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2"/>
  </p:notesMasterIdLst>
  <p:sldIdLst>
    <p:sldId id="258" r:id="rId2"/>
    <p:sldId id="281" r:id="rId3"/>
    <p:sldId id="257" r:id="rId4"/>
    <p:sldId id="256" r:id="rId5"/>
    <p:sldId id="259" r:id="rId6"/>
    <p:sldId id="260" r:id="rId7"/>
    <p:sldId id="266" r:id="rId8"/>
    <p:sldId id="262" r:id="rId9"/>
    <p:sldId id="263" r:id="rId10"/>
    <p:sldId id="264" r:id="rId11"/>
    <p:sldId id="284" r:id="rId12"/>
    <p:sldId id="274" r:id="rId13"/>
    <p:sldId id="265" r:id="rId14"/>
    <p:sldId id="261" r:id="rId15"/>
    <p:sldId id="267" r:id="rId16"/>
    <p:sldId id="268" r:id="rId17"/>
    <p:sldId id="269" r:id="rId18"/>
    <p:sldId id="270" r:id="rId19"/>
    <p:sldId id="282" r:id="rId20"/>
    <p:sldId id="283" r:id="rId21"/>
    <p:sldId id="271" r:id="rId22"/>
    <p:sldId id="272" r:id="rId23"/>
    <p:sldId id="273" r:id="rId24"/>
    <p:sldId id="275" r:id="rId25"/>
    <p:sldId id="276" r:id="rId26"/>
    <p:sldId id="277" r:id="rId27"/>
    <p:sldId id="278" r:id="rId28"/>
    <p:sldId id="279" r:id="rId29"/>
    <p:sldId id="285" r:id="rId30"/>
    <p:sldId id="280"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6600"/>
    <a:srgbClr val="6633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4"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theme" Target="theme/theme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tableStyles" Target="tableStyle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70F42-1999-45E7-B872-3D3AC18B7FB2}" type="datetimeFigureOut">
              <a:rPr lang="en-IN" smtClean="0"/>
              <a:t>10-11-2024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6A9DD-144B-48CD-B898-FDFC71951AD8}" type="slidenum">
              <a:rPr lang="en-IN" smtClean="0"/>
              <a:t>‹#›</a:t>
            </a:fld>
            <a:endParaRPr lang="en-IN"/>
          </a:p>
        </p:txBody>
      </p:sp>
    </p:spTree>
    <p:extLst>
      <p:ext uri="{BB962C8B-B14F-4D97-AF65-F5344CB8AC3E}">
        <p14:creationId xmlns:p14="http://schemas.microsoft.com/office/powerpoint/2010/main" val="2755589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f391192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5f391192_0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5ed75ccf_0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ed75ccf_0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5ed75ccf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ed75ccf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5ed75ccf_0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5ed75ccf_0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ed75ccf_0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d9ad39b82_2_4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d9ad39b82_2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5ed75ccf_0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ed75ccf_0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ed75ccf_0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c9451a3e4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c9451a3e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82451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854ef15465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854ef15465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54ef15465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54ef1546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55ebe6eff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5ebe6ef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855ebe6ef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855ebe6ef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55ebe6eff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55ebe6ef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55ebe6eff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55ebe6ef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55ebe6eff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55ebe6ef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55ebe6eff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55ebe6ef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55ebe6ef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55ebe6ef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55ebe6eff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55ebe6ef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55ebe6eff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55ebe6ef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55ebe6eff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55ebe6ef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55ebe6eff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55ebe6ef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55ebe6eff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855ebe6ef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55ebe6eff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55ebe6ef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855ebe6eff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855ebe6ef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55ebe6eff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55ebe6ef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55ebe6eff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55ebe6ef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55ebe6eff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55ebe6ef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55ebe6eff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55ebe6eff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55ebe6eff_0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55ebe6ef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55ebe6eff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55ebe6ef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55ebe6eff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55ebe6ef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55ebe6eff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55ebe6ef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55ebe6eff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55ebe6ef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5600ca03f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5600ca03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5600ca03f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5600ca03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5600ca03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5600ca03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5600ca03f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5600ca03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5600ca03f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5600ca03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5600ca03f_3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85600ca03f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5600ca03f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5600ca03f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85600ca03f_3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85600ca03f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5600ca03f_3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85600ca03f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5600ca03f_3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5600ca03f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5600ca03f_3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85600ca03f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85600ca03f_3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85600ca03f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5600ca03f_3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85600ca03f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8AA29E9A-1560-47FA-8B24-977F2F4B13A5}" type="slidenum">
              <a:rPr lang="en-IN" smtClean="0"/>
              <a:t>110</a:t>
            </a:fld>
            <a:endParaRPr lang="en-IN"/>
          </a:p>
        </p:txBody>
      </p:sp>
    </p:spTree>
    <p:extLst>
      <p:ext uri="{BB962C8B-B14F-4D97-AF65-F5344CB8AC3E}">
        <p14:creationId xmlns:p14="http://schemas.microsoft.com/office/powerpoint/2010/main" val="312481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0546969-505A-4FED-9FFF-C14259FDF17B}" type="slidenum">
              <a:rPr lang="en-IN" smtClean="0"/>
              <a:t>190</a:t>
            </a:fld>
            <a:endParaRPr lang="en-IN"/>
          </a:p>
        </p:txBody>
      </p:sp>
    </p:spTree>
    <p:extLst>
      <p:ext uri="{BB962C8B-B14F-4D97-AF65-F5344CB8AC3E}">
        <p14:creationId xmlns:p14="http://schemas.microsoft.com/office/powerpoint/2010/main" val="94916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 y="313170"/>
            <a:ext cx="9144000" cy="6231661"/>
          </a:xfrm>
          <a:custGeom>
            <a:avLst/>
            <a:gdLst/>
            <a:ahLst/>
            <a:cxnLst/>
            <a:rect l="l" t="t" r="r" b="b"/>
            <a:pathLst>
              <a:path w="12192000" h="6231661" extrusionOk="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txBox="1">
            <a:spLocks noGrp="1"/>
          </p:cNvSpPr>
          <p:nvPr>
            <p:ph type="ctrTitle"/>
          </p:nvPr>
        </p:nvSpPr>
        <p:spPr>
          <a:xfrm>
            <a:off x="1037875" y="2216600"/>
            <a:ext cx="7068300" cy="24248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6800"/>
              <a:buNone/>
              <a:defRPr sz="6800">
                <a:solidFill>
                  <a:schemeClr val="lt1"/>
                </a:solidFill>
              </a:defRPr>
            </a:lvl1pPr>
            <a:lvl2pPr lvl="1" rtl="0">
              <a:lnSpc>
                <a:spcPct val="100000"/>
              </a:lnSpc>
              <a:spcBef>
                <a:spcPts val="0"/>
              </a:spcBef>
              <a:spcAft>
                <a:spcPts val="0"/>
              </a:spcAft>
              <a:buClr>
                <a:schemeClr val="lt1"/>
              </a:buClr>
              <a:buSzPts val="6800"/>
              <a:buNone/>
              <a:defRPr sz="6800">
                <a:solidFill>
                  <a:schemeClr val="lt1"/>
                </a:solidFill>
              </a:defRPr>
            </a:lvl2pPr>
            <a:lvl3pPr lvl="2" rtl="0">
              <a:lnSpc>
                <a:spcPct val="100000"/>
              </a:lnSpc>
              <a:spcBef>
                <a:spcPts val="0"/>
              </a:spcBef>
              <a:spcAft>
                <a:spcPts val="0"/>
              </a:spcAft>
              <a:buClr>
                <a:schemeClr val="lt1"/>
              </a:buClr>
              <a:buSzPts val="6800"/>
              <a:buNone/>
              <a:defRPr sz="6800">
                <a:solidFill>
                  <a:schemeClr val="lt1"/>
                </a:solidFill>
              </a:defRPr>
            </a:lvl3pPr>
            <a:lvl4pPr lvl="3" rtl="0">
              <a:lnSpc>
                <a:spcPct val="100000"/>
              </a:lnSpc>
              <a:spcBef>
                <a:spcPts val="0"/>
              </a:spcBef>
              <a:spcAft>
                <a:spcPts val="0"/>
              </a:spcAft>
              <a:buClr>
                <a:schemeClr val="lt1"/>
              </a:buClr>
              <a:buSzPts val="6800"/>
              <a:buNone/>
              <a:defRPr sz="6800">
                <a:solidFill>
                  <a:schemeClr val="lt1"/>
                </a:solidFill>
              </a:defRPr>
            </a:lvl4pPr>
            <a:lvl5pPr lvl="4" rtl="0">
              <a:lnSpc>
                <a:spcPct val="100000"/>
              </a:lnSpc>
              <a:spcBef>
                <a:spcPts val="0"/>
              </a:spcBef>
              <a:spcAft>
                <a:spcPts val="0"/>
              </a:spcAft>
              <a:buClr>
                <a:schemeClr val="lt1"/>
              </a:buClr>
              <a:buSzPts val="6800"/>
              <a:buNone/>
              <a:defRPr sz="6800">
                <a:solidFill>
                  <a:schemeClr val="lt1"/>
                </a:solidFill>
              </a:defRPr>
            </a:lvl5pPr>
            <a:lvl6pPr lvl="5" rtl="0">
              <a:lnSpc>
                <a:spcPct val="100000"/>
              </a:lnSpc>
              <a:spcBef>
                <a:spcPts val="0"/>
              </a:spcBef>
              <a:spcAft>
                <a:spcPts val="0"/>
              </a:spcAft>
              <a:buClr>
                <a:schemeClr val="lt1"/>
              </a:buClr>
              <a:buSzPts val="6800"/>
              <a:buNone/>
              <a:defRPr sz="6800">
                <a:solidFill>
                  <a:schemeClr val="lt1"/>
                </a:solidFill>
              </a:defRPr>
            </a:lvl6pPr>
            <a:lvl7pPr lvl="6" rtl="0">
              <a:lnSpc>
                <a:spcPct val="100000"/>
              </a:lnSpc>
              <a:spcBef>
                <a:spcPts val="0"/>
              </a:spcBef>
              <a:spcAft>
                <a:spcPts val="0"/>
              </a:spcAft>
              <a:buClr>
                <a:schemeClr val="lt1"/>
              </a:buClr>
              <a:buSzPts val="6800"/>
              <a:buNone/>
              <a:defRPr sz="6800">
                <a:solidFill>
                  <a:schemeClr val="lt1"/>
                </a:solidFill>
              </a:defRPr>
            </a:lvl7pPr>
            <a:lvl8pPr lvl="7" rtl="0">
              <a:lnSpc>
                <a:spcPct val="100000"/>
              </a:lnSpc>
              <a:spcBef>
                <a:spcPts val="0"/>
              </a:spcBef>
              <a:spcAft>
                <a:spcPts val="0"/>
              </a:spcAft>
              <a:buClr>
                <a:schemeClr val="lt1"/>
              </a:buClr>
              <a:buSzPts val="6800"/>
              <a:buNone/>
              <a:defRPr sz="6800">
                <a:solidFill>
                  <a:schemeClr val="lt1"/>
                </a:solidFill>
              </a:defRPr>
            </a:lvl8pPr>
            <a:lvl9pPr lvl="8" rtl="0">
              <a:lnSpc>
                <a:spcPct val="100000"/>
              </a:lnSpc>
              <a:spcBef>
                <a:spcPts val="0"/>
              </a:spcBef>
              <a:spcAft>
                <a:spcPts val="0"/>
              </a:spcAft>
              <a:buClr>
                <a:schemeClr val="lt1"/>
              </a:buClr>
              <a:buSzPts val="6800"/>
              <a:buNone/>
              <a:defRPr sz="6800">
                <a:solidFill>
                  <a:schemeClr val="lt1"/>
                </a:solidFill>
              </a:defRPr>
            </a:lvl9pPr>
          </a:lstStyle>
          <a:p>
            <a:endParaRPr/>
          </a:p>
        </p:txBody>
      </p:sp>
    </p:spTree>
    <p:extLst>
      <p:ext uri="{BB962C8B-B14F-4D97-AF65-F5344CB8AC3E}">
        <p14:creationId xmlns:p14="http://schemas.microsoft.com/office/powerpoint/2010/main" val="335891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3501099"/>
            <a:ext cx="9144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6"/>
          <p:cNvSpPr txBox="1">
            <a:spLocks noGrp="1"/>
          </p:cNvSpPr>
          <p:nvPr>
            <p:ph type="title"/>
          </p:nvPr>
        </p:nvSpPr>
        <p:spPr>
          <a:xfrm>
            <a:off x="1037875" y="1114667"/>
            <a:ext cx="70683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6"/>
          <p:cNvSpPr txBox="1">
            <a:spLocks noGrp="1"/>
          </p:cNvSpPr>
          <p:nvPr>
            <p:ph type="body" idx="1"/>
          </p:nvPr>
        </p:nvSpPr>
        <p:spPr>
          <a:xfrm>
            <a:off x="1037825" y="1805267"/>
            <a:ext cx="3302400" cy="4207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4803623" y="1805267"/>
            <a:ext cx="3302400" cy="4207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328184" y="61299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9797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p:nvPr/>
        </p:nvSpPr>
        <p:spPr>
          <a:xfrm>
            <a:off x="-1" y="313170"/>
            <a:ext cx="9144000" cy="6231661"/>
          </a:xfrm>
          <a:custGeom>
            <a:avLst/>
            <a:gdLst/>
            <a:ahLst/>
            <a:cxnLst/>
            <a:rect l="l" t="t" r="r" b="b"/>
            <a:pathLst>
              <a:path w="12192000" h="6231661" extrusionOk="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2"/>
              </a:gs>
              <a:gs pos="100000">
                <a:schemeClr val="dk1"/>
              </a:gs>
            </a:gsLst>
            <a:lin ang="108014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3"/>
          <p:cNvSpPr txBox="1">
            <a:spLocks noGrp="1"/>
          </p:cNvSpPr>
          <p:nvPr>
            <p:ph type="ctrTitle"/>
          </p:nvPr>
        </p:nvSpPr>
        <p:spPr>
          <a:xfrm>
            <a:off x="1037875" y="2755733"/>
            <a:ext cx="7068300" cy="814000"/>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4800"/>
              <a:buNone/>
              <a:defRPr sz="4800">
                <a:solidFill>
                  <a:schemeClr val="lt2"/>
                </a:solidFill>
              </a:defRPr>
            </a:lvl1pPr>
            <a:lvl2pPr lvl="1" rtl="0">
              <a:spcBef>
                <a:spcPts val="0"/>
              </a:spcBef>
              <a:spcAft>
                <a:spcPts val="0"/>
              </a:spcAft>
              <a:buClr>
                <a:schemeClr val="lt2"/>
              </a:buClr>
              <a:buSzPts val="4800"/>
              <a:buNone/>
              <a:defRPr sz="4800">
                <a:solidFill>
                  <a:schemeClr val="lt2"/>
                </a:solidFill>
              </a:defRPr>
            </a:lvl2pPr>
            <a:lvl3pPr lvl="2" rtl="0">
              <a:spcBef>
                <a:spcPts val="0"/>
              </a:spcBef>
              <a:spcAft>
                <a:spcPts val="0"/>
              </a:spcAft>
              <a:buClr>
                <a:schemeClr val="lt2"/>
              </a:buClr>
              <a:buSzPts val="4800"/>
              <a:buNone/>
              <a:defRPr sz="4800">
                <a:solidFill>
                  <a:schemeClr val="lt2"/>
                </a:solidFill>
              </a:defRPr>
            </a:lvl3pPr>
            <a:lvl4pPr lvl="3" rtl="0">
              <a:spcBef>
                <a:spcPts val="0"/>
              </a:spcBef>
              <a:spcAft>
                <a:spcPts val="0"/>
              </a:spcAft>
              <a:buClr>
                <a:schemeClr val="lt2"/>
              </a:buClr>
              <a:buSzPts val="4800"/>
              <a:buNone/>
              <a:defRPr sz="4800">
                <a:solidFill>
                  <a:schemeClr val="lt2"/>
                </a:solidFill>
              </a:defRPr>
            </a:lvl4pPr>
            <a:lvl5pPr lvl="4" rtl="0">
              <a:spcBef>
                <a:spcPts val="0"/>
              </a:spcBef>
              <a:spcAft>
                <a:spcPts val="0"/>
              </a:spcAft>
              <a:buClr>
                <a:schemeClr val="lt2"/>
              </a:buClr>
              <a:buSzPts val="4800"/>
              <a:buNone/>
              <a:defRPr sz="4800">
                <a:solidFill>
                  <a:schemeClr val="lt2"/>
                </a:solidFill>
              </a:defRPr>
            </a:lvl5pPr>
            <a:lvl6pPr lvl="5" rtl="0">
              <a:spcBef>
                <a:spcPts val="0"/>
              </a:spcBef>
              <a:spcAft>
                <a:spcPts val="0"/>
              </a:spcAft>
              <a:buClr>
                <a:schemeClr val="lt2"/>
              </a:buClr>
              <a:buSzPts val="4800"/>
              <a:buNone/>
              <a:defRPr sz="4800">
                <a:solidFill>
                  <a:schemeClr val="lt2"/>
                </a:solidFill>
              </a:defRPr>
            </a:lvl6pPr>
            <a:lvl7pPr lvl="6" rtl="0">
              <a:spcBef>
                <a:spcPts val="0"/>
              </a:spcBef>
              <a:spcAft>
                <a:spcPts val="0"/>
              </a:spcAft>
              <a:buClr>
                <a:schemeClr val="lt2"/>
              </a:buClr>
              <a:buSzPts val="4800"/>
              <a:buNone/>
              <a:defRPr sz="4800">
                <a:solidFill>
                  <a:schemeClr val="lt2"/>
                </a:solidFill>
              </a:defRPr>
            </a:lvl7pPr>
            <a:lvl8pPr lvl="7" rtl="0">
              <a:spcBef>
                <a:spcPts val="0"/>
              </a:spcBef>
              <a:spcAft>
                <a:spcPts val="0"/>
              </a:spcAft>
              <a:buClr>
                <a:schemeClr val="lt2"/>
              </a:buClr>
              <a:buSzPts val="4800"/>
              <a:buNone/>
              <a:defRPr sz="4800">
                <a:solidFill>
                  <a:schemeClr val="lt2"/>
                </a:solidFill>
              </a:defRPr>
            </a:lvl8pPr>
            <a:lvl9pPr lvl="8" rtl="0">
              <a:spcBef>
                <a:spcPts val="0"/>
              </a:spcBef>
              <a:spcAft>
                <a:spcPts val="0"/>
              </a:spcAft>
              <a:buClr>
                <a:schemeClr val="lt2"/>
              </a:buClr>
              <a:buSzPts val="4800"/>
              <a:buNone/>
              <a:defRPr sz="4800">
                <a:solidFill>
                  <a:schemeClr val="lt2"/>
                </a:solidFill>
              </a:defRPr>
            </a:lvl9pPr>
          </a:lstStyle>
          <a:p>
            <a:endParaRPr/>
          </a:p>
        </p:txBody>
      </p:sp>
      <p:sp>
        <p:nvSpPr>
          <p:cNvPr id="15" name="Google Shape;15;p3"/>
          <p:cNvSpPr txBox="1">
            <a:spLocks noGrp="1"/>
          </p:cNvSpPr>
          <p:nvPr>
            <p:ph type="subTitle" idx="1"/>
          </p:nvPr>
        </p:nvSpPr>
        <p:spPr>
          <a:xfrm>
            <a:off x="1037875" y="3699103"/>
            <a:ext cx="7068300" cy="512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2400"/>
              <a:buNone/>
              <a:defRPr>
                <a:solidFill>
                  <a:schemeClr val="accent1"/>
                </a:solidFill>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extLst>
      <p:ext uri="{BB962C8B-B14F-4D97-AF65-F5344CB8AC3E}">
        <p14:creationId xmlns:p14="http://schemas.microsoft.com/office/powerpoint/2010/main" val="1036381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1037875" y="1764800"/>
            <a:ext cx="5654700" cy="3961200"/>
          </a:xfrm>
          <a:prstGeom prst="rect">
            <a:avLst/>
          </a:prstGeom>
        </p:spPr>
        <p:txBody>
          <a:bodyPr spcFirstLastPara="1" wrap="square" lIns="0" tIns="0" rIns="0" bIns="0" anchor="t" anchorCtr="0">
            <a:noAutofit/>
          </a:bodyPr>
          <a:lstStyle>
            <a:lvl1pPr marL="457200" lvl="0" indent="-412750" rtl="0">
              <a:lnSpc>
                <a:spcPct val="115000"/>
              </a:lnSpc>
              <a:spcBef>
                <a:spcPts val="60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1pPr>
            <a:lvl2pPr marL="914400" lvl="1"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2pPr>
            <a:lvl3pPr marL="1371600" lvl="2"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3pPr>
            <a:lvl4pPr marL="1828800" lvl="3"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4pPr>
            <a:lvl5pPr marL="2286000" lvl="4"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5pPr>
            <a:lvl6pPr marL="2743200" lvl="5"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6pPr>
            <a:lvl7pPr marL="3200400" lvl="6"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7pPr>
            <a:lvl8pPr marL="3657600" lvl="7"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8pPr>
            <a:lvl9pPr marL="4114800" lvl="8" indent="-412750" rtl="0">
              <a:lnSpc>
                <a:spcPct val="115000"/>
              </a:lnSpc>
              <a:spcBef>
                <a:spcPts val="0"/>
              </a:spcBef>
              <a:spcAft>
                <a:spcPts val="0"/>
              </a:spcAft>
              <a:buClr>
                <a:schemeClr val="lt1"/>
              </a:buClr>
              <a:buSzPts val="2900"/>
              <a:buFont typeface="Inter-Regular"/>
              <a:buChar char="■"/>
              <a:defRPr sz="2900">
                <a:solidFill>
                  <a:schemeClr val="lt1"/>
                </a:solidFill>
                <a:latin typeface="Inter-Regular"/>
                <a:ea typeface="Inter-Regular"/>
                <a:cs typeface="Inter-Regular"/>
                <a:sym typeface="Inter-Regular"/>
              </a:defRPr>
            </a:lvl9pPr>
          </a:lstStyle>
          <a:p>
            <a:endParaRPr/>
          </a:p>
        </p:txBody>
      </p:sp>
      <p:sp>
        <p:nvSpPr>
          <p:cNvPr id="18" name="Google Shape;18;p4"/>
          <p:cNvSpPr txBox="1"/>
          <p:nvPr/>
        </p:nvSpPr>
        <p:spPr>
          <a:xfrm>
            <a:off x="961675" y="703992"/>
            <a:ext cx="19572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b="1">
                <a:solidFill>
                  <a:schemeClr val="accent2"/>
                </a:solidFill>
              </a:rPr>
              <a:t>“</a:t>
            </a:r>
            <a:endParaRPr sz="9600" b="1">
              <a:solidFill>
                <a:schemeClr val="accent2"/>
              </a:solidFill>
            </a:endParaRPr>
          </a:p>
        </p:txBody>
      </p:sp>
      <p:sp>
        <p:nvSpPr>
          <p:cNvPr id="19" name="Google Shape;19;p4"/>
          <p:cNvSpPr txBox="1">
            <a:spLocks noGrp="1"/>
          </p:cNvSpPr>
          <p:nvPr>
            <p:ph type="sldNum" idx="12"/>
          </p:nvPr>
        </p:nvSpPr>
        <p:spPr>
          <a:xfrm>
            <a:off x="8328184" y="6129935"/>
            <a:ext cx="5487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20" name="Google Shape;20;p4"/>
          <p:cNvSpPr/>
          <p:nvPr/>
        </p:nvSpPr>
        <p:spPr>
          <a:xfrm>
            <a:off x="0" y="3501099"/>
            <a:ext cx="9144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FFFFFF">
              <a:alpha val="234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98029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3501099"/>
            <a:ext cx="9144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5"/>
          <p:cNvSpPr txBox="1">
            <a:spLocks noGrp="1"/>
          </p:cNvSpPr>
          <p:nvPr>
            <p:ph type="title"/>
          </p:nvPr>
        </p:nvSpPr>
        <p:spPr>
          <a:xfrm>
            <a:off x="1037875" y="1114667"/>
            <a:ext cx="70683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037875" y="1805264"/>
            <a:ext cx="7068300" cy="40452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5" name="Google Shape;25;p5"/>
          <p:cNvSpPr txBox="1">
            <a:spLocks noGrp="1"/>
          </p:cNvSpPr>
          <p:nvPr>
            <p:ph type="sldNum" idx="12"/>
          </p:nvPr>
        </p:nvSpPr>
        <p:spPr>
          <a:xfrm>
            <a:off x="8328184" y="61299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0767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 Dark">
  <p:cSld name="Blank - Dark">
    <p:spTree>
      <p:nvGrpSpPr>
        <p:cNvPr id="1" name="Shape 50"/>
        <p:cNvGrpSpPr/>
        <p:nvPr/>
      </p:nvGrpSpPr>
      <p:grpSpPr>
        <a:xfrm>
          <a:off x="0" y="0"/>
          <a:ext cx="0" cy="0"/>
          <a:chOff x="0" y="0"/>
          <a:chExt cx="0" cy="0"/>
        </a:xfrm>
      </p:grpSpPr>
      <p:sp>
        <p:nvSpPr>
          <p:cNvPr id="51" name="Google Shape;51;p11"/>
          <p:cNvSpPr/>
          <p:nvPr/>
        </p:nvSpPr>
        <p:spPr>
          <a:xfrm>
            <a:off x="0" y="1940781"/>
            <a:ext cx="9144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FFFFFF">
              <a:alpha val="234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11"/>
          <p:cNvSpPr txBox="1">
            <a:spLocks noGrp="1"/>
          </p:cNvSpPr>
          <p:nvPr>
            <p:ph type="sldNum" idx="12"/>
          </p:nvPr>
        </p:nvSpPr>
        <p:spPr>
          <a:xfrm>
            <a:off x="8328184" y="6129935"/>
            <a:ext cx="548700" cy="5248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1679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3501099"/>
            <a:ext cx="9144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7"/>
          <p:cNvSpPr txBox="1">
            <a:spLocks noGrp="1"/>
          </p:cNvSpPr>
          <p:nvPr>
            <p:ph type="title"/>
          </p:nvPr>
        </p:nvSpPr>
        <p:spPr>
          <a:xfrm>
            <a:off x="1037875" y="1114667"/>
            <a:ext cx="70683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7"/>
          <p:cNvSpPr txBox="1">
            <a:spLocks noGrp="1"/>
          </p:cNvSpPr>
          <p:nvPr>
            <p:ph type="body" idx="1"/>
          </p:nvPr>
        </p:nvSpPr>
        <p:spPr>
          <a:xfrm>
            <a:off x="1037875" y="1805267"/>
            <a:ext cx="2191800" cy="40400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6" name="Google Shape;36;p7"/>
          <p:cNvSpPr txBox="1">
            <a:spLocks noGrp="1"/>
          </p:cNvSpPr>
          <p:nvPr>
            <p:ph type="body" idx="2"/>
          </p:nvPr>
        </p:nvSpPr>
        <p:spPr>
          <a:xfrm>
            <a:off x="3460026" y="1805267"/>
            <a:ext cx="2191800" cy="40400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7" name="Google Shape;37;p7"/>
          <p:cNvSpPr txBox="1">
            <a:spLocks noGrp="1"/>
          </p:cNvSpPr>
          <p:nvPr>
            <p:ph type="body" idx="3"/>
          </p:nvPr>
        </p:nvSpPr>
        <p:spPr>
          <a:xfrm>
            <a:off x="5882177" y="1805267"/>
            <a:ext cx="2191800" cy="40400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8" name="Google Shape;38;p7"/>
          <p:cNvSpPr txBox="1">
            <a:spLocks noGrp="1"/>
          </p:cNvSpPr>
          <p:nvPr>
            <p:ph type="sldNum" idx="12"/>
          </p:nvPr>
        </p:nvSpPr>
        <p:spPr>
          <a:xfrm>
            <a:off x="8328184" y="61299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2631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3"/>
        <p:cNvGrpSpPr/>
        <p:nvPr/>
      </p:nvGrpSpPr>
      <p:grpSpPr>
        <a:xfrm>
          <a:off x="0" y="0"/>
          <a:ext cx="0" cy="0"/>
          <a:chOff x="0" y="0"/>
          <a:chExt cx="0" cy="0"/>
        </a:xfrm>
      </p:grpSpPr>
      <p:sp>
        <p:nvSpPr>
          <p:cNvPr id="44" name="Google Shape;44;p9"/>
          <p:cNvSpPr/>
          <p:nvPr/>
        </p:nvSpPr>
        <p:spPr>
          <a:xfrm>
            <a:off x="0" y="3501098"/>
            <a:ext cx="9144000" cy="297643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0072D1">
              <a:alpha val="156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9"/>
          <p:cNvSpPr txBox="1">
            <a:spLocks noGrp="1"/>
          </p:cNvSpPr>
          <p:nvPr>
            <p:ph type="body" idx="1"/>
          </p:nvPr>
        </p:nvSpPr>
        <p:spPr>
          <a:xfrm>
            <a:off x="1037875" y="5570267"/>
            <a:ext cx="7068300" cy="5248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800"/>
              <a:buNone/>
              <a:defRPr sz="1800"/>
            </a:lvl1pPr>
          </a:lstStyle>
          <a:p>
            <a:endParaRPr/>
          </a:p>
        </p:txBody>
      </p:sp>
      <p:sp>
        <p:nvSpPr>
          <p:cNvPr id="46" name="Google Shape;46;p9"/>
          <p:cNvSpPr txBox="1">
            <a:spLocks noGrp="1"/>
          </p:cNvSpPr>
          <p:nvPr>
            <p:ph type="sldNum" idx="12"/>
          </p:nvPr>
        </p:nvSpPr>
        <p:spPr>
          <a:xfrm>
            <a:off x="8328184" y="61299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0788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5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xml"/><Relationship Id="rId4" Type="http://schemas.microsoft.com/office/2007/relationships/hdphoto" Target="../media/hdphoto31.wdp"/></Relationships>
</file>

<file path=ppt/slides/_rels/slide11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92.png"/><Relationship Id="rId1" Type="http://schemas.openxmlformats.org/officeDocument/2006/relationships/slideLayout" Target="../slideLayouts/slideLayout2.xml"/><Relationship Id="rId5" Type="http://schemas.microsoft.com/office/2007/relationships/hdphoto" Target="../media/hdphoto38.wdp"/><Relationship Id="rId4" Type="http://schemas.openxmlformats.org/officeDocument/2006/relationships/image" Target="../media/image93.png"/></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97.png"/><Relationship Id="rId1" Type="http://schemas.openxmlformats.org/officeDocument/2006/relationships/slideLayout" Target="../slideLayouts/slideLayout2.xml"/><Relationship Id="rId5" Type="http://schemas.microsoft.com/office/2007/relationships/hdphoto" Target="../media/hdphoto41.wdp"/><Relationship Id="rId4" Type="http://schemas.openxmlformats.org/officeDocument/2006/relationships/image" Target="../media/image98.png"/></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microsoft.com/office/2007/relationships/hdphoto" Target="../media/hdphoto54.wdp"/></Relationships>
</file>

<file path=ppt/slides/_rels/slide153.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122.png"/><Relationship Id="rId1" Type="http://schemas.openxmlformats.org/officeDocument/2006/relationships/slideLayout" Target="../slideLayouts/slideLayout2.xml"/><Relationship Id="rId5" Type="http://schemas.microsoft.com/office/2007/relationships/hdphoto" Target="../media/hdphoto58.wdp"/><Relationship Id="rId4" Type="http://schemas.openxmlformats.org/officeDocument/2006/relationships/image" Target="../media/image123.png"/></Relationships>
</file>

<file path=ppt/slides/_rels/slide15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microsoft.com/office/2007/relationships/hdphoto" Target="../media/hdphoto6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126.png"/><Relationship Id="rId1" Type="http://schemas.openxmlformats.org/officeDocument/2006/relationships/slideLayout" Target="../slideLayouts/slideLayout2.xml"/><Relationship Id="rId5" Type="http://schemas.microsoft.com/office/2007/relationships/hdphoto" Target="../media/hdphoto62.wdp"/><Relationship Id="rId4" Type="http://schemas.openxmlformats.org/officeDocument/2006/relationships/image" Target="../media/image127.png"/></Relationships>
</file>

<file path=ppt/slides/_rels/slide162.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130.png"/><Relationship Id="rId1" Type="http://schemas.openxmlformats.org/officeDocument/2006/relationships/slideLayout" Target="../slideLayouts/slideLayout2.xml"/><Relationship Id="rId5" Type="http://schemas.microsoft.com/office/2007/relationships/hdphoto" Target="../media/hdphoto66.wdp"/><Relationship Id="rId4" Type="http://schemas.openxmlformats.org/officeDocument/2006/relationships/image" Target="../media/image131.png"/></Relationships>
</file>

<file path=ppt/slides/_rels/slide165.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69.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139.png"/><Relationship Id="rId1" Type="http://schemas.openxmlformats.org/officeDocument/2006/relationships/slideLayout" Target="../slideLayouts/slideLayout2.xml"/><Relationship Id="rId5" Type="http://schemas.microsoft.com/office/2007/relationships/hdphoto" Target="../media/hdphoto74.wdp"/><Relationship Id="rId4" Type="http://schemas.openxmlformats.org/officeDocument/2006/relationships/image" Target="../media/image140.png"/></Relationships>
</file>

<file path=ppt/slides/_rels/slide172.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142.png"/><Relationship Id="rId1" Type="http://schemas.openxmlformats.org/officeDocument/2006/relationships/slideLayout" Target="../slideLayouts/slideLayout2.xml"/><Relationship Id="rId5" Type="http://schemas.microsoft.com/office/2007/relationships/hdphoto" Target="../media/hdphoto77.wdp"/><Relationship Id="rId4" Type="http://schemas.openxmlformats.org/officeDocument/2006/relationships/image" Target="../media/image143.png"/></Relationships>
</file>

<file path=ppt/slides/_rels/slide175.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148.png"/><Relationship Id="rId1" Type="http://schemas.openxmlformats.org/officeDocument/2006/relationships/slideLayout" Target="../slideLayouts/slideLayout2.xml"/><Relationship Id="rId5" Type="http://schemas.microsoft.com/office/2007/relationships/hdphoto" Target="../media/hdphoto83.wdp"/><Relationship Id="rId4" Type="http://schemas.openxmlformats.org/officeDocument/2006/relationships/image" Target="../media/image14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87.wdp"/><Relationship Id="rId5" Type="http://schemas.openxmlformats.org/officeDocument/2006/relationships/image" Target="../media/image153.png"/><Relationship Id="rId4" Type="http://schemas.microsoft.com/office/2007/relationships/hdphoto" Target="../media/hdphoto86.wdp"/></Relationships>
</file>

<file path=ppt/slides/_rels/slide191.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55.png"/><Relationship Id="rId1" Type="http://schemas.openxmlformats.org/officeDocument/2006/relationships/slideLayout" Target="../slideLayouts/slideLayout2.xml"/><Relationship Id="rId5" Type="http://schemas.microsoft.com/office/2007/relationships/hdphoto" Target="../media/hdphoto90.wdp"/><Relationship Id="rId4" Type="http://schemas.openxmlformats.org/officeDocument/2006/relationships/image" Target="../media/image156.png"/></Relationships>
</file>

<file path=ppt/slides/_rels/slide193.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57.png"/><Relationship Id="rId1" Type="http://schemas.openxmlformats.org/officeDocument/2006/relationships/slideLayout" Target="../slideLayouts/slideLayout2.xml"/><Relationship Id="rId5" Type="http://schemas.microsoft.com/office/2007/relationships/hdphoto" Target="../media/hdphoto92.wdp"/><Relationship Id="rId4" Type="http://schemas.openxmlformats.org/officeDocument/2006/relationships/image" Target="../media/image158.png"/></Relationships>
</file>

<file path=ppt/slides/_rels/slide194.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65.png"/><Relationship Id="rId1" Type="http://schemas.openxmlformats.org/officeDocument/2006/relationships/slideLayout" Target="../slideLayouts/slideLayout2.xml"/><Relationship Id="rId5" Type="http://schemas.microsoft.com/office/2007/relationships/hdphoto" Target="../media/hdphoto99.wdp"/><Relationship Id="rId4" Type="http://schemas.openxmlformats.org/officeDocument/2006/relationships/image" Target="../media/image166.png"/></Relationships>
</file>

<file path=ppt/slides/_rels/slide201.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67.png"/><Relationship Id="rId1" Type="http://schemas.openxmlformats.org/officeDocument/2006/relationships/slideLayout" Target="../slideLayouts/slideLayout2.xml"/><Relationship Id="rId5" Type="http://schemas.microsoft.com/office/2007/relationships/hdphoto" Target="../media/hdphoto101.wdp"/><Relationship Id="rId4" Type="http://schemas.openxmlformats.org/officeDocument/2006/relationships/image" Target="../media/image168.png"/></Relationships>
</file>

<file path=ppt/slides/_rels/slide202.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69.png"/><Relationship Id="rId1" Type="http://schemas.openxmlformats.org/officeDocument/2006/relationships/slideLayout" Target="../slideLayouts/slideLayout2.xml"/><Relationship Id="rId5" Type="http://schemas.microsoft.com/office/2007/relationships/hdphoto" Target="../media/hdphoto103.wdp"/><Relationship Id="rId4" Type="http://schemas.openxmlformats.org/officeDocument/2006/relationships/image" Target="../media/image170.png"/></Relationships>
</file>

<file path=ppt/slides/_rels/slide203.xml.rels><?xml version="1.0" encoding="UTF-8" standalone="yes"?>
<Relationships xmlns="http://schemas.openxmlformats.org/package/2006/relationships"><Relationship Id="rId3" Type="http://schemas.microsoft.com/office/2007/relationships/hdphoto" Target="../media/hdphoto102.wdp"/><Relationship Id="rId7" Type="http://schemas.microsoft.com/office/2007/relationships/hdphoto" Target="../media/hdphoto105.wdp"/><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3.png"/><Relationship Id="rId5" Type="http://schemas.microsoft.com/office/2007/relationships/hdphoto" Target="../media/hdphoto104.wdp"/><Relationship Id="rId4" Type="http://schemas.openxmlformats.org/officeDocument/2006/relationships/image" Target="../media/image172.png"/></Relationships>
</file>

<file path=ppt/slides/_rels/slide204.xml.rels><?xml version="1.0" encoding="UTF-8" standalone="yes"?>
<Relationships xmlns="http://schemas.openxmlformats.org/package/2006/relationships"><Relationship Id="rId8" Type="http://schemas.openxmlformats.org/officeDocument/2006/relationships/image" Target="../media/image177.png"/><Relationship Id="rId3" Type="http://schemas.microsoft.com/office/2007/relationships/hdphoto" Target="../media/hdphoto106.wdp"/><Relationship Id="rId7" Type="http://schemas.microsoft.com/office/2007/relationships/hdphoto" Target="../media/hdphoto108.wdp"/><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6.png"/><Relationship Id="rId5" Type="http://schemas.microsoft.com/office/2007/relationships/hdphoto" Target="../media/hdphoto107.wdp"/><Relationship Id="rId4" Type="http://schemas.openxmlformats.org/officeDocument/2006/relationships/image" Target="../media/image175.png"/><Relationship Id="rId9" Type="http://schemas.microsoft.com/office/2007/relationships/hdphoto" Target="../media/hdphoto109.wdp"/></Relationships>
</file>

<file path=ppt/slides/_rels/slide20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0.png"/><Relationship Id="rId4" Type="http://schemas.microsoft.com/office/2007/relationships/hdphoto" Target="../media/hdphoto110.wdp"/></Relationships>
</file>

<file path=ppt/slides/_rels/slide206.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82.png"/><Relationship Id="rId1" Type="http://schemas.openxmlformats.org/officeDocument/2006/relationships/slideLayout" Target="../slideLayouts/slideLayout2.xml"/><Relationship Id="rId5" Type="http://schemas.microsoft.com/office/2007/relationships/hdphoto" Target="../media/hdphoto113.wdp"/><Relationship Id="rId4" Type="http://schemas.openxmlformats.org/officeDocument/2006/relationships/image" Target="../media/image183.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87.png"/><Relationship Id="rId1" Type="http://schemas.openxmlformats.org/officeDocument/2006/relationships/slideLayout" Target="../slideLayouts/slideLayout2.xml"/><Relationship Id="rId5" Type="http://schemas.microsoft.com/office/2007/relationships/hdphoto" Target="../media/hdphoto118.wdp"/><Relationship Id="rId4" Type="http://schemas.openxmlformats.org/officeDocument/2006/relationships/image" Target="../media/image188.png"/></Relationships>
</file>

<file path=ppt/slides/_rels/slide214.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89.png"/><Relationship Id="rId1" Type="http://schemas.openxmlformats.org/officeDocument/2006/relationships/slideLayout" Target="../slideLayouts/slideLayout2.xml"/><Relationship Id="rId5" Type="http://schemas.microsoft.com/office/2007/relationships/hdphoto" Target="../media/hdphoto120.wdp"/><Relationship Id="rId4" Type="http://schemas.openxmlformats.org/officeDocument/2006/relationships/image" Target="../media/image190.png"/></Relationships>
</file>

<file path=ppt/slides/_rels/slide215.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91.png"/><Relationship Id="rId1" Type="http://schemas.openxmlformats.org/officeDocument/2006/relationships/slideLayout" Target="../slideLayouts/slideLayout2.xml"/><Relationship Id="rId5" Type="http://schemas.microsoft.com/office/2007/relationships/hdphoto" Target="../media/hdphoto122.wdp"/><Relationship Id="rId4" Type="http://schemas.openxmlformats.org/officeDocument/2006/relationships/image" Target="../media/image192.png"/></Relationships>
</file>

<file path=ppt/slides/_rels/slide216.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microsoft.com/office/2007/relationships/hdphoto" Target="../media/hdphoto125.wdp"/></Relationships>
</file>

<file path=ppt/slides/_rels/slide219.xml.rels><?xml version="1.0" encoding="UTF-8" standalone="yes"?>
<Relationships xmlns="http://schemas.openxmlformats.org/package/2006/relationships"><Relationship Id="rId3" Type="http://schemas.microsoft.com/office/2007/relationships/hdphoto" Target="../media/hdphoto126.wdp"/><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98.png"/><Relationship Id="rId1" Type="http://schemas.openxmlformats.org/officeDocument/2006/relationships/slideLayout" Target="../slideLayouts/slideLayout2.xml"/><Relationship Id="rId5" Type="http://schemas.microsoft.com/office/2007/relationships/hdphoto" Target="../media/hdphoto128.wdp"/><Relationship Id="rId4" Type="http://schemas.openxmlformats.org/officeDocument/2006/relationships/image" Target="../media/image199.png"/></Relationships>
</file>

<file path=ppt/slides/_rels/slide221.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200.png"/><Relationship Id="rId1" Type="http://schemas.openxmlformats.org/officeDocument/2006/relationships/slideLayout" Target="../slideLayouts/slideLayout2.xml"/><Relationship Id="rId5" Type="http://schemas.microsoft.com/office/2007/relationships/hdphoto" Target="../media/hdphoto130.wdp"/><Relationship Id="rId4" Type="http://schemas.openxmlformats.org/officeDocument/2006/relationships/image" Target="../media/image201.png"/></Relationships>
</file>

<file path=ppt/slides/_rels/slide222.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202.png"/><Relationship Id="rId1" Type="http://schemas.openxmlformats.org/officeDocument/2006/relationships/slideLayout" Target="../slideLayouts/slideLayout2.xml"/><Relationship Id="rId5" Type="http://schemas.microsoft.com/office/2007/relationships/hdphoto" Target="../media/hdphoto132.wdp"/><Relationship Id="rId4" Type="http://schemas.openxmlformats.org/officeDocument/2006/relationships/image" Target="../media/image203.png"/></Relationships>
</file>

<file path=ppt/slides/_rels/slide223.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 Id="rId4" Type="http://schemas.microsoft.com/office/2007/relationships/hdphoto" Target="../media/hdphoto134.wdp"/></Relationships>
</file>

<file path=ppt/slides/_rels/slide225.xml.rels><?xml version="1.0" encoding="UTF-8" standalone="yes"?>
<Relationships xmlns="http://schemas.openxmlformats.org/package/2006/relationships"><Relationship Id="rId3" Type="http://schemas.microsoft.com/office/2007/relationships/hdphoto" Target="../media/hdphoto135.wdp"/><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8.png"/><Relationship Id="rId5" Type="http://schemas.microsoft.com/office/2007/relationships/hdphoto" Target="../media/hdphoto136.wdp"/><Relationship Id="rId4" Type="http://schemas.openxmlformats.org/officeDocument/2006/relationships/image" Target="../media/image207.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microsoft.com/office/2007/relationships/hdphoto" Target="../media/hdphoto137.wdp"/><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microsoft.com/office/2007/relationships/hdphoto" Target="../media/hdphoto138.wdp"/><Relationship Id="rId2" Type="http://schemas.openxmlformats.org/officeDocument/2006/relationships/image" Target="../media/image210.png"/><Relationship Id="rId1" Type="http://schemas.openxmlformats.org/officeDocument/2006/relationships/slideLayout" Target="../slideLayouts/slideLayout2.xml"/><Relationship Id="rId5" Type="http://schemas.microsoft.com/office/2007/relationships/hdphoto" Target="../media/hdphoto139.wdp"/><Relationship Id="rId4" Type="http://schemas.openxmlformats.org/officeDocument/2006/relationships/image" Target="../media/image211.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microsoft.com/office/2007/relationships/hdphoto" Target="../media/hdphoto140.wdp"/><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microsoft.com/office/2007/relationships/hdphoto" Target="../media/hdphoto141.wdp"/><Relationship Id="rId7" Type="http://schemas.microsoft.com/office/2007/relationships/hdphoto" Target="../media/hdphoto143.wdp"/><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5.png"/><Relationship Id="rId5" Type="http://schemas.microsoft.com/office/2007/relationships/hdphoto" Target="../media/hdphoto142.wdp"/><Relationship Id="rId4" Type="http://schemas.openxmlformats.org/officeDocument/2006/relationships/image" Target="../media/image214.png"/></Relationships>
</file>

<file path=ppt/slides/_rels/slide232.xml.rels><?xml version="1.0" encoding="UTF-8" standalone="yes"?>
<Relationships xmlns="http://schemas.openxmlformats.org/package/2006/relationships"><Relationship Id="rId8" Type="http://schemas.openxmlformats.org/officeDocument/2006/relationships/image" Target="../media/image218.png"/><Relationship Id="rId3" Type="http://schemas.microsoft.com/office/2007/relationships/hdphoto" Target="../media/hdphoto143.wdp"/><Relationship Id="rId7" Type="http://schemas.microsoft.com/office/2007/relationships/hdphoto" Target="../media/hdphoto145.wdp"/><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7.png"/><Relationship Id="rId5" Type="http://schemas.microsoft.com/office/2007/relationships/hdphoto" Target="../media/hdphoto144.wdp"/><Relationship Id="rId4" Type="http://schemas.openxmlformats.org/officeDocument/2006/relationships/image" Target="../media/image216.png"/></Relationships>
</file>

<file path=ppt/slides/_rels/slide233.xml.rels><?xml version="1.0" encoding="UTF-8" standalone="yes"?>
<Relationships xmlns="http://schemas.openxmlformats.org/package/2006/relationships"><Relationship Id="rId3" Type="http://schemas.microsoft.com/office/2007/relationships/hdphoto" Target="../media/hdphoto146.wdp"/><Relationship Id="rId2" Type="http://schemas.openxmlformats.org/officeDocument/2006/relationships/image" Target="../media/image219.png"/><Relationship Id="rId1" Type="http://schemas.openxmlformats.org/officeDocument/2006/relationships/slideLayout" Target="../slideLayouts/slideLayout2.xml"/><Relationship Id="rId5" Type="http://schemas.microsoft.com/office/2007/relationships/hdphoto" Target="../media/hdphoto147.wdp"/><Relationship Id="rId4" Type="http://schemas.openxmlformats.org/officeDocument/2006/relationships/image" Target="../media/image220.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microsoft.com/office/2007/relationships/hdphoto" Target="../media/hdphoto148.wdp"/><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microsoft.com/office/2007/relationships/hdphoto" Target="../media/hdphoto149.wdp"/><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microsoft.com/office/2007/relationships/hdphoto" Target="../media/hdphoto150.wdp"/><Relationship Id="rId2" Type="http://schemas.openxmlformats.org/officeDocument/2006/relationships/image" Target="../media/image223.png"/><Relationship Id="rId1" Type="http://schemas.openxmlformats.org/officeDocument/2006/relationships/slideLayout" Target="../slideLayouts/slideLayout2.xml"/><Relationship Id="rId5" Type="http://schemas.microsoft.com/office/2007/relationships/hdphoto" Target="../media/hdphoto151.wdp"/><Relationship Id="rId4" Type="http://schemas.openxmlformats.org/officeDocument/2006/relationships/image" Target="../media/image224.png"/></Relationships>
</file>

<file path=ppt/slides/_rels/slide238.xml.rels><?xml version="1.0" encoding="UTF-8" standalone="yes"?>
<Relationships xmlns="http://schemas.openxmlformats.org/package/2006/relationships"><Relationship Id="rId3" Type="http://schemas.microsoft.com/office/2007/relationships/hdphoto" Target="../media/hdphoto152.wdp"/><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microsoft.com/office/2007/relationships/hdphoto" Target="../media/hdphoto153.wdp"/><Relationship Id="rId2" Type="http://schemas.openxmlformats.org/officeDocument/2006/relationships/image" Target="../media/image226.png"/><Relationship Id="rId1" Type="http://schemas.openxmlformats.org/officeDocument/2006/relationships/slideLayout" Target="../slideLayouts/slideLayout2.xml"/><Relationship Id="rId5" Type="http://schemas.microsoft.com/office/2007/relationships/hdphoto" Target="../media/hdphoto154.wdp"/><Relationship Id="rId4" Type="http://schemas.openxmlformats.org/officeDocument/2006/relationships/image" Target="../media/image227.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microsoft.com/office/2007/relationships/hdphoto" Target="../media/hdphoto154.wdp"/><Relationship Id="rId2" Type="http://schemas.openxmlformats.org/officeDocument/2006/relationships/image" Target="../media/image228.png"/><Relationship Id="rId1" Type="http://schemas.openxmlformats.org/officeDocument/2006/relationships/slideLayout" Target="../slideLayouts/slideLayout2.xml"/><Relationship Id="rId5" Type="http://schemas.microsoft.com/office/2007/relationships/hdphoto" Target="../media/hdphoto155.wdp"/><Relationship Id="rId4" Type="http://schemas.openxmlformats.org/officeDocument/2006/relationships/image" Target="../media/image229.png"/></Relationships>
</file>

<file path=ppt/slides/_rels/slide24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microsoft.com/office/2007/relationships/hdphoto" Target="../media/hdphoto156.wdp"/><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microsoft.com/office/2007/relationships/hdphoto" Target="../media/hdphoto156.wdp"/><Relationship Id="rId2" Type="http://schemas.openxmlformats.org/officeDocument/2006/relationships/image" Target="../media/image231.png"/><Relationship Id="rId1" Type="http://schemas.openxmlformats.org/officeDocument/2006/relationships/slideLayout" Target="../slideLayouts/slideLayout2.xml"/><Relationship Id="rId5" Type="http://schemas.microsoft.com/office/2007/relationships/hdphoto" Target="../media/hdphoto157.wdp"/><Relationship Id="rId4" Type="http://schemas.openxmlformats.org/officeDocument/2006/relationships/image" Target="../media/image232.png"/></Relationships>
</file>

<file path=ppt/slides/_rels/slide245.xml.rels><?xml version="1.0" encoding="UTF-8" standalone="yes"?>
<Relationships xmlns="http://schemas.openxmlformats.org/package/2006/relationships"><Relationship Id="rId3" Type="http://schemas.microsoft.com/office/2007/relationships/hdphoto" Target="../media/hdphoto158.wdp"/><Relationship Id="rId2" Type="http://schemas.openxmlformats.org/officeDocument/2006/relationships/image" Target="../media/image233.png"/><Relationship Id="rId1" Type="http://schemas.openxmlformats.org/officeDocument/2006/relationships/slideLayout" Target="../slideLayouts/slideLayout2.xml"/><Relationship Id="rId5" Type="http://schemas.microsoft.com/office/2007/relationships/hdphoto" Target="../media/hdphoto159.wdp"/><Relationship Id="rId4" Type="http://schemas.openxmlformats.org/officeDocument/2006/relationships/image" Target="../media/image234.pn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microsoft.com/office/2007/relationships/hdphoto" Target="../media/hdphoto160.wdp"/><Relationship Id="rId2" Type="http://schemas.openxmlformats.org/officeDocument/2006/relationships/image" Target="../media/image235.png"/><Relationship Id="rId1" Type="http://schemas.openxmlformats.org/officeDocument/2006/relationships/slideLayout" Target="../slideLayouts/slideLayout2.xml"/><Relationship Id="rId5" Type="http://schemas.microsoft.com/office/2007/relationships/hdphoto" Target="../media/hdphoto161.wdp"/><Relationship Id="rId4" Type="http://schemas.openxmlformats.org/officeDocument/2006/relationships/image" Target="../media/image236.png"/></Relationships>
</file>

<file path=ppt/slides/_rels/slide248.xml.rels><?xml version="1.0" encoding="UTF-8" standalone="yes"?>
<Relationships xmlns="http://schemas.openxmlformats.org/package/2006/relationships"><Relationship Id="rId3" Type="http://schemas.microsoft.com/office/2007/relationships/hdphoto" Target="../media/hdphoto162.wdp"/><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microsoft.com/office/2007/relationships/hdphoto" Target="../media/hdphoto163.wdp"/><Relationship Id="rId2" Type="http://schemas.openxmlformats.org/officeDocument/2006/relationships/image" Target="../media/image238.png"/><Relationship Id="rId1" Type="http://schemas.openxmlformats.org/officeDocument/2006/relationships/slideLayout" Target="../slideLayouts/slideLayout2.xml"/><Relationship Id="rId5" Type="http://schemas.microsoft.com/office/2007/relationships/hdphoto" Target="../media/hdphoto164.wdp"/><Relationship Id="rId4" Type="http://schemas.openxmlformats.org/officeDocument/2006/relationships/image" Target="../media/image2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microsoft.com/office/2007/relationships/hdphoto" Target="../media/hdphoto165.wdp"/><Relationship Id="rId2" Type="http://schemas.openxmlformats.org/officeDocument/2006/relationships/image" Target="../media/image240.png"/><Relationship Id="rId1" Type="http://schemas.openxmlformats.org/officeDocument/2006/relationships/slideLayout" Target="../slideLayouts/slideLayout2.xml"/><Relationship Id="rId5" Type="http://schemas.microsoft.com/office/2007/relationships/hdphoto" Target="../media/hdphoto166.wdp"/><Relationship Id="rId4" Type="http://schemas.openxmlformats.org/officeDocument/2006/relationships/image" Target="../media/image241.png"/></Relationships>
</file>

<file path=ppt/slides/_rels/slide251.xml.rels><?xml version="1.0" encoding="UTF-8" standalone="yes"?>
<Relationships xmlns="http://schemas.openxmlformats.org/package/2006/relationships"><Relationship Id="rId3" Type="http://schemas.microsoft.com/office/2007/relationships/hdphoto" Target="../media/hdphoto167.wdp"/><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microsoft.com/office/2007/relationships/hdphoto" Target="../media/hdphoto168.wdp"/><Relationship Id="rId2" Type="http://schemas.openxmlformats.org/officeDocument/2006/relationships/image" Target="../media/image243.png"/><Relationship Id="rId1" Type="http://schemas.openxmlformats.org/officeDocument/2006/relationships/slideLayout" Target="../slideLayouts/slideLayout2.xml"/><Relationship Id="rId5" Type="http://schemas.microsoft.com/office/2007/relationships/hdphoto" Target="../media/hdphoto169.wdp"/><Relationship Id="rId4" Type="http://schemas.openxmlformats.org/officeDocument/2006/relationships/image" Target="../media/image244.png"/></Relationships>
</file>

<file path=ppt/slides/_rels/slide253.xml.rels><?xml version="1.0" encoding="UTF-8" standalone="yes"?>
<Relationships xmlns="http://schemas.openxmlformats.org/package/2006/relationships"><Relationship Id="rId3" Type="http://schemas.microsoft.com/office/2007/relationships/hdphoto" Target="../media/hdphoto170.wdp"/><Relationship Id="rId2" Type="http://schemas.openxmlformats.org/officeDocument/2006/relationships/image" Target="../media/image245.png"/><Relationship Id="rId1" Type="http://schemas.openxmlformats.org/officeDocument/2006/relationships/slideLayout" Target="../slideLayouts/slideLayout2.xml"/><Relationship Id="rId5" Type="http://schemas.microsoft.com/office/2007/relationships/hdphoto" Target="../media/hdphoto171.wdp"/><Relationship Id="rId4" Type="http://schemas.openxmlformats.org/officeDocument/2006/relationships/image" Target="../media/image246.png"/></Relationships>
</file>

<file path=ppt/slides/_rels/slide254.xml.rels><?xml version="1.0" encoding="UTF-8" standalone="yes"?>
<Relationships xmlns="http://schemas.openxmlformats.org/package/2006/relationships"><Relationship Id="rId3" Type="http://schemas.microsoft.com/office/2007/relationships/hdphoto" Target="../media/hdphoto172.wdp"/><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microsoft.com/office/2007/relationships/hdphoto" Target="../media/hdphoto173.wdp"/><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microsoft.com/office/2007/relationships/hdphoto" Target="../media/hdphoto174.wdp"/><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microsoft.com/office/2007/relationships/hdphoto" Target="../media/hdphoto175.wdp"/><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microsoft.com/office/2007/relationships/hdphoto" Target="../media/hdphoto176.wdp"/><Relationship Id="rId2" Type="http://schemas.openxmlformats.org/officeDocument/2006/relationships/image" Target="../media/image251.png"/><Relationship Id="rId1" Type="http://schemas.openxmlformats.org/officeDocument/2006/relationships/slideLayout" Target="../slideLayouts/slideLayout2.xml"/><Relationship Id="rId5" Type="http://schemas.microsoft.com/office/2007/relationships/hdphoto" Target="../media/hdphoto177.wdp"/><Relationship Id="rId4" Type="http://schemas.openxmlformats.org/officeDocument/2006/relationships/image" Target="../media/image252.png"/></Relationships>
</file>

<file path=ppt/slides/_rels/slide259.xml.rels><?xml version="1.0" encoding="UTF-8" standalone="yes"?>
<Relationships xmlns="http://schemas.openxmlformats.org/package/2006/relationships"><Relationship Id="rId3" Type="http://schemas.microsoft.com/office/2007/relationships/hdphoto" Target="../media/hdphoto176.wdp"/><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microsoft.com/office/2007/relationships/hdphoto" Target="../media/hdphoto178.wdp"/><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8.wdp"/><Relationship Id="rId5" Type="http://schemas.openxmlformats.org/officeDocument/2006/relationships/image" Target="../media/image20.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microsoft.com/office/2007/relationships/hdphoto" Target="../media/hdphoto13.wdp"/></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5.wdp"/></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6.wdp"/></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microsoft.com/office/2007/relationships/hdphoto" Target="../media/hdphoto17.wdp"/></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microsoft.com/office/2007/relationships/hdphoto" Target="../media/hdphoto19.wdp"/><Relationship Id="rId5" Type="http://schemas.openxmlformats.org/officeDocument/2006/relationships/image" Target="../media/image31.png"/><Relationship Id="rId4" Type="http://schemas.microsoft.com/office/2007/relationships/hdphoto" Target="../media/hdphoto18.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microsoft.com/office/2007/relationships/hdphoto" Target="../media/hdphoto20.wdp"/><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microsoft.com/office/2007/relationships/hdphoto" Target="../media/hdphoto22.wdp"/><Relationship Id="rId5" Type="http://schemas.openxmlformats.org/officeDocument/2006/relationships/image" Target="../media/image36.png"/><Relationship Id="rId4" Type="http://schemas.microsoft.com/office/2007/relationships/hdphoto" Target="../media/hdphoto21.wdp"/></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microsoft.com/office/2007/relationships/hdphoto" Target="../media/hdphoto23.wdp"/></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39.png"/><Relationship Id="rId4" Type="http://schemas.microsoft.com/office/2007/relationships/hdphoto" Target="../media/hdphoto24.wdp"/></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27.wdp"/></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microsoft.com/office/2007/relationships/hdphoto" Target="../media/hdphoto28.wdp"/></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50.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byjus.com/jee/raoults-law/"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PB Siddhartha College Arts and Science, Vijayawada - Admissions, Contact,  Website, Facilities 2021-20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AutoShape 6" descr="PB Siddhartha College Arts and Science, Vijayawada - Admissions, Contact,  Website, Facilities 2021-202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103" name="Picture 7" descr="C:\Users\skill\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7" y="3893127"/>
            <a:ext cx="8912226"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44636" y="2662021"/>
            <a:ext cx="5231968" cy="1231106"/>
          </a:xfrm>
          <a:prstGeom prst="rect">
            <a:avLst/>
          </a:prstGeom>
          <a:noFill/>
        </p:spPr>
        <p:txBody>
          <a:bodyPr wrap="square" rtlCol="0">
            <a:spAutoFit/>
          </a:bodyPr>
          <a:lstStyle/>
          <a:p>
            <a:r>
              <a:rPr lang="en-US" sz="2000" b="1" dirty="0">
                <a:solidFill>
                  <a:srgbClr val="543466"/>
                </a:solidFill>
                <a:latin typeface="Arial Rounded MT Bold" pitchFamily="34" charset="0"/>
              </a:rPr>
              <a:t>By</a:t>
            </a:r>
          </a:p>
          <a:p>
            <a:r>
              <a:rPr lang="en-US" b="1" dirty="0" err="1">
                <a:solidFill>
                  <a:srgbClr val="543466"/>
                </a:solidFill>
                <a:latin typeface="Arial" pitchFamily="34" charset="0"/>
                <a:cs typeface="Arial" pitchFamily="34" charset="0"/>
              </a:rPr>
              <a:t>Dr</a:t>
            </a:r>
            <a:r>
              <a:rPr lang="en-US" b="1" dirty="0">
                <a:solidFill>
                  <a:srgbClr val="543466"/>
                </a:solidFill>
                <a:latin typeface="Arial" pitchFamily="34" charset="0"/>
                <a:cs typeface="Arial" pitchFamily="34" charset="0"/>
              </a:rPr>
              <a:t> T N V S </a:t>
            </a:r>
            <a:r>
              <a:rPr lang="en-US" b="1" dirty="0" err="1">
                <a:solidFill>
                  <a:srgbClr val="543466"/>
                </a:solidFill>
                <a:latin typeface="Arial" pitchFamily="34" charset="0"/>
                <a:cs typeface="Arial" pitchFamily="34" charset="0"/>
              </a:rPr>
              <a:t>S</a:t>
            </a:r>
            <a:r>
              <a:rPr lang="en-US" b="1" dirty="0">
                <a:solidFill>
                  <a:srgbClr val="543466"/>
                </a:solidFill>
                <a:latin typeface="Arial" pitchFamily="34" charset="0"/>
                <a:cs typeface="Arial" pitchFamily="34" charset="0"/>
              </a:rPr>
              <a:t> </a:t>
            </a:r>
            <a:r>
              <a:rPr lang="en-US" b="1" dirty="0" err="1">
                <a:solidFill>
                  <a:srgbClr val="543466"/>
                </a:solidFill>
                <a:latin typeface="Arial" pitchFamily="34" charset="0"/>
                <a:cs typeface="Arial" pitchFamily="34" charset="0"/>
              </a:rPr>
              <a:t>Satyadev</a:t>
            </a:r>
            <a:r>
              <a:rPr lang="en-US" b="1" dirty="0">
                <a:solidFill>
                  <a:srgbClr val="543466"/>
                </a:solidFill>
                <a:latin typeface="Arial" pitchFamily="34" charset="0"/>
                <a:cs typeface="Arial" pitchFamily="34" charset="0"/>
              </a:rPr>
              <a:t> , Assistant Professor,</a:t>
            </a:r>
          </a:p>
          <a:p>
            <a:r>
              <a:rPr lang="en-US" b="1" dirty="0">
                <a:solidFill>
                  <a:srgbClr val="543466"/>
                </a:solidFill>
                <a:latin typeface="Arial" pitchFamily="34" charset="0"/>
                <a:cs typeface="Arial" pitchFamily="34" charset="0"/>
              </a:rPr>
              <a:t>NAAC Coordinator &amp; IQAC , Co -coordinator,</a:t>
            </a:r>
          </a:p>
          <a:p>
            <a:r>
              <a:rPr lang="en-US" b="1" dirty="0">
                <a:solidFill>
                  <a:srgbClr val="543466"/>
                </a:solidFill>
                <a:latin typeface="Arial" pitchFamily="34" charset="0"/>
                <a:cs typeface="Arial" pitchFamily="34" charset="0"/>
              </a:rPr>
              <a:t>Department of Chemistry</a:t>
            </a:r>
            <a:endParaRPr lang="en-IN" b="1" dirty="0">
              <a:solidFill>
                <a:srgbClr val="543466"/>
              </a:solidFill>
              <a:latin typeface="Arial" pitchFamily="34" charset="0"/>
              <a:cs typeface="Arial" pitchFamily="34" charset="0"/>
            </a:endParaRPr>
          </a:p>
        </p:txBody>
      </p:sp>
      <p:sp>
        <p:nvSpPr>
          <p:cNvPr id="7" name="Rectangle 6"/>
          <p:cNvSpPr/>
          <p:nvPr/>
        </p:nvSpPr>
        <p:spPr>
          <a:xfrm>
            <a:off x="838200" y="785198"/>
            <a:ext cx="7620000" cy="707886"/>
          </a:xfrm>
          <a:prstGeom prst="rect">
            <a:avLst/>
          </a:prstGeom>
        </p:spPr>
        <p:txBody>
          <a:bodyPr wrap="square">
            <a:spAutoFit/>
          </a:bodyPr>
          <a:lstStyle/>
          <a:p>
            <a:pPr algn="ctr"/>
            <a:r>
              <a:rPr lang="en-IN" sz="4000" b="1" dirty="0">
                <a:solidFill>
                  <a:srgbClr val="002060"/>
                </a:solidFill>
              </a:rPr>
              <a:t>COLLIGATIVE PROPERTIES</a:t>
            </a:r>
            <a:endParaRPr lang="en-IN" sz="4000" dirty="0">
              <a:solidFill>
                <a:srgbClr val="002060"/>
              </a:solidFill>
            </a:endParaRPr>
          </a:p>
        </p:txBody>
      </p:sp>
    </p:spTree>
    <p:extLst>
      <p:ext uri="{BB962C8B-B14F-4D97-AF65-F5344CB8AC3E}">
        <p14:creationId xmlns:p14="http://schemas.microsoft.com/office/powerpoint/2010/main" val="3239824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153400" cy="6186309"/>
          </a:xfrm>
          <a:prstGeom prst="rect">
            <a:avLst/>
          </a:prstGeom>
        </p:spPr>
        <p:txBody>
          <a:bodyPr wrap="square">
            <a:spAutoFit/>
          </a:bodyPr>
          <a:lstStyle/>
          <a:p>
            <a:pPr>
              <a:lnSpc>
                <a:spcPct val="150000"/>
              </a:lnSpc>
            </a:pPr>
            <a:r>
              <a:rPr lang="en-IN" sz="2400" b="1" dirty="0">
                <a:solidFill>
                  <a:schemeClr val="accent2">
                    <a:lumMod val="50000"/>
                  </a:schemeClr>
                </a:solidFill>
              </a:rPr>
              <a:t>The decrease in vapour pressure of the solvent (∆p</a:t>
            </a:r>
            <a:r>
              <a:rPr lang="en-IN" sz="2400" b="1" baseline="-25000" dirty="0">
                <a:solidFill>
                  <a:schemeClr val="accent2">
                    <a:lumMod val="50000"/>
                  </a:schemeClr>
                </a:solidFill>
              </a:rPr>
              <a:t>1</a:t>
            </a:r>
            <a:r>
              <a:rPr lang="en-IN" sz="2400" b="1" dirty="0">
                <a:solidFill>
                  <a:schemeClr val="accent2">
                    <a:lumMod val="50000"/>
                  </a:schemeClr>
                </a:solidFill>
              </a:rPr>
              <a:t>) is given by:</a:t>
            </a:r>
          </a:p>
          <a:p>
            <a:pPr>
              <a:lnSpc>
                <a:spcPct val="150000"/>
              </a:lnSpc>
            </a:pPr>
            <a:r>
              <a:rPr lang="en-IN" sz="2400" b="1" dirty="0">
                <a:solidFill>
                  <a:srgbClr val="990033"/>
                </a:solidFill>
              </a:rPr>
              <a:t>=&gt; ∆p</a:t>
            </a:r>
            <a:r>
              <a:rPr lang="en-IN" sz="2400" b="1" baseline="-25000" dirty="0">
                <a:solidFill>
                  <a:srgbClr val="990033"/>
                </a:solidFill>
              </a:rPr>
              <a:t>1</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endParaRPr lang="en-IN" sz="2400" dirty="0">
              <a:solidFill>
                <a:srgbClr val="990033"/>
              </a:solidFill>
            </a:endParaRPr>
          </a:p>
          <a:p>
            <a:pPr>
              <a:lnSpc>
                <a:spcPct val="150000"/>
              </a:lnSpc>
            </a:pPr>
            <a:r>
              <a:rPr lang="en-IN" sz="2400" b="1" dirty="0">
                <a:solidFill>
                  <a:srgbClr val="990033"/>
                </a:solidFill>
              </a:rPr>
              <a:t>=&gt; ∆p</a:t>
            </a:r>
            <a:r>
              <a:rPr lang="en-IN" sz="2400" b="1" baseline="-25000" dirty="0">
                <a:solidFill>
                  <a:srgbClr val="990033"/>
                </a:solidFill>
              </a:rPr>
              <a:t>1</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x</a:t>
            </a:r>
            <a:r>
              <a:rPr lang="en-IN" sz="2400" b="1" baseline="-25000" dirty="0">
                <a:solidFill>
                  <a:srgbClr val="990033"/>
                </a:solidFill>
              </a:rPr>
              <a:t>1</a:t>
            </a:r>
            <a:r>
              <a:rPr lang="en-IN" sz="2400" dirty="0">
                <a:solidFill>
                  <a:srgbClr val="990033"/>
                </a:solidFill>
              </a:rPr>
              <a:t>                              </a:t>
            </a:r>
            <a:r>
              <a:rPr lang="en-IN" sz="2400" b="1" dirty="0">
                <a:solidFill>
                  <a:srgbClr val="990033"/>
                </a:solidFill>
              </a:rPr>
              <a:t>[using equation (1)]</a:t>
            </a:r>
            <a:endParaRPr lang="en-IN" sz="2400" dirty="0">
              <a:solidFill>
                <a:srgbClr val="990033"/>
              </a:solidFill>
            </a:endParaRPr>
          </a:p>
          <a:p>
            <a:pPr>
              <a:lnSpc>
                <a:spcPct val="150000"/>
              </a:lnSpc>
            </a:pPr>
            <a:r>
              <a:rPr lang="en-IN" sz="2400" b="1" dirty="0">
                <a:solidFill>
                  <a:srgbClr val="990033"/>
                </a:solidFill>
              </a:rPr>
              <a:t>=&gt; ∆p</a:t>
            </a:r>
            <a:r>
              <a:rPr lang="en-IN" sz="2400" b="1" baseline="-25000" dirty="0">
                <a:solidFill>
                  <a:srgbClr val="990033"/>
                </a:solidFill>
              </a:rPr>
              <a:t>1</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 (1-x</a:t>
            </a:r>
            <a:r>
              <a:rPr lang="en-IN" sz="2400" b="1" baseline="-25000" dirty="0">
                <a:solidFill>
                  <a:srgbClr val="990033"/>
                </a:solidFill>
              </a:rPr>
              <a:t>1</a:t>
            </a:r>
            <a:r>
              <a:rPr lang="en-IN" sz="2400" b="1" dirty="0">
                <a:solidFill>
                  <a:srgbClr val="990033"/>
                </a:solidFill>
              </a:rPr>
              <a:t>)</a:t>
            </a:r>
            <a:endParaRPr lang="en-IN" sz="2400" dirty="0">
              <a:solidFill>
                <a:srgbClr val="990033"/>
              </a:solidFill>
            </a:endParaRPr>
          </a:p>
          <a:p>
            <a:pPr>
              <a:lnSpc>
                <a:spcPct val="150000"/>
              </a:lnSpc>
            </a:pPr>
            <a:r>
              <a:rPr lang="en-IN" sz="2400" b="1" dirty="0">
                <a:solidFill>
                  <a:srgbClr val="663300"/>
                </a:solidFill>
              </a:rPr>
              <a:t>Since we have assumed the solution to be binary solution, x</a:t>
            </a:r>
            <a:r>
              <a:rPr lang="en-IN" sz="2400" b="1" baseline="-25000" dirty="0">
                <a:solidFill>
                  <a:srgbClr val="663300"/>
                </a:solidFill>
              </a:rPr>
              <a:t>2</a:t>
            </a:r>
            <a:r>
              <a:rPr lang="en-IN" sz="2400" b="1" dirty="0">
                <a:solidFill>
                  <a:srgbClr val="663300"/>
                </a:solidFill>
              </a:rPr>
              <a:t>=1-x</a:t>
            </a:r>
            <a:r>
              <a:rPr lang="en-IN" sz="2400" b="1" baseline="-25000" dirty="0">
                <a:solidFill>
                  <a:srgbClr val="663300"/>
                </a:solidFill>
              </a:rPr>
              <a:t>1</a:t>
            </a:r>
            <a:endParaRPr lang="en-IN" sz="2400" b="1" dirty="0">
              <a:solidFill>
                <a:srgbClr val="663300"/>
              </a:solidFill>
            </a:endParaRPr>
          </a:p>
          <a:p>
            <a:pPr>
              <a:lnSpc>
                <a:spcPct val="150000"/>
              </a:lnSpc>
            </a:pPr>
            <a:r>
              <a:rPr lang="en-IN" sz="2400" b="1" dirty="0">
                <a:solidFill>
                  <a:srgbClr val="990033"/>
                </a:solidFill>
              </a:rPr>
              <a:t>=&gt; ∆p</a:t>
            </a:r>
            <a:r>
              <a:rPr lang="en-IN" sz="2400" b="1" baseline="-25000" dirty="0">
                <a:solidFill>
                  <a:srgbClr val="990033"/>
                </a:solidFill>
              </a:rPr>
              <a:t>1</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x</a:t>
            </a:r>
            <a:r>
              <a:rPr lang="en-IN" sz="2400" b="1" baseline="-25000" dirty="0">
                <a:solidFill>
                  <a:srgbClr val="990033"/>
                </a:solidFill>
              </a:rPr>
              <a:t>2</a:t>
            </a:r>
            <a:endParaRPr lang="en-IN" sz="2400" dirty="0">
              <a:solidFill>
                <a:srgbClr val="990033"/>
              </a:solidFill>
            </a:endParaRPr>
          </a:p>
          <a:p>
            <a:pPr>
              <a:lnSpc>
                <a:spcPct val="150000"/>
              </a:lnSpc>
            </a:pPr>
            <a:r>
              <a:rPr lang="en-IN" sz="2400" b="1" dirty="0">
                <a:solidFill>
                  <a:srgbClr val="990033"/>
                </a:solidFill>
              </a:rPr>
              <a:t>=&gt; x</a:t>
            </a:r>
            <a:r>
              <a:rPr lang="en-IN" sz="2400" b="1" baseline="-25000" dirty="0">
                <a:solidFill>
                  <a:srgbClr val="990033"/>
                </a:solidFill>
              </a:rPr>
              <a:t>2</a:t>
            </a:r>
            <a:r>
              <a:rPr lang="en-IN" sz="2400" b="1" dirty="0">
                <a:solidFill>
                  <a:srgbClr val="990033"/>
                </a:solidFill>
              </a:rPr>
              <a:t>= ∆p</a:t>
            </a:r>
            <a:r>
              <a:rPr lang="en-IN" sz="2400" b="1" baseline="-25000" dirty="0">
                <a:solidFill>
                  <a:srgbClr val="990033"/>
                </a:solidFill>
              </a:rPr>
              <a:t>1</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 </a:t>
            </a:r>
            <a:r>
              <a:rPr lang="en-IN" sz="2400" b="1" dirty="0">
                <a:solidFill>
                  <a:srgbClr val="990033"/>
                </a:solidFill>
              </a:rPr>
              <a:t> or  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r>
              <a:rPr lang="en-IN" sz="2400" b="1" dirty="0">
                <a:solidFill>
                  <a:srgbClr val="990033"/>
                </a:solidFill>
              </a:rPr>
              <a:t>/ p</a:t>
            </a:r>
            <a:r>
              <a:rPr lang="en-IN" sz="2400" b="1" baseline="-25000" dirty="0">
                <a:solidFill>
                  <a:srgbClr val="990033"/>
                </a:solidFill>
              </a:rPr>
              <a:t>1</a:t>
            </a:r>
            <a:r>
              <a:rPr lang="en-IN" sz="2400" b="1" baseline="30000" dirty="0">
                <a:solidFill>
                  <a:srgbClr val="990033"/>
                </a:solidFill>
              </a:rPr>
              <a:t>o</a:t>
            </a:r>
            <a:endParaRPr lang="en-IN" sz="2400" dirty="0">
              <a:solidFill>
                <a:srgbClr val="990033"/>
              </a:solidFill>
            </a:endParaRPr>
          </a:p>
          <a:p>
            <a:pPr>
              <a:lnSpc>
                <a:spcPct val="150000"/>
              </a:lnSpc>
            </a:pPr>
            <a:r>
              <a:rPr lang="en-IN" sz="2400" b="1" dirty="0">
                <a:solidFill>
                  <a:srgbClr val="663300"/>
                </a:solidFill>
              </a:rPr>
              <a:t>The above equation gives the relative lowering in vapour pressure which is equal to the mole fraction of the solute.</a:t>
            </a:r>
          </a:p>
        </p:txBody>
      </p:sp>
    </p:spTree>
    <p:extLst>
      <p:ext uri="{BB962C8B-B14F-4D97-AF65-F5344CB8AC3E}">
        <p14:creationId xmlns:p14="http://schemas.microsoft.com/office/powerpoint/2010/main" val="717687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200151"/>
            <a:ext cx="6172200" cy="4251724"/>
          </a:xfrm>
        </p:spPr>
        <p:txBody>
          <a:bodyPr/>
          <a:lstStyle/>
          <a:p>
            <a:pPr marL="0" indent="0" algn="just">
              <a:buNone/>
            </a:pPr>
            <a:r>
              <a:rPr lang="en-IN" sz="2100" dirty="0"/>
              <a:t>Based on the position of the leaving group, these may be </a:t>
            </a:r>
            <a:r>
              <a:rPr lang="en-IN" sz="2100" i="1" dirty="0"/>
              <a:t>α-eliminations, β-eliminations </a:t>
            </a:r>
            <a:r>
              <a:rPr lang="en-IN" sz="2100" dirty="0"/>
              <a:t>or</a:t>
            </a:r>
          </a:p>
          <a:p>
            <a:pPr marL="0" indent="0" algn="just">
              <a:buNone/>
            </a:pPr>
            <a:r>
              <a:rPr lang="en-IN" sz="2100" i="1" dirty="0"/>
              <a:t>1,3/1,n-eliminations</a:t>
            </a:r>
            <a:r>
              <a:rPr lang="en-IN" sz="2100" dirty="0"/>
              <a:t>, among these the β-</a:t>
            </a:r>
            <a:r>
              <a:rPr lang="en-IN" sz="2100" dirty="0" err="1"/>
              <a:t>pyrolytic</a:t>
            </a:r>
            <a:r>
              <a:rPr lang="en-IN" sz="2100" dirty="0"/>
              <a:t> eliminations are the most common.</a:t>
            </a:r>
          </a:p>
          <a:p>
            <a:pPr marL="0" indent="0" algn="just">
              <a:buNone/>
            </a:pPr>
            <a:r>
              <a:rPr lang="en-IN" sz="2100" dirty="0"/>
              <a:t> </a:t>
            </a:r>
            <a:r>
              <a:rPr lang="en-IN" sz="2100" i="1" dirty="0"/>
              <a:t>α-eliminations </a:t>
            </a:r>
            <a:r>
              <a:rPr lang="en-IN" sz="2100" dirty="0"/>
              <a:t>involve elimination of two leaving groups connected to the same carbon and encountered where the more common β</a:t>
            </a:r>
            <a:r>
              <a:rPr lang="en-IN" sz="2100" i="1" dirty="0"/>
              <a:t>-elimination </a:t>
            </a:r>
            <a:r>
              <a:rPr lang="en-IN" sz="2100" dirty="0"/>
              <a:t>is not possible. For example</a:t>
            </a:r>
          </a:p>
          <a:p>
            <a:pPr marL="0" indent="0">
              <a:buNone/>
            </a:pPr>
            <a:endParaRPr lang="en-IN" dirty="0"/>
          </a:p>
        </p:txBody>
      </p:sp>
      <p:pic>
        <p:nvPicPr>
          <p:cNvPr id="5" name="Picture 4"/>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85901" y="4171950"/>
            <a:ext cx="6229349" cy="1085850"/>
          </a:xfrm>
          <a:prstGeom prst="rect">
            <a:avLst/>
          </a:prstGeom>
          <a:noFill/>
        </p:spPr>
      </p:pic>
    </p:spTree>
    <p:extLst>
      <p:ext uri="{BB962C8B-B14F-4D97-AF65-F5344CB8AC3E}">
        <p14:creationId xmlns:p14="http://schemas.microsoft.com/office/powerpoint/2010/main" val="15998457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314451"/>
            <a:ext cx="8058150" cy="4137424"/>
          </a:xfrm>
        </p:spPr>
        <p:txBody>
          <a:bodyPr/>
          <a:lstStyle/>
          <a:p>
            <a:r>
              <a:rPr lang="el-GR" i="1" dirty="0"/>
              <a:t>β</a:t>
            </a:r>
            <a:r>
              <a:rPr lang="en-IN" i="1" dirty="0"/>
              <a:t>-eliminations </a:t>
            </a:r>
            <a:r>
              <a:rPr lang="en-IN" dirty="0"/>
              <a:t>occur when two groups are lost from adjacent carbons and as mentioned, constitute most of the pyrolytic eliminations with a typical </a:t>
            </a:r>
            <a:r>
              <a:rPr lang="en-IN" dirty="0" err="1"/>
              <a:t>Ei</a:t>
            </a:r>
            <a:r>
              <a:rPr lang="en-IN" dirty="0"/>
              <a:t> mechanism. </a:t>
            </a:r>
          </a:p>
          <a:p>
            <a:endParaRPr lang="en-IN" dirty="0"/>
          </a:p>
        </p:txBody>
      </p:sp>
      <p:pic>
        <p:nvPicPr>
          <p:cNvPr id="4" name="Picture 3"/>
          <p:cNvPicPr/>
          <p:nvPr/>
        </p:nvPicPr>
        <p:blipFill>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85850" y="2857501"/>
            <a:ext cx="7029450" cy="1771650"/>
          </a:xfrm>
          <a:prstGeom prst="rect">
            <a:avLst/>
          </a:prstGeom>
          <a:noFill/>
        </p:spPr>
      </p:pic>
      <p:sp>
        <p:nvSpPr>
          <p:cNvPr id="5" name="Rectangle 4"/>
          <p:cNvSpPr/>
          <p:nvPr/>
        </p:nvSpPr>
        <p:spPr>
          <a:xfrm>
            <a:off x="2457450" y="4629151"/>
            <a:ext cx="3886200" cy="369332"/>
          </a:xfrm>
          <a:prstGeom prst="rect">
            <a:avLst/>
          </a:prstGeom>
        </p:spPr>
        <p:txBody>
          <a:bodyPr wrap="square">
            <a:spAutoFit/>
          </a:bodyPr>
          <a:lstStyle/>
          <a:p>
            <a:pPr algn="ctr"/>
            <a:r>
              <a:rPr lang="en-IN" dirty="0">
                <a:ea typeface="Calibri"/>
                <a:cs typeface="Gautami"/>
              </a:rPr>
              <a:t>Carboxylic ester elimination </a:t>
            </a:r>
            <a:endParaRPr lang="en-IN" dirty="0"/>
          </a:p>
        </p:txBody>
      </p:sp>
    </p:spTree>
    <p:extLst>
      <p:ext uri="{BB962C8B-B14F-4D97-AF65-F5344CB8AC3E}">
        <p14:creationId xmlns:p14="http://schemas.microsoft.com/office/powerpoint/2010/main" val="7783718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949053" y="1828800"/>
            <a:ext cx="5308997" cy="1143000"/>
          </a:xfrm>
          <a:prstGeom prst="rect">
            <a:avLst/>
          </a:prstGeom>
          <a:noFill/>
          <a:ln>
            <a:noFill/>
          </a:ln>
        </p:spPr>
      </p:pic>
      <p:sp>
        <p:nvSpPr>
          <p:cNvPr id="5" name="Rectangle 4"/>
          <p:cNvSpPr/>
          <p:nvPr/>
        </p:nvSpPr>
        <p:spPr>
          <a:xfrm>
            <a:off x="1543050" y="1371600"/>
            <a:ext cx="5886450" cy="323165"/>
          </a:xfrm>
          <a:prstGeom prst="rect">
            <a:avLst/>
          </a:prstGeom>
        </p:spPr>
        <p:txBody>
          <a:bodyPr wrap="square">
            <a:spAutoFit/>
          </a:bodyPr>
          <a:lstStyle/>
          <a:p>
            <a:r>
              <a:rPr lang="en-IN" sz="1500" dirty="0">
                <a:latin typeface="TimesNewRomanPSMT"/>
                <a:ea typeface="Calibri"/>
                <a:cs typeface="TimesNewRomanPSMT"/>
              </a:rPr>
              <a:t>1,3 and 1,n- </a:t>
            </a:r>
            <a:r>
              <a:rPr lang="en-IN" sz="1500" dirty="0" err="1">
                <a:latin typeface="TimesNewRomanPSMT"/>
                <a:ea typeface="Calibri"/>
                <a:cs typeface="TimesNewRomanPSMT"/>
              </a:rPr>
              <a:t>pyrolytic</a:t>
            </a:r>
            <a:r>
              <a:rPr lang="en-IN" sz="1500" dirty="0">
                <a:latin typeface="TimesNewRomanPSMT"/>
                <a:ea typeface="Calibri"/>
                <a:cs typeface="TimesNewRomanPSMT"/>
              </a:rPr>
              <a:t> eliminations may also take place. For example</a:t>
            </a:r>
            <a:endParaRPr lang="en-IN" sz="1500" dirty="0"/>
          </a:p>
        </p:txBody>
      </p:sp>
      <p:sp>
        <p:nvSpPr>
          <p:cNvPr id="6" name="Rectangle 2"/>
          <p:cNvSpPr>
            <a:spLocks noChangeArrowheads="1"/>
          </p:cNvSpPr>
          <p:nvPr/>
        </p:nvSpPr>
        <p:spPr bwMode="auto">
          <a:xfrm>
            <a:off x="685800" y="3053150"/>
            <a:ext cx="75438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fontAlgn="base">
              <a:spcBef>
                <a:spcPct val="0"/>
              </a:spcBef>
              <a:spcAft>
                <a:spcPct val="0"/>
              </a:spcAft>
            </a:pPr>
            <a:r>
              <a:rPr lang="te-IN" dirty="0">
                <a:latin typeface="Arial Rounded MT Bold" pitchFamily="34" charset="0"/>
                <a:ea typeface="Calibri" pitchFamily="34" charset="0"/>
                <a:cs typeface="Gautami" pitchFamily="34" charset="0"/>
              </a:rPr>
              <a:t>The other type of pyrolytic elimination reaction involves free radicals, for example in polyhalides and primary monohalides. </a:t>
            </a:r>
            <a:r>
              <a:rPr lang="te-IN" i="1" dirty="0">
                <a:latin typeface="Arial Rounded MT Bold" pitchFamily="34" charset="0"/>
                <a:ea typeface="Calibri" pitchFamily="34" charset="0"/>
                <a:cs typeface="Gautami" pitchFamily="34" charset="0"/>
              </a:rPr>
              <a:t>Free radical eliminations </a:t>
            </a:r>
            <a:r>
              <a:rPr lang="te-IN" dirty="0">
                <a:latin typeface="Arial Rounded MT Bold" pitchFamily="34" charset="0"/>
                <a:ea typeface="Calibri" pitchFamily="34" charset="0"/>
                <a:cs typeface="Gautami" pitchFamily="34" charset="0"/>
              </a:rPr>
              <a:t>involve the normal sequence for radical reactions, namely: initiation, propagation and termination steps and are frequent at 600-900 </a:t>
            </a:r>
            <a:r>
              <a:rPr lang="te-IN" baseline="30000" dirty="0">
                <a:latin typeface="Arial Rounded MT Bold" pitchFamily="34" charset="0"/>
                <a:ea typeface="Calibri" pitchFamily="34" charset="0"/>
                <a:cs typeface="Gautami" pitchFamily="34" charset="0"/>
              </a:rPr>
              <a:t>o</a:t>
            </a:r>
            <a:r>
              <a:rPr lang="te-IN" dirty="0">
                <a:latin typeface="Arial Rounded MT Bold" pitchFamily="34" charset="0"/>
                <a:ea typeface="Calibri" pitchFamily="34" charset="0"/>
                <a:cs typeface="Gautami" pitchFamily="34" charset="0"/>
              </a:rPr>
              <a:t>C temperatures.</a:t>
            </a:r>
            <a:endParaRPr lang="en-US" dirty="0">
              <a:latin typeface="Arial Rounded MT Bold" pitchFamily="34" charset="0"/>
              <a:cs typeface="Arial" pitchFamily="34" charset="0"/>
            </a:endParaRPr>
          </a:p>
          <a:p>
            <a:pPr eaLnBrk="0" fontAlgn="base" hangingPunct="0">
              <a:spcBef>
                <a:spcPct val="0"/>
              </a:spcBef>
              <a:spcAft>
                <a:spcPct val="0"/>
              </a:spcAft>
            </a:pPr>
            <a:endParaRPr lang="en-US" sz="1350" dirty="0">
              <a:latin typeface="Arial" pitchFamily="34" charset="0"/>
              <a:cs typeface="Arial" pitchFamily="34" charset="0"/>
            </a:endParaRPr>
          </a:p>
        </p:txBody>
      </p:sp>
      <p:sp>
        <p:nvSpPr>
          <p:cNvPr id="7" name="Rectangle 3"/>
          <p:cNvSpPr>
            <a:spLocks noChangeArrowheads="1"/>
          </p:cNvSpPr>
          <p:nvPr/>
        </p:nvSpPr>
        <p:spPr bwMode="auto">
          <a:xfrm>
            <a:off x="1143001" y="1096277"/>
            <a:ext cx="12804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tabLst>
                <a:tab pos="1131094" algn="l"/>
              </a:tabLst>
            </a:pPr>
            <a:r>
              <a:rPr lang="te-IN" sz="900">
                <a:latin typeface="Times New Roman" pitchFamily="18" charset="0"/>
                <a:ea typeface="Calibri" pitchFamily="34" charset="0"/>
                <a:cs typeface="Gautami" pitchFamily="34" charset="0"/>
              </a:rPr>
              <a:t>	</a:t>
            </a:r>
            <a:endParaRPr lang="te-IN" sz="1350">
              <a:latin typeface="Arial" pitchFamily="34" charset="0"/>
              <a:cs typeface="Arial" pitchFamily="34" charset="0"/>
            </a:endParaRPr>
          </a:p>
        </p:txBody>
      </p:sp>
      <p:pic>
        <p:nvPicPr>
          <p:cNvPr id="9" name="Picture 8"/>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286000" y="4847625"/>
            <a:ext cx="4171950" cy="524476"/>
          </a:xfrm>
          <a:prstGeom prst="rect">
            <a:avLst/>
          </a:prstGeom>
          <a:noFill/>
          <a:ln>
            <a:noFill/>
          </a:ln>
        </p:spPr>
      </p:pic>
    </p:spTree>
    <p:extLst>
      <p:ext uri="{BB962C8B-B14F-4D97-AF65-F5344CB8AC3E}">
        <p14:creationId xmlns:p14="http://schemas.microsoft.com/office/powerpoint/2010/main" val="23166411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371601"/>
            <a:ext cx="8058150" cy="4080274"/>
          </a:xfrm>
        </p:spPr>
        <p:txBody>
          <a:bodyPr>
            <a:normAutofit/>
          </a:bodyPr>
          <a:lstStyle/>
          <a:p>
            <a:pPr marL="0" indent="0">
              <a:lnSpc>
                <a:spcPct val="115000"/>
              </a:lnSpc>
              <a:buNone/>
            </a:pPr>
            <a:r>
              <a:rPr lang="en-IN" b="1" dirty="0">
                <a:latin typeface="TimesNewRomanPS-BoldMT"/>
                <a:ea typeface="Calibri"/>
                <a:cs typeface="TimesNewRomanPS-BoldMT"/>
              </a:rPr>
              <a:t>The </a:t>
            </a:r>
            <a:r>
              <a:rPr lang="en-IN" b="1" dirty="0" err="1">
                <a:latin typeface="TimesNewRomanPS-BoldMT"/>
                <a:ea typeface="Calibri"/>
                <a:cs typeface="TimesNewRomanPS-BoldMT"/>
              </a:rPr>
              <a:t>pyrolytic</a:t>
            </a:r>
            <a:r>
              <a:rPr lang="en-IN" b="1" dirty="0">
                <a:latin typeface="TimesNewRomanPS-BoldMT"/>
                <a:ea typeface="Calibri"/>
                <a:cs typeface="TimesNewRomanPS-BoldMT"/>
              </a:rPr>
              <a:t> </a:t>
            </a:r>
            <a:r>
              <a:rPr lang="en-IN" b="1" dirty="0" err="1">
                <a:latin typeface="TimesNewRomanPS-BoldMT"/>
                <a:ea typeface="Calibri"/>
                <a:cs typeface="TimesNewRomanPS-BoldMT"/>
              </a:rPr>
              <a:t>Ei</a:t>
            </a:r>
            <a:r>
              <a:rPr lang="en-IN" b="1" dirty="0">
                <a:latin typeface="TimesNewRomanPS-BoldMT"/>
                <a:ea typeface="Calibri"/>
                <a:cs typeface="TimesNewRomanPS-BoldMT"/>
              </a:rPr>
              <a:t> elimination mechanism</a:t>
            </a:r>
            <a:endParaRPr lang="en-IN" sz="2100" dirty="0">
              <a:ea typeface="Calibri"/>
              <a:cs typeface="Gautami"/>
            </a:endParaRPr>
          </a:p>
          <a:p>
            <a:pPr marL="0" indent="0">
              <a:lnSpc>
                <a:spcPct val="115000"/>
              </a:lnSpc>
              <a:buNone/>
            </a:pPr>
            <a:r>
              <a:rPr lang="en-IN" dirty="0">
                <a:latin typeface="Times New Roman"/>
                <a:ea typeface="Calibri"/>
                <a:cs typeface="Gautami"/>
              </a:rPr>
              <a:t>Evidences for this mechanism are:</a:t>
            </a:r>
            <a:endParaRPr lang="en-IN" sz="2100" dirty="0">
              <a:ea typeface="Calibri"/>
              <a:cs typeface="Gautami"/>
            </a:endParaRPr>
          </a:p>
          <a:p>
            <a:pPr lvl="0" algn="just">
              <a:lnSpc>
                <a:spcPct val="115000"/>
              </a:lnSpc>
              <a:buFont typeface="+mj-lt"/>
              <a:buAutoNum type="arabicPeriod"/>
            </a:pPr>
            <a:r>
              <a:rPr lang="en-IN" sz="1650" dirty="0">
                <a:latin typeface="Times New Roman"/>
                <a:ea typeface="Calibri"/>
                <a:cs typeface="Gautami"/>
              </a:rPr>
              <a:t>First order reaction kinetics.</a:t>
            </a:r>
            <a:endParaRPr lang="en-IN" sz="1650" dirty="0">
              <a:ea typeface="Calibri"/>
              <a:cs typeface="Gautami"/>
            </a:endParaRPr>
          </a:p>
          <a:p>
            <a:pPr lvl="0" algn="just">
              <a:lnSpc>
                <a:spcPct val="115000"/>
              </a:lnSpc>
              <a:buFont typeface="+mj-lt"/>
              <a:buAutoNum type="arabicPeriod"/>
            </a:pPr>
            <a:r>
              <a:rPr lang="en-IN" sz="1650" dirty="0">
                <a:latin typeface="Times New Roman"/>
                <a:ea typeface="Calibri"/>
                <a:cs typeface="Gautami"/>
              </a:rPr>
              <a:t>No reaction intermediate has been isolated, suggesting it to be a concerted mechanism.</a:t>
            </a:r>
            <a:endParaRPr lang="en-IN" sz="1650" dirty="0">
              <a:ea typeface="Calibri"/>
              <a:cs typeface="Gautami"/>
            </a:endParaRPr>
          </a:p>
          <a:p>
            <a:pPr lvl="0" algn="just">
              <a:lnSpc>
                <a:spcPct val="115000"/>
              </a:lnSpc>
              <a:buFont typeface="+mj-lt"/>
              <a:buAutoNum type="arabicPeriod"/>
            </a:pPr>
            <a:r>
              <a:rPr lang="en-IN" sz="1650" dirty="0">
                <a:latin typeface="Times New Roman"/>
                <a:ea typeface="Calibri"/>
                <a:cs typeface="Gautami"/>
              </a:rPr>
              <a:t>Free radical inhibitors show no effect on the reaction (no free radical mechanism involved).</a:t>
            </a:r>
            <a:endParaRPr lang="en-IN" sz="1650" dirty="0">
              <a:ea typeface="Calibri"/>
              <a:cs typeface="Gautami"/>
            </a:endParaRPr>
          </a:p>
          <a:p>
            <a:pPr lvl="0" algn="just">
              <a:lnSpc>
                <a:spcPct val="115000"/>
              </a:lnSpc>
              <a:buFont typeface="+mj-lt"/>
              <a:buAutoNum type="arabicPeriod"/>
            </a:pPr>
            <a:r>
              <a:rPr lang="en-IN" sz="1650" dirty="0">
                <a:latin typeface="Times New Roman"/>
                <a:ea typeface="Calibri"/>
                <a:cs typeface="Gautami"/>
              </a:rPr>
              <a:t>Moreover, these eliminations show a negative entropy of activation which advocates that the transition state has a more restricted geometry (consequences of a cyclic transition state).</a:t>
            </a:r>
            <a:endParaRPr lang="en-IN" sz="1650" dirty="0">
              <a:ea typeface="Calibri"/>
              <a:cs typeface="Gautami"/>
            </a:endParaRPr>
          </a:p>
          <a:p>
            <a:pPr marL="0" indent="0">
              <a:buNone/>
            </a:pPr>
            <a:endParaRPr lang="en-IN" dirty="0"/>
          </a:p>
        </p:txBody>
      </p:sp>
    </p:spTree>
    <p:extLst>
      <p:ext uri="{BB962C8B-B14F-4D97-AF65-F5344CB8AC3E}">
        <p14:creationId xmlns:p14="http://schemas.microsoft.com/office/powerpoint/2010/main" val="22388980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0546"/>
            <a:ext cx="8001000" cy="1835555"/>
          </a:xfrm>
        </p:spPr>
        <p:txBody>
          <a:bodyPr>
            <a:normAutofit/>
          </a:bodyPr>
          <a:lstStyle/>
          <a:p>
            <a:pPr marL="0" indent="0" algn="just">
              <a:buNone/>
            </a:pPr>
            <a:r>
              <a:rPr lang="en-IN" sz="1800" dirty="0"/>
              <a:t>5. Exclusive </a:t>
            </a:r>
            <a:r>
              <a:rPr lang="en-IN" sz="1800" i="1" dirty="0" err="1"/>
              <a:t>syn</a:t>
            </a:r>
            <a:r>
              <a:rPr lang="en-IN" sz="1800" i="1" dirty="0"/>
              <a:t> </a:t>
            </a:r>
            <a:r>
              <a:rPr lang="en-IN" sz="1800" dirty="0"/>
              <a:t>elimination as demonstrated experimentally in various substrates with the use of radio-labelling techniques. For example, the pyrolysis of the </a:t>
            </a:r>
            <a:r>
              <a:rPr lang="en-IN" sz="1800" dirty="0" err="1"/>
              <a:t>erythro</a:t>
            </a:r>
            <a:r>
              <a:rPr lang="en-IN" sz="1800" dirty="0"/>
              <a:t> and </a:t>
            </a:r>
            <a:r>
              <a:rPr lang="en-IN" sz="1800" dirty="0" err="1"/>
              <a:t>threo</a:t>
            </a:r>
            <a:r>
              <a:rPr lang="en-IN" sz="1800" dirty="0"/>
              <a:t> isomers of 1-acetoxy-2-deutero-1,2-diphenylethane gave in each case trans-</a:t>
            </a:r>
            <a:r>
              <a:rPr lang="en-IN" sz="1800" dirty="0" err="1"/>
              <a:t>stilbene</a:t>
            </a:r>
            <a:r>
              <a:rPr lang="en-IN" sz="1800" dirty="0"/>
              <a:t> but, the </a:t>
            </a:r>
            <a:r>
              <a:rPr lang="en-IN" sz="1800" dirty="0" err="1"/>
              <a:t>stilbene</a:t>
            </a:r>
            <a:r>
              <a:rPr lang="en-IN" sz="1800" dirty="0"/>
              <a:t> from the </a:t>
            </a:r>
            <a:r>
              <a:rPr lang="en-IN" sz="1800" dirty="0" err="1"/>
              <a:t>erythro</a:t>
            </a:r>
            <a:r>
              <a:rPr lang="en-IN" sz="1800" dirty="0"/>
              <a:t> compound retained all the deuterium while the </a:t>
            </a:r>
            <a:r>
              <a:rPr lang="en-IN" sz="1800" dirty="0" err="1"/>
              <a:t>threo</a:t>
            </a:r>
            <a:r>
              <a:rPr lang="en-IN" sz="1800" dirty="0"/>
              <a:t> compound lost all of it.</a:t>
            </a:r>
          </a:p>
          <a:p>
            <a:pPr marL="0" indent="0" algn="just">
              <a:buNone/>
            </a:pPr>
            <a:endParaRPr lang="en-US" sz="1800" dirty="0"/>
          </a:p>
          <a:p>
            <a:pPr marL="0" indent="0" algn="just">
              <a:buNone/>
            </a:pPr>
            <a:endParaRPr lang="en-IN" sz="1800" dirty="0"/>
          </a:p>
        </p:txBody>
      </p:sp>
      <p:pic>
        <p:nvPicPr>
          <p:cNvPr id="7" name="Picture 6"/>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28700" y="3086101"/>
            <a:ext cx="3314700" cy="1828799"/>
          </a:xfrm>
          <a:prstGeom prst="rect">
            <a:avLst/>
          </a:prstGeom>
          <a:noFill/>
          <a:ln>
            <a:noFill/>
          </a:ln>
        </p:spPr>
      </p:pic>
      <p:pic>
        <p:nvPicPr>
          <p:cNvPr id="4099" name="Picture 3"/>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743450" y="3086101"/>
            <a:ext cx="3143250"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00250" y="5015271"/>
            <a:ext cx="1371600" cy="415498"/>
          </a:xfrm>
          <a:prstGeom prst="rect">
            <a:avLst/>
          </a:prstGeom>
          <a:noFill/>
        </p:spPr>
        <p:txBody>
          <a:bodyPr wrap="square" rtlCol="0">
            <a:spAutoFit/>
          </a:bodyPr>
          <a:lstStyle/>
          <a:p>
            <a:pPr algn="ctr"/>
            <a:r>
              <a:rPr lang="en-US" sz="2100" dirty="0" err="1"/>
              <a:t>Threo</a:t>
            </a:r>
            <a:endParaRPr lang="en-IN" sz="2100" dirty="0"/>
          </a:p>
        </p:txBody>
      </p:sp>
      <p:sp>
        <p:nvSpPr>
          <p:cNvPr id="6" name="TextBox 5"/>
          <p:cNvSpPr txBox="1"/>
          <p:nvPr/>
        </p:nvSpPr>
        <p:spPr>
          <a:xfrm>
            <a:off x="5600700" y="4921655"/>
            <a:ext cx="1200150" cy="415498"/>
          </a:xfrm>
          <a:prstGeom prst="rect">
            <a:avLst/>
          </a:prstGeom>
          <a:noFill/>
        </p:spPr>
        <p:txBody>
          <a:bodyPr wrap="square" rtlCol="0">
            <a:spAutoFit/>
          </a:bodyPr>
          <a:lstStyle/>
          <a:p>
            <a:pPr algn="ctr"/>
            <a:r>
              <a:rPr lang="en-US" sz="2100" dirty="0" err="1"/>
              <a:t>Erythro</a:t>
            </a:r>
            <a:endParaRPr lang="en-IN" sz="2100" dirty="0"/>
          </a:p>
        </p:txBody>
      </p:sp>
    </p:spTree>
    <p:extLst>
      <p:ext uri="{BB962C8B-B14F-4D97-AF65-F5344CB8AC3E}">
        <p14:creationId xmlns:p14="http://schemas.microsoft.com/office/powerpoint/2010/main" val="2746359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194683"/>
            <a:ext cx="8401050" cy="1319918"/>
          </a:xfrm>
        </p:spPr>
        <p:txBody>
          <a:bodyPr/>
          <a:lstStyle/>
          <a:p>
            <a:pPr marL="0" indent="0">
              <a:buNone/>
            </a:pPr>
            <a:r>
              <a:rPr lang="en-IN" dirty="0"/>
              <a:t> </a:t>
            </a:r>
            <a:r>
              <a:rPr lang="en-IN" sz="2100" b="1" i="1" dirty="0"/>
              <a:t>Aspects of </a:t>
            </a:r>
            <a:r>
              <a:rPr lang="en-IN" sz="2100" b="1" i="1" dirty="0" err="1"/>
              <a:t>pyrolytic</a:t>
            </a:r>
            <a:r>
              <a:rPr lang="en-IN" sz="2100" b="1" i="1" dirty="0"/>
              <a:t> </a:t>
            </a:r>
            <a:r>
              <a:rPr lang="en-IN" sz="2100" b="1" i="1" dirty="0" err="1"/>
              <a:t>Ei</a:t>
            </a:r>
            <a:r>
              <a:rPr lang="en-IN" sz="2100" b="1" i="1" dirty="0"/>
              <a:t> eliminations in acyclic systems</a:t>
            </a:r>
            <a:endParaRPr lang="en-IN" sz="2100" dirty="0"/>
          </a:p>
          <a:p>
            <a:pPr marL="0" indent="0" algn="just">
              <a:buNone/>
            </a:pPr>
            <a:r>
              <a:rPr lang="en-IN" sz="1500" dirty="0">
                <a:solidFill>
                  <a:srgbClr val="000000"/>
                </a:solidFill>
                <a:latin typeface="Times New Roman" panose="02020603050405020304" pitchFamily="18" charset="0"/>
              </a:rPr>
              <a:t>Pyrolysis of 2-butyl acetate </a:t>
            </a:r>
            <a:r>
              <a:rPr lang="en-US" sz="1500" dirty="0">
                <a:solidFill>
                  <a:srgbClr val="000000"/>
                </a:solidFill>
                <a:latin typeface="Times New Roman" panose="02020603050405020304" pitchFamily="18" charset="0"/>
              </a:rPr>
              <a:t>affords a mixture of 1-butene, cis-2-butene, and trans-2-butene, with the trans/</a:t>
            </a:r>
            <a:r>
              <a:rPr lang="en-US" sz="1500" dirty="0" err="1">
                <a:solidFill>
                  <a:srgbClr val="000000"/>
                </a:solidFill>
                <a:latin typeface="Times New Roman" panose="02020603050405020304" pitchFamily="18" charset="0"/>
              </a:rPr>
              <a:t>cis</a:t>
            </a:r>
            <a:r>
              <a:rPr lang="en-US" sz="1500" dirty="0">
                <a:solidFill>
                  <a:srgbClr val="000000"/>
                </a:solidFill>
                <a:latin typeface="Times New Roman" panose="02020603050405020304" pitchFamily="18" charset="0"/>
              </a:rPr>
              <a:t> ratio around 2 (since there is less steric interaction between the two methyl groups in the transition state leading </a:t>
            </a:r>
            <a:r>
              <a:rPr lang="en-IN" sz="1500" dirty="0">
                <a:solidFill>
                  <a:srgbClr val="000000"/>
                </a:solidFill>
                <a:latin typeface="Times New Roman" panose="02020603050405020304" pitchFamily="18" charset="0"/>
              </a:rPr>
              <a:t>to the trans-alkene). </a:t>
            </a:r>
            <a:endParaRPr lang="en-IN" sz="1500" dirty="0"/>
          </a:p>
          <a:p>
            <a:pPr marL="0" indent="0">
              <a:buNone/>
            </a:pPr>
            <a:endParaRPr lang="en-IN" dirty="0"/>
          </a:p>
        </p:txBody>
      </p:sp>
      <p:pic>
        <p:nvPicPr>
          <p:cNvPr id="5122" name="Picture 2"/>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628776" y="2490862"/>
            <a:ext cx="5372099" cy="1017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1257300" y="3600450"/>
            <a:ext cx="61150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6468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200150" y="3028950"/>
            <a:ext cx="65151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1107806"/>
            <a:ext cx="8001000" cy="1754326"/>
          </a:xfrm>
          <a:prstGeom prst="rect">
            <a:avLst/>
          </a:prstGeom>
        </p:spPr>
        <p:txBody>
          <a:bodyPr wrap="square">
            <a:spAutoFit/>
          </a:bodyPr>
          <a:lstStyle/>
          <a:p>
            <a:pPr marL="214313" indent="-214313" algn="just">
              <a:buFont typeface="Wingdings" panose="05000000000000000000" pitchFamily="2" charset="2"/>
              <a:buChar char="v"/>
              <a:defRPr/>
            </a:pPr>
            <a:r>
              <a:rPr lang="en-US" kern="0" dirty="0">
                <a:solidFill>
                  <a:srgbClr val="000000"/>
                </a:solidFill>
                <a:latin typeface="Times New Roman" panose="02020603050405020304" pitchFamily="18" charset="0"/>
              </a:rPr>
              <a:t>In cyclic compounds some restrictions are imposed by the conformation of the leaving groups and the necessity to form the cyclic transition state. Thus, the acetate </a:t>
            </a:r>
            <a:r>
              <a:rPr lang="en-US" b="1" kern="0" dirty="0">
                <a:solidFill>
                  <a:srgbClr val="000000"/>
                </a:solidFill>
                <a:latin typeface="Cambria" panose="02040503050406030204" pitchFamily="18" charset="0"/>
              </a:rPr>
              <a:t>(</a:t>
            </a:r>
            <a:r>
              <a:rPr lang="en-US" b="1" kern="0" dirty="0" err="1">
                <a:solidFill>
                  <a:srgbClr val="000000"/>
                </a:solidFill>
                <a:latin typeface="Cambria" panose="02040503050406030204" pitchFamily="18" charset="0"/>
              </a:rPr>
              <a:t>cis</a:t>
            </a:r>
            <a:r>
              <a:rPr lang="en-US" b="1" kern="0" dirty="0">
                <a:solidFill>
                  <a:srgbClr val="000000"/>
                </a:solidFill>
                <a:latin typeface="Cambria" panose="02040503050406030204" pitchFamily="18" charset="0"/>
              </a:rPr>
              <a:t>)</a:t>
            </a:r>
            <a:r>
              <a:rPr lang="en-US" b="1" kern="0" dirty="0">
                <a:solidFill>
                  <a:srgbClr val="000000"/>
                </a:solidFill>
                <a:latin typeface="Times New Roman" panose="02020603050405020304" pitchFamily="18" charset="0"/>
              </a:rPr>
              <a:t>, in which the leaving group is axial, does not form a double bond in the direction </a:t>
            </a:r>
            <a:r>
              <a:rPr lang="en-US" kern="0" dirty="0">
                <a:solidFill>
                  <a:srgbClr val="000000"/>
                </a:solidFill>
                <a:latin typeface="Times New Roman" panose="02020603050405020304" pitchFamily="18" charset="0"/>
              </a:rPr>
              <a:t>of the </a:t>
            </a:r>
            <a:r>
              <a:rPr lang="en-US" kern="0" dirty="0" err="1">
                <a:solidFill>
                  <a:srgbClr val="000000"/>
                </a:solidFill>
                <a:latin typeface="Times New Roman" panose="02020603050405020304" pitchFamily="18" charset="0"/>
              </a:rPr>
              <a:t>ethoxycarbonyl</a:t>
            </a:r>
            <a:r>
              <a:rPr lang="en-US" kern="0" dirty="0">
                <a:solidFill>
                  <a:srgbClr val="000000"/>
                </a:solidFill>
                <a:latin typeface="Times New Roman" panose="02020603050405020304" pitchFamily="18" charset="0"/>
              </a:rPr>
              <a:t> group, even though it would be conjugated. In contrast, the trans-</a:t>
            </a:r>
            <a:r>
              <a:rPr lang="en-US" kern="0" dirty="0" err="1">
                <a:solidFill>
                  <a:srgbClr val="000000"/>
                </a:solidFill>
                <a:latin typeface="Times New Roman" panose="02020603050405020304" pitchFamily="18" charset="0"/>
              </a:rPr>
              <a:t>diastereomer</a:t>
            </a:r>
            <a:r>
              <a:rPr lang="en-US" kern="0" dirty="0">
                <a:solidFill>
                  <a:srgbClr val="000000"/>
                </a:solidFill>
                <a:latin typeface="Times New Roman" panose="02020603050405020304" pitchFamily="18" charset="0"/>
              </a:rPr>
              <a:t> </a:t>
            </a:r>
            <a:r>
              <a:rPr lang="en-US" b="1" kern="0" dirty="0">
                <a:solidFill>
                  <a:srgbClr val="000000"/>
                </a:solidFill>
                <a:latin typeface="Times New Roman" panose="02020603050405020304" pitchFamily="18" charset="0"/>
              </a:rPr>
              <a:t>can adopt the necessary cyclic transition state that leads to the </a:t>
            </a:r>
            <a:r>
              <a:rPr lang="en-IN" kern="0" dirty="0">
                <a:solidFill>
                  <a:srgbClr val="000000"/>
                </a:solidFill>
                <a:latin typeface="Times New Roman" panose="02020603050405020304" pitchFamily="18" charset="0"/>
              </a:rPr>
              <a:t>conjugated alkene</a:t>
            </a:r>
            <a:endParaRPr lang="en-IN" kern="0" dirty="0">
              <a:solidFill>
                <a:prstClr val="black"/>
              </a:solidFill>
            </a:endParaRPr>
          </a:p>
        </p:txBody>
      </p:sp>
    </p:spTree>
    <p:extLst>
      <p:ext uri="{BB962C8B-B14F-4D97-AF65-F5344CB8AC3E}">
        <p14:creationId xmlns:p14="http://schemas.microsoft.com/office/powerpoint/2010/main" val="3838446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7300"/>
            <a:ext cx="8343900" cy="2000250"/>
          </a:xfrm>
        </p:spPr>
        <p:txBody>
          <a:bodyPr>
            <a:normAutofit fontScale="70000" lnSpcReduction="20000"/>
          </a:bodyPr>
          <a:lstStyle/>
          <a:p>
            <a:pPr marL="0" indent="0">
              <a:buNone/>
            </a:pPr>
            <a:r>
              <a:rPr lang="en-US" dirty="0">
                <a:solidFill>
                  <a:srgbClr val="000000"/>
                </a:solidFill>
                <a:latin typeface="Times New Roman" panose="02020603050405020304" pitchFamily="18" charset="0"/>
              </a:rPr>
              <a:t>Thus, we can generalize these observations as: </a:t>
            </a:r>
          </a:p>
          <a:p>
            <a:pPr marL="0" indent="0">
              <a:buNone/>
            </a:pPr>
            <a:r>
              <a:rPr lang="en-IN" sz="2550" dirty="0">
                <a:latin typeface="Arial" panose="020B0604020202020204" pitchFamily="34" charset="0"/>
              </a:rPr>
              <a:t>1.  </a:t>
            </a:r>
            <a:r>
              <a:rPr lang="en-US" sz="2550" dirty="0">
                <a:solidFill>
                  <a:srgbClr val="000000"/>
                </a:solidFill>
                <a:latin typeface="Times New Roman" panose="02020603050405020304" pitchFamily="18" charset="0"/>
              </a:rPr>
              <a:t>When leaving group is axial, it cannot attain a cyclic transition state with a neighboring </a:t>
            </a:r>
            <a:r>
              <a:rPr lang="en-IN" sz="2550" dirty="0">
                <a:solidFill>
                  <a:srgbClr val="000000"/>
                </a:solidFill>
                <a:latin typeface="Times New Roman" panose="02020603050405020304" pitchFamily="18" charset="0"/>
              </a:rPr>
              <a:t>axial hydrogen. </a:t>
            </a:r>
          </a:p>
          <a:p>
            <a:pPr>
              <a:buAutoNum type="arabicPeriod"/>
            </a:pPr>
            <a:endParaRPr lang="en-IN" sz="2550" dirty="0">
              <a:solidFill>
                <a:srgbClr val="000000"/>
              </a:solidFill>
              <a:latin typeface="Times New Roman" panose="02020603050405020304" pitchFamily="18" charset="0"/>
            </a:endParaRPr>
          </a:p>
          <a:p>
            <a:pPr marL="0" indent="0" algn="just">
              <a:buNone/>
            </a:pPr>
            <a:r>
              <a:rPr lang="en-US" sz="2550" dirty="0">
                <a:solidFill>
                  <a:srgbClr val="000000"/>
                </a:solidFill>
                <a:latin typeface="Times New Roman" panose="02020603050405020304" pitchFamily="18" charset="0"/>
              </a:rPr>
              <a:t>2.</a:t>
            </a:r>
            <a:r>
              <a:rPr lang="en-US" sz="2550" dirty="0">
                <a:solidFill>
                  <a:srgbClr val="000000"/>
                </a:solidFill>
                <a:latin typeface="Arial" panose="020B0604020202020204" pitchFamily="34" charset="0"/>
              </a:rPr>
              <a:t> </a:t>
            </a:r>
            <a:r>
              <a:rPr lang="en-US" sz="2550" dirty="0">
                <a:solidFill>
                  <a:srgbClr val="000000"/>
                </a:solidFill>
                <a:latin typeface="Times New Roman" panose="02020603050405020304" pitchFamily="18" charset="0"/>
              </a:rPr>
              <a:t>When the leaving group is equatorial, it can form the cyclic transition state with either an equatorial (trans-relationship) or axial (</a:t>
            </a:r>
            <a:r>
              <a:rPr lang="en-US" sz="2550" dirty="0" err="1">
                <a:solidFill>
                  <a:srgbClr val="000000"/>
                </a:solidFill>
                <a:latin typeface="Times New Roman" panose="02020603050405020304" pitchFamily="18" charset="0"/>
              </a:rPr>
              <a:t>cis</a:t>
            </a:r>
            <a:r>
              <a:rPr lang="en-US" sz="2550" dirty="0">
                <a:solidFill>
                  <a:srgbClr val="000000"/>
                </a:solidFill>
                <a:latin typeface="Times New Roman" panose="02020603050405020304" pitchFamily="18" charset="0"/>
              </a:rPr>
              <a:t>-relationship) with a hydrogen atom at adjacent carbon as can be seen in the following example of </a:t>
            </a:r>
            <a:r>
              <a:rPr lang="en-US" sz="2550" dirty="0" err="1">
                <a:solidFill>
                  <a:srgbClr val="000000"/>
                </a:solidFill>
                <a:latin typeface="Times New Roman" panose="02020603050405020304" pitchFamily="18" charset="0"/>
              </a:rPr>
              <a:t>methylcyclohexyl</a:t>
            </a:r>
            <a:r>
              <a:rPr lang="en-US" sz="2550" dirty="0">
                <a:solidFill>
                  <a:srgbClr val="000000"/>
                </a:solidFill>
                <a:latin typeface="Times New Roman" panose="02020603050405020304" pitchFamily="18" charset="0"/>
              </a:rPr>
              <a:t> </a:t>
            </a:r>
            <a:r>
              <a:rPr lang="en-US" sz="2550" dirty="0" err="1">
                <a:solidFill>
                  <a:srgbClr val="000000"/>
                </a:solidFill>
                <a:latin typeface="Times New Roman" panose="02020603050405020304" pitchFamily="18" charset="0"/>
              </a:rPr>
              <a:t>xanthate</a:t>
            </a:r>
            <a:r>
              <a:rPr lang="en-US" sz="2550" dirty="0">
                <a:solidFill>
                  <a:srgbClr val="000000"/>
                </a:solidFill>
                <a:latin typeface="Times New Roman" panose="02020603050405020304" pitchFamily="18" charset="0"/>
              </a:rPr>
              <a:t>.</a:t>
            </a:r>
            <a:endParaRPr lang="en-IN" sz="2550" dirty="0"/>
          </a:p>
          <a:p>
            <a:pPr marL="0" indent="0">
              <a:buNone/>
            </a:pPr>
            <a:endParaRPr lang="en-IN" dirty="0"/>
          </a:p>
        </p:txBody>
      </p:sp>
      <p:pic>
        <p:nvPicPr>
          <p:cNvPr id="7170" name="Picture 2"/>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85800" y="3257550"/>
            <a:ext cx="74866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8540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4450"/>
            <a:ext cx="8401050" cy="4171950"/>
          </a:xfrm>
        </p:spPr>
        <p:txBody>
          <a:bodyPr>
            <a:normAutofit/>
          </a:bodyPr>
          <a:lstStyle/>
          <a:p>
            <a:pPr marL="0" indent="0">
              <a:lnSpc>
                <a:spcPct val="115000"/>
              </a:lnSpc>
              <a:buNone/>
            </a:pPr>
            <a:r>
              <a:rPr lang="en-IN" b="1" dirty="0">
                <a:latin typeface="TimesNewRomanPS-BoldMT"/>
                <a:ea typeface="Calibri"/>
                <a:cs typeface="TimesNewRomanPS-BoldMT"/>
              </a:rPr>
              <a:t>Free radical </a:t>
            </a:r>
            <a:r>
              <a:rPr lang="en-IN" b="1" dirty="0" err="1">
                <a:latin typeface="TimesNewRomanPS-BoldMT"/>
                <a:ea typeface="Calibri"/>
                <a:cs typeface="TimesNewRomanPS-BoldMT"/>
              </a:rPr>
              <a:t>pyrolytic</a:t>
            </a:r>
            <a:r>
              <a:rPr lang="en-IN" b="1" dirty="0">
                <a:latin typeface="TimesNewRomanPS-BoldMT"/>
                <a:ea typeface="Calibri"/>
                <a:cs typeface="TimesNewRomanPS-BoldMT"/>
              </a:rPr>
              <a:t> elimination mechanism</a:t>
            </a:r>
            <a:endParaRPr lang="en-IN" sz="2100" dirty="0">
              <a:ea typeface="Calibri"/>
              <a:cs typeface="Gautami"/>
            </a:endParaRPr>
          </a:p>
          <a:p>
            <a:pPr algn="just">
              <a:lnSpc>
                <a:spcPct val="115000"/>
              </a:lnSpc>
            </a:pPr>
            <a:r>
              <a:rPr lang="en-IN" sz="1800" dirty="0">
                <a:latin typeface="Times New Roman"/>
                <a:ea typeface="Calibri"/>
                <a:cs typeface="Gautami"/>
              </a:rPr>
              <a:t>Free radical elimination is found in </a:t>
            </a:r>
            <a:r>
              <a:rPr lang="en-IN" sz="1800" dirty="0" err="1">
                <a:latin typeface="Times New Roman"/>
                <a:ea typeface="Calibri"/>
                <a:cs typeface="Gautami"/>
              </a:rPr>
              <a:t>polyhalides</a:t>
            </a:r>
            <a:r>
              <a:rPr lang="en-IN" sz="1800" dirty="0">
                <a:latin typeface="Times New Roman"/>
                <a:ea typeface="Calibri"/>
                <a:cs typeface="Gautami"/>
              </a:rPr>
              <a:t> and primary </a:t>
            </a:r>
            <a:r>
              <a:rPr lang="en-IN" sz="1800" dirty="0" err="1">
                <a:latin typeface="Times New Roman"/>
                <a:ea typeface="Calibri"/>
                <a:cs typeface="Gautami"/>
              </a:rPr>
              <a:t>monohalides</a:t>
            </a:r>
            <a:r>
              <a:rPr lang="en-IN" sz="1800" dirty="0">
                <a:latin typeface="Times New Roman"/>
                <a:ea typeface="Calibri"/>
                <a:cs typeface="Gautami"/>
              </a:rPr>
              <a:t>. The steps are similar to any free radical reaction, i.e. there is an initiation step, followed by several propagation steps, and then finally there are termination steps. A schematic representation of the free radical elimination mechanism is as shown below.</a:t>
            </a:r>
            <a:endParaRPr lang="en-IN" sz="1800" dirty="0">
              <a:ea typeface="Calibri"/>
              <a:cs typeface="Gautami"/>
            </a:endParaRPr>
          </a:p>
          <a:p>
            <a:pPr marL="0" indent="0">
              <a:buNone/>
            </a:pPr>
            <a:endParaRPr lang="en-IN" dirty="0"/>
          </a:p>
        </p:txBody>
      </p:sp>
      <p:pic>
        <p:nvPicPr>
          <p:cNvPr id="8194" name="Picture 2"/>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43000" y="3314700"/>
            <a:ext cx="68008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435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200151"/>
            <a:ext cx="8515350" cy="4251724"/>
          </a:xfrm>
        </p:spPr>
        <p:txBody>
          <a:bodyPr>
            <a:normAutofit/>
          </a:bodyPr>
          <a:lstStyle/>
          <a:p>
            <a:pPr algn="just"/>
            <a:r>
              <a:rPr lang="en-IN" sz="1800" dirty="0"/>
              <a:t>Scope and synthetic importance of </a:t>
            </a:r>
            <a:r>
              <a:rPr lang="en-IN" sz="1800" dirty="0" err="1"/>
              <a:t>pyrolytic</a:t>
            </a:r>
            <a:r>
              <a:rPr lang="en-IN" sz="1800" dirty="0"/>
              <a:t> elimination.</a:t>
            </a:r>
          </a:p>
          <a:p>
            <a:pPr algn="just"/>
            <a:r>
              <a:rPr lang="en-IN" sz="1800" dirty="0" err="1"/>
              <a:t>Pyrolytic</a:t>
            </a:r>
            <a:r>
              <a:rPr lang="en-IN" sz="1800" dirty="0"/>
              <a:t> eliminations occur in a variety of substrates containing appropriate leaving groups and are important from a synthetic perspective.</a:t>
            </a:r>
          </a:p>
          <a:p>
            <a:r>
              <a:rPr lang="en-IN" sz="1800" b="1" dirty="0"/>
              <a:t>Ester Pyrolysis</a:t>
            </a:r>
            <a:endParaRPr lang="en-IN" sz="1800" dirty="0"/>
          </a:p>
          <a:p>
            <a:r>
              <a:rPr lang="en-IN" sz="1800" dirty="0"/>
              <a:t>The pyrolysis of esters is usually affected at high temperatures (300-500 </a:t>
            </a:r>
            <a:r>
              <a:rPr lang="en-IN" sz="1800" baseline="30000" dirty="0" err="1"/>
              <a:t>o</a:t>
            </a:r>
            <a:r>
              <a:rPr lang="en-IN" sz="1800" dirty="0" err="1"/>
              <a:t>C</a:t>
            </a:r>
            <a:r>
              <a:rPr lang="en-IN" sz="1800" dirty="0"/>
              <a:t>).</a:t>
            </a:r>
          </a:p>
          <a:p>
            <a:pPr marL="0" indent="0" algn="just">
              <a:buNone/>
            </a:pPr>
            <a:endParaRPr lang="en-IN" sz="1800" dirty="0"/>
          </a:p>
        </p:txBody>
      </p:sp>
      <p:pic>
        <p:nvPicPr>
          <p:cNvPr id="4" name="Picture 3"/>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43000" y="3200400"/>
            <a:ext cx="6629400" cy="2251475"/>
          </a:xfrm>
          <a:prstGeom prst="rect">
            <a:avLst/>
          </a:prstGeom>
          <a:noFill/>
          <a:ln>
            <a:noFill/>
          </a:ln>
        </p:spPr>
      </p:pic>
    </p:spTree>
    <p:extLst>
      <p:ext uri="{BB962C8B-B14F-4D97-AF65-F5344CB8AC3E}">
        <p14:creationId xmlns:p14="http://schemas.microsoft.com/office/powerpoint/2010/main" val="42539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533400" y="762000"/>
                <a:ext cx="8153400" cy="5618782"/>
              </a:xfrm>
              <a:prstGeom prst="rect">
                <a:avLst/>
              </a:prstGeom>
            </p:spPr>
            <p:txBody>
              <a:bodyPr wrap="square">
                <a:spAutoFit/>
              </a:bodyPr>
              <a:lstStyle/>
              <a:p>
                <a:pPr>
                  <a:lnSpc>
                    <a:spcPct val="150000"/>
                  </a:lnSpc>
                </a:pP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r>
                  <a:rPr lang="en-IN" sz="2400" b="1" dirty="0">
                    <a:solidFill>
                      <a:srgbClr val="990033"/>
                    </a:solidFill>
                  </a:rPr>
                  <a:t>/ p</a:t>
                </a:r>
                <a:r>
                  <a:rPr lang="en-IN" sz="2400" b="1" baseline="-25000" dirty="0">
                    <a:solidFill>
                      <a:srgbClr val="990033"/>
                    </a:solidFill>
                  </a:rPr>
                  <a:t>1</a:t>
                </a:r>
                <a:r>
                  <a:rPr lang="en-IN" sz="2400" b="1" baseline="30000" dirty="0">
                    <a:solidFill>
                      <a:srgbClr val="990033"/>
                    </a:solidFill>
                  </a:rPr>
                  <a:t>o </a:t>
                </a:r>
                <a:r>
                  <a:rPr lang="en-IN" sz="2400" b="1" dirty="0">
                    <a:solidFill>
                      <a:srgbClr val="990033"/>
                    </a:solidFill>
                  </a:rPr>
                  <a:t>= X</a:t>
                </a:r>
                <a:r>
                  <a:rPr lang="en-IN" sz="2400" b="1" baseline="-25000" dirty="0">
                    <a:solidFill>
                      <a:srgbClr val="990033"/>
                    </a:solidFill>
                  </a:rPr>
                  <a:t>2 </a:t>
                </a:r>
                <a:r>
                  <a:rPr lang="en-IN" sz="2400" b="1" dirty="0">
                    <a:solidFill>
                      <a:srgbClr val="990033"/>
                    </a:solidFill>
                  </a:rPr>
                  <a:t> (Mole fraction of solute)</a:t>
                </a:r>
              </a:p>
              <a:p>
                <a:pPr>
                  <a:lnSpc>
                    <a:spcPct val="150000"/>
                  </a:lnSpc>
                </a:pPr>
                <a:r>
                  <a:rPr lang="en-US" sz="2400" b="1" baseline="-25000" dirty="0">
                    <a:solidFill>
                      <a:srgbClr val="990033"/>
                    </a:solidFill>
                  </a:rPr>
                  <a:t>	</a:t>
                </a:r>
                <a:r>
                  <a:rPr lang="en-US" sz="2400" b="1" dirty="0">
                    <a:solidFill>
                      <a:srgbClr val="990033"/>
                    </a:solidFill>
                  </a:rPr>
                  <a:t>       = n</a:t>
                </a:r>
                <a:r>
                  <a:rPr lang="en-US" sz="2400" b="1" baseline="-25000" dirty="0">
                    <a:solidFill>
                      <a:srgbClr val="990033"/>
                    </a:solidFill>
                  </a:rPr>
                  <a:t>2</a:t>
                </a:r>
                <a:r>
                  <a:rPr lang="en-US" sz="2400" b="1" dirty="0">
                    <a:solidFill>
                      <a:srgbClr val="990033"/>
                    </a:solidFill>
                  </a:rPr>
                  <a:t> / n</a:t>
                </a:r>
                <a:r>
                  <a:rPr lang="en-US" sz="2400" b="1" baseline="-25000" dirty="0">
                    <a:solidFill>
                      <a:srgbClr val="990033"/>
                    </a:solidFill>
                  </a:rPr>
                  <a:t>1 </a:t>
                </a:r>
                <a:r>
                  <a:rPr lang="en-US" sz="2400" b="1" dirty="0">
                    <a:solidFill>
                      <a:srgbClr val="990033"/>
                    </a:solidFill>
                  </a:rPr>
                  <a:t> + n</a:t>
                </a:r>
                <a:r>
                  <a:rPr lang="en-US" sz="2400" b="1" baseline="-25000" dirty="0">
                    <a:solidFill>
                      <a:srgbClr val="990033"/>
                    </a:solidFill>
                  </a:rPr>
                  <a:t>2 </a:t>
                </a:r>
                <a:r>
                  <a:rPr lang="en-US" sz="2400" b="1" dirty="0">
                    <a:solidFill>
                      <a:srgbClr val="990033"/>
                    </a:solidFill>
                  </a:rPr>
                  <a:t>	</a:t>
                </a:r>
              </a:p>
              <a:p>
                <a:r>
                  <a:rPr lang="en-US" sz="2400" b="1" dirty="0">
                    <a:solidFill>
                      <a:srgbClr val="990033"/>
                    </a:solidFill>
                  </a:rPr>
                  <a:t>	       = </a:t>
                </a:r>
                <a14:m>
                  <m:oMath xmlns:m="http://schemas.openxmlformats.org/officeDocument/2006/math">
                    <m:f>
                      <m:fPr>
                        <m:ctrlPr>
                          <a:rPr lang="en-US" sz="2800" b="1" i="1" smtClean="0">
                            <a:solidFill>
                              <a:srgbClr val="990033"/>
                            </a:solidFill>
                            <a:latin typeface="Cambria Math" panose="02040503050406030204" pitchFamily="18" charset="0"/>
                          </a:rPr>
                        </m:ctrlPr>
                      </m:fPr>
                      <m:num>
                        <m:r>
                          <m:rPr>
                            <m:nor/>
                          </m:rPr>
                          <a:rPr lang="en-US" sz="2800" b="1" dirty="0">
                            <a:solidFill>
                              <a:srgbClr val="990033"/>
                            </a:solidFill>
                          </a:rPr>
                          <m:t>w</m:t>
                        </m:r>
                        <m:r>
                          <m:rPr>
                            <m:nor/>
                          </m:rPr>
                          <a:rPr lang="en-US" sz="2800" b="1" dirty="0">
                            <a:solidFill>
                              <a:srgbClr val="990033"/>
                            </a:solidFill>
                          </a:rPr>
                          <m:t>/</m:t>
                        </m:r>
                        <m:r>
                          <m:rPr>
                            <m:nor/>
                          </m:rPr>
                          <a:rPr lang="en-US" sz="2800" b="1" dirty="0">
                            <a:solidFill>
                              <a:srgbClr val="990033"/>
                            </a:solidFill>
                          </a:rPr>
                          <m:t>m</m:t>
                        </m:r>
                      </m:num>
                      <m:den>
                        <m:r>
                          <m:rPr>
                            <m:nor/>
                          </m:rPr>
                          <a:rPr lang="en-US" sz="2800" b="1" dirty="0">
                            <a:solidFill>
                              <a:srgbClr val="990033"/>
                            </a:solidFill>
                          </a:rPr>
                          <m:t>w</m:t>
                        </m:r>
                        <m:r>
                          <m:rPr>
                            <m:nor/>
                          </m:rPr>
                          <a:rPr lang="en-US" sz="2800" b="1" dirty="0">
                            <a:solidFill>
                              <a:srgbClr val="990033"/>
                            </a:solidFill>
                          </a:rPr>
                          <m:t>/</m:t>
                        </m:r>
                        <m:r>
                          <m:rPr>
                            <m:nor/>
                          </m:rPr>
                          <a:rPr lang="en-US" sz="2800" b="1" dirty="0">
                            <a:solidFill>
                              <a:srgbClr val="990033"/>
                            </a:solidFill>
                          </a:rPr>
                          <m:t>m</m:t>
                        </m:r>
                        <m:r>
                          <a:rPr lang="en-US" sz="2800" b="1" i="1" dirty="0" smtClean="0">
                            <a:solidFill>
                              <a:srgbClr val="990033"/>
                            </a:solidFill>
                            <a:latin typeface="Cambria Math" panose="02040503050406030204" pitchFamily="18" charset="0"/>
                          </a:rPr>
                          <m:t>+</m:t>
                        </m:r>
                        <m:r>
                          <a:rPr lang="en-US" sz="2800" b="1" i="0" dirty="0" smtClean="0">
                            <a:solidFill>
                              <a:srgbClr val="990033"/>
                            </a:solidFill>
                            <a:latin typeface="Cambria Math" panose="02040503050406030204" pitchFamily="18" charset="0"/>
                          </a:rPr>
                          <m:t>𝐖</m:t>
                        </m:r>
                        <m:r>
                          <a:rPr lang="en-US" sz="2800" b="1" i="0" dirty="0" smtClean="0">
                            <a:solidFill>
                              <a:srgbClr val="990033"/>
                            </a:solidFill>
                            <a:latin typeface="Cambria Math" panose="02040503050406030204" pitchFamily="18" charset="0"/>
                          </a:rPr>
                          <m:t>/</m:t>
                        </m:r>
                        <m:r>
                          <a:rPr lang="en-US" sz="2800" b="1" i="0" dirty="0" smtClean="0">
                            <a:solidFill>
                              <a:srgbClr val="990033"/>
                            </a:solidFill>
                            <a:latin typeface="Cambria Math" panose="02040503050406030204" pitchFamily="18" charset="0"/>
                          </a:rPr>
                          <m:t>𝐌</m:t>
                        </m:r>
                      </m:den>
                    </m:f>
                  </m:oMath>
                </a14:m>
                <a:r>
                  <a:rPr lang="en-US" sz="2400" b="1" dirty="0">
                    <a:solidFill>
                      <a:srgbClr val="990033"/>
                    </a:solidFill>
                  </a:rPr>
                  <a:t>	w is weight of solute,</a:t>
                </a:r>
              </a:p>
              <a:p>
                <a:r>
                  <a:rPr lang="en-US" sz="2400" b="1" dirty="0">
                    <a:solidFill>
                      <a:srgbClr val="990033"/>
                    </a:solidFill>
                  </a:rPr>
                  <a:t>				 m is </a:t>
                </a:r>
                <a:r>
                  <a:rPr lang="en-US" sz="2400" b="1" dirty="0" err="1">
                    <a:solidFill>
                      <a:srgbClr val="990033"/>
                    </a:solidFill>
                  </a:rPr>
                  <a:t>M.Wt</a:t>
                </a:r>
                <a:r>
                  <a:rPr lang="en-US" sz="2400" b="1" dirty="0">
                    <a:solidFill>
                      <a:srgbClr val="990033"/>
                    </a:solidFill>
                  </a:rPr>
                  <a:t>. of solute, </a:t>
                </a:r>
              </a:p>
              <a:p>
                <a:r>
                  <a:rPr lang="en-US" sz="2400" b="1" dirty="0">
                    <a:solidFill>
                      <a:srgbClr val="990033"/>
                    </a:solidFill>
                  </a:rPr>
                  <a:t>				W is weight of solvent and </a:t>
                </a:r>
              </a:p>
              <a:p>
                <a:r>
                  <a:rPr lang="en-US" sz="2400" b="1" dirty="0">
                    <a:solidFill>
                      <a:srgbClr val="990033"/>
                    </a:solidFill>
                  </a:rPr>
                  <a:t>				M is M. Wt. of Solvent.</a:t>
                </a:r>
              </a:p>
              <a:p>
                <a:endParaRPr lang="en-US" sz="2400" b="1" dirty="0">
                  <a:solidFill>
                    <a:srgbClr val="990033"/>
                  </a:solidFill>
                </a:endParaRPr>
              </a:p>
              <a:p>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r>
                  <a:rPr lang="en-IN" sz="2400" b="1" dirty="0">
                    <a:solidFill>
                      <a:srgbClr val="990033"/>
                    </a:solidFill>
                  </a:rPr>
                  <a:t>/ p</a:t>
                </a:r>
                <a:r>
                  <a:rPr lang="en-IN" sz="2400" b="1" baseline="-25000" dirty="0">
                    <a:solidFill>
                      <a:srgbClr val="990033"/>
                    </a:solidFill>
                  </a:rPr>
                  <a:t>1</a:t>
                </a:r>
                <a:r>
                  <a:rPr lang="en-IN" sz="2400" b="1" baseline="30000" dirty="0">
                    <a:solidFill>
                      <a:srgbClr val="990033"/>
                    </a:solidFill>
                  </a:rPr>
                  <a:t>o  </a:t>
                </a:r>
                <a:r>
                  <a:rPr lang="en-IN" sz="2400" b="1" dirty="0">
                    <a:solidFill>
                      <a:srgbClr val="990033"/>
                    </a:solidFill>
                  </a:rPr>
                  <a:t>= </a:t>
                </a:r>
                <a14:m>
                  <m:oMath xmlns:m="http://schemas.openxmlformats.org/officeDocument/2006/math">
                    <m:f>
                      <m:fPr>
                        <m:ctrlPr>
                          <a:rPr lang="en-US" sz="2800" b="1" i="1">
                            <a:solidFill>
                              <a:srgbClr val="990033"/>
                            </a:solidFill>
                            <a:latin typeface="Cambria Math" panose="02040503050406030204" pitchFamily="18" charset="0"/>
                          </a:rPr>
                        </m:ctrlPr>
                      </m:fPr>
                      <m:num>
                        <m:r>
                          <m:rPr>
                            <m:nor/>
                          </m:rPr>
                          <a:rPr lang="en-US" sz="2800" b="1" dirty="0">
                            <a:solidFill>
                              <a:srgbClr val="990033"/>
                            </a:solidFill>
                          </a:rPr>
                          <m:t>w</m:t>
                        </m:r>
                        <m:r>
                          <m:rPr>
                            <m:nor/>
                          </m:rPr>
                          <a:rPr lang="en-US" sz="2800" b="1" dirty="0">
                            <a:solidFill>
                              <a:srgbClr val="990033"/>
                            </a:solidFill>
                          </a:rPr>
                          <m:t>/</m:t>
                        </m:r>
                        <m:r>
                          <m:rPr>
                            <m:nor/>
                          </m:rPr>
                          <a:rPr lang="en-US" sz="2800" b="1" dirty="0">
                            <a:solidFill>
                              <a:srgbClr val="990033"/>
                            </a:solidFill>
                          </a:rPr>
                          <m:t>m</m:t>
                        </m:r>
                      </m:num>
                      <m:den>
                        <m:r>
                          <a:rPr lang="en-US" sz="2800" b="1" dirty="0">
                            <a:solidFill>
                              <a:srgbClr val="990033"/>
                            </a:solidFill>
                            <a:latin typeface="Cambria Math"/>
                          </a:rPr>
                          <m:t>𝐖</m:t>
                        </m:r>
                        <m:r>
                          <a:rPr lang="en-US" sz="2800" b="1" dirty="0">
                            <a:solidFill>
                              <a:srgbClr val="990033"/>
                            </a:solidFill>
                            <a:latin typeface="Cambria Math"/>
                          </a:rPr>
                          <m:t>/</m:t>
                        </m:r>
                        <m:r>
                          <a:rPr lang="en-US" sz="2800" b="1" dirty="0">
                            <a:solidFill>
                              <a:srgbClr val="990033"/>
                            </a:solidFill>
                            <a:latin typeface="Cambria Math"/>
                          </a:rPr>
                          <m:t>𝐌</m:t>
                        </m:r>
                      </m:den>
                    </m:f>
                  </m:oMath>
                </a14:m>
                <a:r>
                  <a:rPr lang="en-US" sz="2400" b="1" dirty="0">
                    <a:solidFill>
                      <a:srgbClr val="990033"/>
                    </a:solidFill>
                  </a:rPr>
                  <a:t>     Neglecting no. of moles of solute in 				denominator. </a:t>
                </a:r>
              </a:p>
              <a:p>
                <a:endParaRPr lang="en-US" sz="2400" b="1" dirty="0">
                  <a:solidFill>
                    <a:srgbClr val="990033"/>
                  </a:solidFill>
                </a:endParaRPr>
              </a:p>
              <a:p>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r>
                  <a:rPr lang="en-IN" sz="2400" b="1" dirty="0">
                    <a:solidFill>
                      <a:srgbClr val="990033"/>
                    </a:solidFill>
                  </a:rPr>
                  <a:t>/ p</a:t>
                </a:r>
                <a:r>
                  <a:rPr lang="en-IN" sz="2400" b="1" baseline="-25000" dirty="0">
                    <a:solidFill>
                      <a:srgbClr val="990033"/>
                    </a:solidFill>
                  </a:rPr>
                  <a:t>1</a:t>
                </a:r>
                <a:r>
                  <a:rPr lang="en-IN" sz="2400" b="1" baseline="30000" dirty="0">
                    <a:solidFill>
                      <a:srgbClr val="990033"/>
                    </a:solidFill>
                  </a:rPr>
                  <a:t>o  </a:t>
                </a:r>
                <a:r>
                  <a:rPr lang="en-IN" sz="2400" b="1" dirty="0">
                    <a:solidFill>
                      <a:srgbClr val="990033"/>
                    </a:solidFill>
                  </a:rPr>
                  <a:t>= </a:t>
                </a:r>
                <a14:m>
                  <m:oMath xmlns:m="http://schemas.openxmlformats.org/officeDocument/2006/math">
                    <m:f>
                      <m:fPr>
                        <m:ctrlPr>
                          <a:rPr lang="en-US" sz="2800" b="1" i="1">
                            <a:solidFill>
                              <a:srgbClr val="990033"/>
                            </a:solidFill>
                            <a:latin typeface="Cambria Math" panose="02040503050406030204" pitchFamily="18" charset="0"/>
                          </a:rPr>
                        </m:ctrlPr>
                      </m:fPr>
                      <m:num>
                        <m:r>
                          <m:rPr>
                            <m:nor/>
                          </m:rPr>
                          <a:rPr lang="en-US" sz="2800" b="1" dirty="0">
                            <a:solidFill>
                              <a:srgbClr val="990033"/>
                            </a:solidFill>
                          </a:rPr>
                          <m:t>w</m:t>
                        </m:r>
                        <m:r>
                          <m:rPr>
                            <m:nor/>
                          </m:rPr>
                          <a:rPr lang="en-US" sz="2800" b="1" i="0" dirty="0" smtClean="0">
                            <a:solidFill>
                              <a:srgbClr val="990033"/>
                            </a:solidFill>
                          </a:rPr>
                          <m:t>M</m:t>
                        </m:r>
                      </m:num>
                      <m:den>
                        <m:r>
                          <a:rPr lang="en-US" sz="2800" b="1" i="0" dirty="0" smtClean="0">
                            <a:solidFill>
                              <a:srgbClr val="990033"/>
                            </a:solidFill>
                            <a:latin typeface="Cambria Math"/>
                          </a:rPr>
                          <m:t>𝐦𝐖</m:t>
                        </m:r>
                      </m:den>
                    </m:f>
                  </m:oMath>
                </a14:m>
                <a:r>
                  <a:rPr lang="en-US" sz="2400" b="1" dirty="0">
                    <a:solidFill>
                      <a:srgbClr val="990033"/>
                    </a:solidFill>
                  </a:rPr>
                  <a:t>  or m = (</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 </a:t>
                </a:r>
                <a:r>
                  <a:rPr lang="en-IN" sz="2400" b="1" dirty="0">
                    <a:solidFill>
                      <a:srgbClr val="990033"/>
                    </a:solidFill>
                  </a:rPr>
                  <a:t>/ 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-p</a:t>
                </a:r>
                <a:r>
                  <a:rPr lang="en-IN" sz="2400" b="1" baseline="-25000" dirty="0">
                    <a:solidFill>
                      <a:srgbClr val="990033"/>
                    </a:solidFill>
                  </a:rPr>
                  <a:t>1</a:t>
                </a:r>
                <a:r>
                  <a:rPr lang="en-IN" sz="2400" b="1" dirty="0">
                    <a:solidFill>
                      <a:srgbClr val="990033"/>
                    </a:solidFill>
                  </a:rPr>
                  <a:t>) </a:t>
                </a:r>
                <a:r>
                  <a:rPr lang="en-IN" sz="2400" b="1" dirty="0" err="1">
                    <a:solidFill>
                      <a:srgbClr val="990033"/>
                    </a:solidFill>
                  </a:rPr>
                  <a:t>wM</a:t>
                </a:r>
                <a:r>
                  <a:rPr lang="en-IN" sz="2400" b="1" dirty="0">
                    <a:solidFill>
                      <a:srgbClr val="990033"/>
                    </a:solidFill>
                  </a:rPr>
                  <a:t>/W</a:t>
                </a:r>
                <a:endParaRPr lang="en-IN" sz="2400" baseline="-25000" dirty="0">
                  <a:solidFill>
                    <a:srgbClr val="990033"/>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533400" y="762000"/>
                <a:ext cx="8153400" cy="5618782"/>
              </a:xfrm>
              <a:prstGeom prst="rect">
                <a:avLst/>
              </a:prstGeom>
              <a:blipFill rotWithShape="1">
                <a:blip r:embed="rId2"/>
                <a:stretch>
                  <a:fillRect l="-1197"/>
                </a:stretch>
              </a:blipFill>
            </p:spPr>
            <p:txBody>
              <a:bodyPr/>
              <a:lstStyle/>
              <a:p>
                <a:r>
                  <a:rPr lang="en-IN">
                    <a:noFill/>
                  </a:rPr>
                  <a:t> </a:t>
                </a:r>
              </a:p>
            </p:txBody>
          </p:sp>
        </mc:Fallback>
      </mc:AlternateContent>
    </p:spTree>
    <p:extLst>
      <p:ext uri="{BB962C8B-B14F-4D97-AF65-F5344CB8AC3E}">
        <p14:creationId xmlns:p14="http://schemas.microsoft.com/office/powerpoint/2010/main" val="41332048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57301"/>
            <a:ext cx="8401050" cy="4194574"/>
          </a:xfrm>
        </p:spPr>
        <p:txBody>
          <a:bodyPr>
            <a:normAutofit/>
          </a:bodyPr>
          <a:lstStyle/>
          <a:p>
            <a:pPr marL="0" indent="0">
              <a:buNone/>
            </a:pPr>
            <a:r>
              <a:rPr lang="en-IN" sz="1350" dirty="0">
                <a:latin typeface="TimesNewRomanPSMT"/>
                <a:ea typeface="Calibri"/>
                <a:cs typeface="TimesNewRomanPSMT"/>
              </a:rPr>
              <a:t>A case in point is, </a:t>
            </a:r>
            <a:r>
              <a:rPr lang="en-IN" sz="1350" dirty="0" err="1">
                <a:latin typeface="TimesNewRomanPSMT"/>
                <a:ea typeface="Calibri"/>
                <a:cs typeface="TimesNewRomanPSMT"/>
              </a:rPr>
              <a:t>diacetate</a:t>
            </a:r>
            <a:r>
              <a:rPr lang="en-IN" sz="1350" dirty="0">
                <a:latin typeface="TimesNewRomanPSMT"/>
                <a:ea typeface="Calibri"/>
                <a:cs typeface="TimesNewRomanPSMT"/>
              </a:rPr>
              <a:t>(I) gives 1,2-dimethylene cyclohexene which otherwise difficult to prepare. It tends to aromatize to o-xylene.</a:t>
            </a:r>
          </a:p>
          <a:p>
            <a:pPr marL="0" indent="0">
              <a:buNone/>
            </a:pPr>
            <a:endParaRPr lang="en-IN" sz="1350" dirty="0"/>
          </a:p>
        </p:txBody>
      </p:sp>
      <p:pic>
        <p:nvPicPr>
          <p:cNvPr id="4" name="Picture 3"/>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14400" y="1739031"/>
            <a:ext cx="6800850" cy="1538048"/>
          </a:xfrm>
          <a:prstGeom prst="rect">
            <a:avLst/>
          </a:prstGeom>
          <a:noFill/>
          <a:ln>
            <a:noFill/>
          </a:ln>
        </p:spPr>
      </p:pic>
      <p:sp>
        <p:nvSpPr>
          <p:cNvPr id="5" name="Rectangle 4"/>
          <p:cNvSpPr/>
          <p:nvPr/>
        </p:nvSpPr>
        <p:spPr>
          <a:xfrm>
            <a:off x="342900" y="3425905"/>
            <a:ext cx="8172450" cy="1110817"/>
          </a:xfrm>
          <a:prstGeom prst="rect">
            <a:avLst/>
          </a:prstGeom>
        </p:spPr>
        <p:txBody>
          <a:bodyPr wrap="square">
            <a:spAutoFit/>
          </a:bodyPr>
          <a:lstStyle/>
          <a:p>
            <a:pPr>
              <a:lnSpc>
                <a:spcPct val="115000"/>
              </a:lnSpc>
            </a:pPr>
            <a:r>
              <a:rPr lang="en-IN" sz="1350" b="1" dirty="0" err="1">
                <a:latin typeface="TimesNewRomanPS-BoldMT"/>
                <a:ea typeface="Calibri"/>
                <a:cs typeface="TimesNewRomanPS-BoldMT"/>
              </a:rPr>
              <a:t>Chugaev</a:t>
            </a:r>
            <a:r>
              <a:rPr lang="en-IN" sz="1350" b="1" dirty="0">
                <a:latin typeface="TimesNewRomanPS-BoldMT"/>
                <a:ea typeface="Calibri"/>
                <a:cs typeface="TimesNewRomanPS-BoldMT"/>
              </a:rPr>
              <a:t> elimination of </a:t>
            </a:r>
            <a:r>
              <a:rPr lang="en-IN" sz="1350" b="1" dirty="0" err="1">
                <a:latin typeface="TimesNewRomanPS-BoldMT"/>
                <a:ea typeface="Calibri"/>
                <a:cs typeface="TimesNewRomanPS-BoldMT"/>
              </a:rPr>
              <a:t>Xanthates</a:t>
            </a:r>
            <a:r>
              <a:rPr lang="en-IN" sz="1350" b="1" dirty="0">
                <a:latin typeface="TimesNewRomanPS-BoldMT"/>
                <a:ea typeface="Calibri"/>
                <a:cs typeface="TimesNewRomanPS-BoldMT"/>
              </a:rPr>
              <a:t> and </a:t>
            </a:r>
            <a:r>
              <a:rPr lang="en-IN" sz="1350" b="1" dirty="0" err="1">
                <a:latin typeface="TimesNewRomanPS-BoldMT"/>
                <a:ea typeface="Calibri"/>
                <a:cs typeface="TimesNewRomanPS-BoldMT"/>
              </a:rPr>
              <a:t>Thionocarbonates</a:t>
            </a:r>
            <a:endParaRPr lang="en-IN" sz="1200" dirty="0">
              <a:ea typeface="Calibri"/>
              <a:cs typeface="Gautami"/>
            </a:endParaRPr>
          </a:p>
          <a:p>
            <a:pPr algn="just">
              <a:lnSpc>
                <a:spcPct val="115000"/>
              </a:lnSpc>
            </a:pPr>
            <a:r>
              <a:rPr lang="en-IN" sz="1500" dirty="0">
                <a:latin typeface="Times New Roman"/>
                <a:ea typeface="Calibri"/>
                <a:cs typeface="Gautami"/>
              </a:rPr>
              <a:t>The Russian chemist </a:t>
            </a:r>
            <a:r>
              <a:rPr lang="en-IN" sz="1500" b="1" dirty="0">
                <a:latin typeface="Times New Roman"/>
                <a:ea typeface="Calibri"/>
                <a:cs typeface="Gautami"/>
              </a:rPr>
              <a:t>Lev </a:t>
            </a:r>
            <a:r>
              <a:rPr lang="en-IN" sz="1500" b="1" dirty="0" err="1">
                <a:latin typeface="Times New Roman"/>
                <a:ea typeface="Calibri"/>
                <a:cs typeface="Gautami"/>
              </a:rPr>
              <a:t>Aleksandrovich</a:t>
            </a:r>
            <a:r>
              <a:rPr lang="en-IN" sz="1500" b="1" dirty="0">
                <a:latin typeface="Times New Roman"/>
                <a:ea typeface="Calibri"/>
                <a:cs typeface="Gautami"/>
              </a:rPr>
              <a:t> </a:t>
            </a:r>
            <a:r>
              <a:rPr lang="en-IN" sz="1500" b="1" dirty="0" err="1">
                <a:latin typeface="Times New Roman"/>
                <a:ea typeface="Calibri"/>
                <a:cs typeface="Gautami"/>
              </a:rPr>
              <a:t>Chugaev</a:t>
            </a:r>
            <a:r>
              <a:rPr lang="en-IN" sz="1500" b="1" dirty="0">
                <a:latin typeface="Times New Roman"/>
                <a:ea typeface="Calibri"/>
                <a:cs typeface="Gautami"/>
              </a:rPr>
              <a:t> (1899) </a:t>
            </a:r>
            <a:r>
              <a:rPr lang="en-IN" sz="1500" dirty="0">
                <a:latin typeface="Times New Roman"/>
                <a:ea typeface="Calibri"/>
                <a:cs typeface="Gautami"/>
              </a:rPr>
              <a:t>discovered a way to eliminate water from alcohols to produce alkenes via the formation of an intermediate </a:t>
            </a:r>
            <a:r>
              <a:rPr lang="en-IN" sz="1500" dirty="0" err="1">
                <a:latin typeface="Times New Roman"/>
                <a:ea typeface="Calibri"/>
                <a:cs typeface="Gautami"/>
              </a:rPr>
              <a:t>xanthate</a:t>
            </a:r>
            <a:r>
              <a:rPr lang="en-IN" sz="1500" dirty="0">
                <a:latin typeface="Times New Roman"/>
                <a:ea typeface="Calibri"/>
                <a:cs typeface="Gautami"/>
              </a:rPr>
              <a:t> and this methodology came to be known as </a:t>
            </a:r>
            <a:r>
              <a:rPr lang="en-IN" sz="1500" b="1" i="1" dirty="0" err="1">
                <a:latin typeface="Times New Roman"/>
                <a:ea typeface="Calibri"/>
                <a:cs typeface="Gautami"/>
              </a:rPr>
              <a:t>Chugaev</a:t>
            </a:r>
            <a:r>
              <a:rPr lang="en-IN" sz="1500" b="1" i="1" dirty="0">
                <a:latin typeface="Times New Roman"/>
                <a:ea typeface="Calibri"/>
                <a:cs typeface="Gautami"/>
              </a:rPr>
              <a:t> reaction.</a:t>
            </a:r>
            <a:endParaRPr lang="en-IN" sz="1500" b="1" dirty="0">
              <a:ea typeface="Calibri"/>
              <a:cs typeface="Gautami"/>
            </a:endParaRPr>
          </a:p>
        </p:txBody>
      </p:sp>
      <p:pic>
        <p:nvPicPr>
          <p:cNvPr id="9218" name="Picture 2"/>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14400" y="4591244"/>
            <a:ext cx="6915150" cy="132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6900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200150"/>
            <a:ext cx="8286750" cy="4457700"/>
          </a:xfrm>
        </p:spPr>
        <p:txBody>
          <a:bodyPr>
            <a:normAutofit/>
          </a:bodyPr>
          <a:lstStyle/>
          <a:p>
            <a:pPr marL="0" indent="0" algn="just">
              <a:buNone/>
            </a:pPr>
            <a:r>
              <a:rPr lang="en-IN" sz="1800" dirty="0"/>
              <a:t>Since these related </a:t>
            </a:r>
            <a:r>
              <a:rPr lang="en-IN" sz="1800" dirty="0" err="1"/>
              <a:t>thiocarbonates</a:t>
            </a:r>
            <a:r>
              <a:rPr lang="en-IN" sz="1800" dirty="0"/>
              <a:t> or </a:t>
            </a:r>
            <a:r>
              <a:rPr lang="en-IN" sz="1800" dirty="0" err="1"/>
              <a:t>xanthates</a:t>
            </a:r>
            <a:r>
              <a:rPr lang="en-IN" sz="1800" dirty="0"/>
              <a:t> eliminate at temperatures in the region of 150– 250</a:t>
            </a:r>
            <a:r>
              <a:rPr lang="en-IN" sz="1800" baseline="30000" dirty="0"/>
              <a:t>o</a:t>
            </a:r>
            <a:r>
              <a:rPr lang="en-IN" sz="1800" dirty="0"/>
              <a:t>C, this reaction is of immense synthetic potential than ester pyrolysis as further decomposition of the alkene product(s) can often be avoided. </a:t>
            </a:r>
          </a:p>
          <a:p>
            <a:pPr marL="0" indent="0" algn="just">
              <a:buNone/>
            </a:pPr>
            <a:endParaRPr lang="en-IN" sz="1800" dirty="0"/>
          </a:p>
        </p:txBody>
      </p:sp>
      <p:pic>
        <p:nvPicPr>
          <p:cNvPr id="4" name="Picture 3"/>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685925" y="2286000"/>
            <a:ext cx="5715000" cy="1143000"/>
          </a:xfrm>
          <a:prstGeom prst="rect">
            <a:avLst/>
          </a:prstGeom>
          <a:noFill/>
          <a:ln>
            <a:noFill/>
          </a:ln>
        </p:spPr>
      </p:pic>
      <p:sp>
        <p:nvSpPr>
          <p:cNvPr id="2" name="Rectangle 1"/>
          <p:cNvSpPr/>
          <p:nvPr/>
        </p:nvSpPr>
        <p:spPr>
          <a:xfrm>
            <a:off x="400050" y="3702628"/>
            <a:ext cx="8401050" cy="606448"/>
          </a:xfrm>
          <a:prstGeom prst="rect">
            <a:avLst/>
          </a:prstGeom>
        </p:spPr>
        <p:txBody>
          <a:bodyPr wrap="square">
            <a:spAutoFit/>
          </a:bodyPr>
          <a:lstStyle/>
          <a:p>
            <a:pPr>
              <a:lnSpc>
                <a:spcPct val="115000"/>
              </a:lnSpc>
            </a:pPr>
            <a:r>
              <a:rPr lang="en-IN" sz="1500" dirty="0">
                <a:latin typeface="TimesNewRomanPSMT"/>
                <a:ea typeface="Calibri" panose="020F0502020204030204" pitchFamily="34" charset="0"/>
                <a:cs typeface="TimesNewRomanPSMT"/>
              </a:rPr>
              <a:t>At about 150-200 °C, the alkene is formed by a </a:t>
            </a:r>
            <a:r>
              <a:rPr lang="en-IN" sz="1500" dirty="0" err="1">
                <a:latin typeface="TimesNewRomanPSMT"/>
                <a:ea typeface="Calibri" panose="020F0502020204030204" pitchFamily="34" charset="0"/>
                <a:cs typeface="TimesNewRomanPSMT"/>
              </a:rPr>
              <a:t>syn</a:t>
            </a:r>
            <a:r>
              <a:rPr lang="en-IN" sz="1500" dirty="0">
                <a:latin typeface="TimesNewRomanPSMT"/>
                <a:ea typeface="Calibri" panose="020F0502020204030204" pitchFamily="34" charset="0"/>
                <a:cs typeface="TimesNewRomanPSMT"/>
              </a:rPr>
              <a:t>-elimination through a 6-membered cyclic transition state. The side product decomposes to carbonyl </a:t>
            </a:r>
            <a:r>
              <a:rPr lang="en-IN" sz="1500" dirty="0" err="1">
                <a:latin typeface="TimesNewRomanPSMT"/>
                <a:ea typeface="Calibri" panose="020F0502020204030204" pitchFamily="34" charset="0"/>
                <a:cs typeface="TimesNewRomanPSMT"/>
              </a:rPr>
              <a:t>sulfide</a:t>
            </a:r>
            <a:r>
              <a:rPr lang="en-IN" sz="1500" dirty="0">
                <a:latin typeface="TimesNewRomanPSMT"/>
                <a:ea typeface="Calibri" panose="020F0502020204030204" pitchFamily="34" charset="0"/>
                <a:cs typeface="TimesNewRomanPSMT"/>
              </a:rPr>
              <a:t> (OCS) and </a:t>
            </a:r>
            <a:r>
              <a:rPr lang="en-IN" sz="1500" dirty="0" err="1">
                <a:latin typeface="TimesNewRomanPSMT"/>
                <a:ea typeface="Calibri" panose="020F0502020204030204" pitchFamily="34" charset="0"/>
                <a:cs typeface="TimesNewRomanPSMT"/>
              </a:rPr>
              <a:t>methanethiol</a:t>
            </a:r>
            <a:r>
              <a:rPr lang="en-IN" sz="1500" dirty="0">
                <a:latin typeface="TimesNewRomanPSMT"/>
                <a:ea typeface="Calibri" panose="020F0502020204030204" pitchFamily="34" charset="0"/>
                <a:cs typeface="TimesNewRomanPSMT"/>
              </a:rPr>
              <a:t>.</a:t>
            </a:r>
            <a:endParaRPr lang="en-IN" sz="1500" dirty="0"/>
          </a:p>
        </p:txBody>
      </p:sp>
      <p:pic>
        <p:nvPicPr>
          <p:cNvPr id="5" name="Picture 4" descr="Chugaev elimination - Wikipedia">
            <a:extLst>
              <a:ext uri="{FF2B5EF4-FFF2-40B4-BE49-F238E27FC236}">
                <a16:creationId xmlns:a16="http://schemas.microsoft.com/office/drawing/2014/main" id="{A5C1790F-C60D-4198-8C8E-B93DA1D8115F}"/>
              </a:ext>
            </a:extLst>
          </p:cNvPr>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14401" y="4400550"/>
            <a:ext cx="6915149" cy="1371600"/>
          </a:xfrm>
          <a:prstGeom prst="rect">
            <a:avLst/>
          </a:prstGeom>
          <a:noFill/>
        </p:spPr>
      </p:pic>
    </p:spTree>
    <p:extLst>
      <p:ext uri="{BB962C8B-B14F-4D97-AF65-F5344CB8AC3E}">
        <p14:creationId xmlns:p14="http://schemas.microsoft.com/office/powerpoint/2010/main" val="1227461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7301"/>
            <a:ext cx="8229600" cy="4457699"/>
          </a:xfrm>
        </p:spPr>
        <p:txBody>
          <a:bodyPr/>
          <a:lstStyle/>
          <a:p>
            <a:pPr marL="0" indent="0">
              <a:buNone/>
            </a:pPr>
            <a:r>
              <a:rPr lang="en-IN" b="1" dirty="0"/>
              <a:t>The Cope Elimination of </a:t>
            </a:r>
            <a:r>
              <a:rPr lang="en-IN" b="1" dirty="0" err="1"/>
              <a:t>tert-amineoxides</a:t>
            </a:r>
            <a:endParaRPr lang="en-IN" dirty="0"/>
          </a:p>
          <a:p>
            <a:pPr marL="0" indent="0" algn="just">
              <a:buNone/>
            </a:pPr>
            <a:r>
              <a:rPr lang="en-IN" sz="1800" dirty="0"/>
              <a:t>The Cope elimination, developed by Arthur C. Cope, is an elimination reaction of the N-oxide of a tertiary amine to form an alkene and a hydroxylamine at milder reaction temperatures (100-200 </a:t>
            </a:r>
            <a:r>
              <a:rPr lang="en-IN" sz="1800" baseline="30000" dirty="0" err="1"/>
              <a:t>o</a:t>
            </a:r>
            <a:r>
              <a:rPr lang="en-IN" sz="1800" dirty="0" err="1"/>
              <a:t>C</a:t>
            </a:r>
            <a:r>
              <a:rPr lang="en-IN" sz="1800" dirty="0"/>
              <a:t>). This reaction provides an alternative to Hofmann elimination of the quaternary ammonium salts. The N-oxide can be easily prepared </a:t>
            </a:r>
            <a:r>
              <a:rPr lang="en-IN" sz="1800" i="1" dirty="0"/>
              <a:t>in situ </a:t>
            </a:r>
            <a:r>
              <a:rPr lang="en-IN" sz="1800" dirty="0"/>
              <a:t>from tertiary amines with an oxidant such as m- CPBA or H</a:t>
            </a:r>
            <a:r>
              <a:rPr lang="en-IN" sz="1800" baseline="-25000" dirty="0"/>
              <a:t>2</a:t>
            </a:r>
            <a:r>
              <a:rPr lang="en-IN" sz="1800" dirty="0"/>
              <a:t>O</a:t>
            </a:r>
            <a:r>
              <a:rPr lang="en-IN" sz="1800" baseline="-25000" dirty="0"/>
              <a:t>2</a:t>
            </a:r>
            <a:r>
              <a:rPr lang="en-IN" sz="1800" dirty="0"/>
              <a:t>.</a:t>
            </a:r>
          </a:p>
          <a:p>
            <a:endParaRPr lang="en-IN" dirty="0"/>
          </a:p>
          <a:p>
            <a:pPr marL="0" indent="0">
              <a:buNone/>
            </a:pPr>
            <a:endParaRPr lang="en-IN" dirty="0"/>
          </a:p>
        </p:txBody>
      </p:sp>
      <p:pic>
        <p:nvPicPr>
          <p:cNvPr id="5" name="Picture 4"/>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14450" y="3314700"/>
            <a:ext cx="5943600" cy="2114550"/>
          </a:xfrm>
          <a:prstGeom prst="rect">
            <a:avLst/>
          </a:prstGeom>
          <a:noFill/>
          <a:ln>
            <a:solidFill>
              <a:schemeClr val="tx1"/>
            </a:solidFill>
          </a:ln>
        </p:spPr>
      </p:pic>
    </p:spTree>
    <p:extLst>
      <p:ext uri="{BB962C8B-B14F-4D97-AF65-F5344CB8AC3E}">
        <p14:creationId xmlns:p14="http://schemas.microsoft.com/office/powerpoint/2010/main" val="37774743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p:spPr>
        <p:txBody>
          <a:bodyPr/>
          <a:lstStyle/>
          <a:p>
            <a:pPr marL="0" indent="0" algn="just">
              <a:buNone/>
            </a:pPr>
            <a:r>
              <a:rPr lang="en-IN" sz="1800" dirty="0"/>
              <a:t>The Cope elimination is also a </a:t>
            </a:r>
            <a:r>
              <a:rPr lang="en-IN" sz="1800" i="1" dirty="0" err="1"/>
              <a:t>syn</a:t>
            </a:r>
            <a:r>
              <a:rPr lang="en-IN" sz="1800" dirty="0"/>
              <a:t>-elimination and involves a five-membered cyclic transition state which must be planar (</a:t>
            </a:r>
            <a:r>
              <a:rPr lang="en-IN" sz="1800" i="1" dirty="0" err="1"/>
              <a:t>syn</a:t>
            </a:r>
            <a:r>
              <a:rPr lang="en-IN" sz="1800" dirty="0" err="1"/>
              <a:t>-coplanarity</a:t>
            </a:r>
            <a:r>
              <a:rPr lang="en-IN" sz="1800" dirty="0"/>
              <a:t>). The amine oxide (leaving group) itself acts as a base. The net reaction is 1,2-elimination.</a:t>
            </a:r>
          </a:p>
          <a:p>
            <a:pPr marL="0" indent="0">
              <a:buNone/>
            </a:pPr>
            <a:endParaRPr lang="en-IN"/>
          </a:p>
          <a:p>
            <a:pPr marL="0" indent="0">
              <a:buNone/>
            </a:pPr>
            <a:endParaRPr lang="en-IN" dirty="0"/>
          </a:p>
        </p:txBody>
      </p:sp>
      <p:pic>
        <p:nvPicPr>
          <p:cNvPr id="4" name="Picture 3"/>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1500" y="2514601"/>
            <a:ext cx="8001000" cy="2971800"/>
          </a:xfrm>
          <a:prstGeom prst="rect">
            <a:avLst/>
          </a:prstGeom>
          <a:noFill/>
          <a:ln>
            <a:noFill/>
          </a:ln>
        </p:spPr>
      </p:pic>
    </p:spTree>
    <p:extLst>
      <p:ext uri="{BB962C8B-B14F-4D97-AF65-F5344CB8AC3E}">
        <p14:creationId xmlns:p14="http://schemas.microsoft.com/office/powerpoint/2010/main" val="39580932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00150"/>
            <a:ext cx="8629650" cy="4572000"/>
          </a:xfrm>
        </p:spPr>
        <p:txBody>
          <a:bodyPr/>
          <a:lstStyle/>
          <a:p>
            <a:pPr marL="0" indent="0" algn="just">
              <a:buNone/>
            </a:pPr>
            <a:r>
              <a:rPr lang="en-IN" sz="1800" dirty="0"/>
              <a:t>The sterically demanding amine-oxide reacts preferentially with the more easily accessible hydrogens, and often gives good selectivity favouring the less-substituted alkene. Thus, Cope elimination is region selective and for simple alkenes, the reaction follows the Hofmann Rule.</a:t>
            </a:r>
          </a:p>
          <a:p>
            <a:pPr marL="0" indent="0">
              <a:buNone/>
            </a:pPr>
            <a:endParaRPr lang="en-IN" dirty="0"/>
          </a:p>
        </p:txBody>
      </p:sp>
      <p:pic>
        <p:nvPicPr>
          <p:cNvPr id="4" name="Picture 3"/>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71500" y="2416179"/>
            <a:ext cx="7886700" cy="1714500"/>
          </a:xfrm>
          <a:prstGeom prst="rect">
            <a:avLst/>
          </a:prstGeom>
          <a:noFill/>
          <a:ln>
            <a:noFill/>
          </a:ln>
        </p:spPr>
      </p:pic>
      <p:sp>
        <p:nvSpPr>
          <p:cNvPr id="5" name="Rectangle 4"/>
          <p:cNvSpPr/>
          <p:nvPr/>
        </p:nvSpPr>
        <p:spPr>
          <a:xfrm>
            <a:off x="342900" y="4289767"/>
            <a:ext cx="8515350" cy="1346331"/>
          </a:xfrm>
          <a:prstGeom prst="rect">
            <a:avLst/>
          </a:prstGeom>
        </p:spPr>
        <p:txBody>
          <a:bodyPr wrap="square">
            <a:spAutoFit/>
          </a:bodyPr>
          <a:lstStyle/>
          <a:p>
            <a:pPr algn="just">
              <a:lnSpc>
                <a:spcPct val="115000"/>
              </a:lnSpc>
            </a:pPr>
            <a:r>
              <a:rPr lang="en-IN" dirty="0">
                <a:latin typeface="Times New Roman" panose="02020603050405020304" pitchFamily="18" charset="0"/>
                <a:ea typeface="Calibri" panose="020F0502020204030204" pitchFamily="34" charset="0"/>
                <a:cs typeface="Gautami"/>
              </a:rPr>
              <a:t>The following structures exemplify the </a:t>
            </a:r>
            <a:r>
              <a:rPr lang="en-IN" dirty="0" err="1">
                <a:latin typeface="Times New Roman" panose="02020603050405020304" pitchFamily="18" charset="0"/>
                <a:ea typeface="Calibri" panose="020F0502020204030204" pitchFamily="34" charset="0"/>
                <a:cs typeface="Gautami"/>
              </a:rPr>
              <a:t>stereochemical</a:t>
            </a:r>
            <a:r>
              <a:rPr lang="en-IN" dirty="0">
                <a:latin typeface="Times New Roman" panose="02020603050405020304" pitchFamily="18" charset="0"/>
                <a:ea typeface="Calibri" panose="020F0502020204030204" pitchFamily="34" charset="0"/>
                <a:cs typeface="Gautami"/>
              </a:rPr>
              <a:t> requirement for reaching a five membered cyclic transition state and the influence of sterically demanding groups for some cyclic compounds. Thus, heating </a:t>
            </a:r>
            <a:r>
              <a:rPr lang="en-IN" dirty="0" err="1">
                <a:latin typeface="Times New Roman" panose="02020603050405020304" pitchFamily="18" charset="0"/>
                <a:ea typeface="Calibri" panose="020F0502020204030204" pitchFamily="34" charset="0"/>
                <a:cs typeface="Gautami"/>
              </a:rPr>
              <a:t>dimethylmenthylamine</a:t>
            </a:r>
            <a:r>
              <a:rPr lang="en-IN" dirty="0">
                <a:latin typeface="Times New Roman" panose="02020603050405020304" pitchFamily="18" charset="0"/>
                <a:ea typeface="Calibri" panose="020F0502020204030204" pitchFamily="34" charset="0"/>
                <a:cs typeface="Gautami"/>
              </a:rPr>
              <a:t> oxide gave a mixture of 2- and 3-menthene, whereas the isomeric </a:t>
            </a:r>
            <a:r>
              <a:rPr lang="en-IN" dirty="0" err="1">
                <a:latin typeface="Times New Roman" panose="02020603050405020304" pitchFamily="18" charset="0"/>
                <a:ea typeface="Calibri" panose="020F0502020204030204" pitchFamily="34" charset="0"/>
                <a:cs typeface="Gautami"/>
              </a:rPr>
              <a:t>neomenthylamine</a:t>
            </a:r>
            <a:r>
              <a:rPr lang="en-IN" dirty="0">
                <a:latin typeface="Times New Roman" panose="02020603050405020304" pitchFamily="18" charset="0"/>
                <a:ea typeface="Calibri" panose="020F0502020204030204" pitchFamily="34" charset="0"/>
                <a:cs typeface="Gautami"/>
              </a:rPr>
              <a:t> oxide gave only 2-menthene.</a:t>
            </a: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13247974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57200" y="1257300"/>
            <a:ext cx="8286750" cy="4343400"/>
          </a:xfrm>
          <a:prstGeom prst="rect">
            <a:avLst/>
          </a:prstGeom>
          <a:noFill/>
          <a:ln>
            <a:noFill/>
          </a:ln>
        </p:spPr>
      </p:pic>
    </p:spTree>
    <p:extLst>
      <p:ext uri="{BB962C8B-B14F-4D97-AF65-F5344CB8AC3E}">
        <p14:creationId xmlns:p14="http://schemas.microsoft.com/office/powerpoint/2010/main" val="11332729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257300"/>
            <a:ext cx="8229600" cy="4514850"/>
          </a:xfrm>
        </p:spPr>
        <p:txBody>
          <a:bodyPr>
            <a:normAutofit/>
          </a:bodyPr>
          <a:lstStyle/>
          <a:p>
            <a:pPr marL="0" indent="0" algn="just">
              <a:buNone/>
            </a:pPr>
            <a:r>
              <a:rPr lang="en-IN" sz="1800" dirty="0"/>
              <a:t>Another remarkable difference between Cope elimination and ester or xanthate pyrolysis is exemplified by the example of 1-methyl-cyclohexyl derivatives as shown. Cope elimination results in the exclusive formation of methylene cyclohexane which is attributed to the formation of a five-membered cyclic transition state that allows preferential abstraction of a hydrogen atom from the methyl group, whereas with the more flexible six-membered transition state of the ester or xanthate </a:t>
            </a:r>
            <a:r>
              <a:rPr lang="en-IN" sz="1800" dirty="0" err="1"/>
              <a:t>pyrolyses</a:t>
            </a:r>
            <a:r>
              <a:rPr lang="en-IN" sz="1800" dirty="0"/>
              <a:t>, hydrogen atom abstraction is also possible from the </a:t>
            </a:r>
            <a:r>
              <a:rPr lang="en-IN" sz="1800" dirty="0" err="1"/>
              <a:t>cyclohexyl</a:t>
            </a:r>
            <a:r>
              <a:rPr lang="en-IN" sz="1800" dirty="0"/>
              <a:t> ring. However, with larger, more-flexible rings, the </a:t>
            </a:r>
            <a:r>
              <a:rPr lang="en-IN" sz="1800" dirty="0" err="1"/>
              <a:t>cycloalkene</a:t>
            </a:r>
            <a:r>
              <a:rPr lang="en-IN" sz="1800" dirty="0"/>
              <a:t> is the major product from the amine oxides or the esters.</a:t>
            </a:r>
          </a:p>
          <a:p>
            <a:pPr marL="0" indent="0" algn="just">
              <a:buNone/>
            </a:pPr>
            <a:endParaRPr lang="en-IN" sz="1800" dirty="0"/>
          </a:p>
        </p:txBody>
      </p:sp>
      <p:pic>
        <p:nvPicPr>
          <p:cNvPr id="4" name="Picture 3" descr="C:\Users\DELL\Desktop\0001.jpg"/>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71550" y="3771900"/>
            <a:ext cx="7029450" cy="2000250"/>
          </a:xfrm>
          <a:prstGeom prst="rect">
            <a:avLst/>
          </a:prstGeom>
          <a:noFill/>
          <a:ln>
            <a:noFill/>
          </a:ln>
        </p:spPr>
      </p:pic>
    </p:spTree>
    <p:extLst>
      <p:ext uri="{BB962C8B-B14F-4D97-AF65-F5344CB8AC3E}">
        <p14:creationId xmlns:p14="http://schemas.microsoft.com/office/powerpoint/2010/main" val="16596024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457699"/>
          </a:xfrm>
        </p:spPr>
        <p:txBody>
          <a:bodyPr/>
          <a:lstStyle/>
          <a:p>
            <a:pPr marL="0" indent="0">
              <a:buNone/>
            </a:pPr>
            <a:r>
              <a:rPr lang="en-IN" b="1" dirty="0"/>
              <a:t>Sulfoxide containing substrates</a:t>
            </a:r>
            <a:endParaRPr lang="en-IN" dirty="0"/>
          </a:p>
          <a:p>
            <a:pPr marL="0" indent="0" algn="just">
              <a:buNone/>
            </a:pPr>
            <a:r>
              <a:rPr lang="en-IN" sz="1800" dirty="0"/>
              <a:t>Sulphur and selenium belong to the same group (periodic table) and show valences from 2 to 6. An organic sulphide is oxidized to </a:t>
            </a:r>
            <a:r>
              <a:rPr lang="en-IN" sz="1800" dirty="0" err="1"/>
              <a:t>sulphoxides</a:t>
            </a:r>
            <a:r>
              <a:rPr lang="en-IN" sz="1800" dirty="0"/>
              <a:t> and to some extent </a:t>
            </a:r>
            <a:r>
              <a:rPr lang="en-IN" sz="1800" dirty="0" err="1"/>
              <a:t>sulphones</a:t>
            </a:r>
            <a:r>
              <a:rPr lang="en-IN" sz="1800" dirty="0"/>
              <a:t>. sodium </a:t>
            </a:r>
            <a:r>
              <a:rPr lang="en-IN" sz="1800" dirty="0" err="1"/>
              <a:t>periodate</a:t>
            </a:r>
            <a:r>
              <a:rPr lang="en-IN" sz="1800" dirty="0"/>
              <a:t> and hydrogen peroxide are commonly employed for sulphide-</a:t>
            </a:r>
            <a:r>
              <a:rPr lang="en-IN" sz="1800" dirty="0" err="1"/>
              <a:t>sulphone</a:t>
            </a:r>
            <a:r>
              <a:rPr lang="en-IN" sz="1800" dirty="0"/>
              <a:t> reaction. </a:t>
            </a:r>
            <a:r>
              <a:rPr lang="en-IN" sz="1800" dirty="0" err="1"/>
              <a:t>Sulphoxides</a:t>
            </a:r>
            <a:r>
              <a:rPr lang="en-IN" sz="1800" dirty="0"/>
              <a:t> containing β-hydrogen undergo </a:t>
            </a:r>
            <a:r>
              <a:rPr lang="en-IN" sz="1800" dirty="0" err="1"/>
              <a:t>syn</a:t>
            </a:r>
            <a:r>
              <a:rPr lang="en-IN" sz="1800" dirty="0"/>
              <a:t>-elimination on heating to give an olefin. </a:t>
            </a:r>
          </a:p>
          <a:p>
            <a:pPr marL="0" indent="0" algn="just">
              <a:buNone/>
            </a:pPr>
            <a:r>
              <a:rPr lang="en-IN" sz="1800" dirty="0"/>
              <a:t>Oxidation of the sulphide, followed by heating of the </a:t>
            </a:r>
            <a:r>
              <a:rPr lang="en-IN" sz="1800" dirty="0" err="1"/>
              <a:t>sulphone</a:t>
            </a:r>
            <a:r>
              <a:rPr lang="en-IN" sz="1800" dirty="0"/>
              <a:t> introduces a double bond. the reaction involves a 5-membered T.S. as in other cases.</a:t>
            </a:r>
          </a:p>
          <a:p>
            <a:pPr marL="0" indent="0" algn="just">
              <a:buNone/>
            </a:pPr>
            <a:endParaRPr lang="en-IN" sz="1800" dirty="0"/>
          </a:p>
        </p:txBody>
      </p:sp>
      <p:pic>
        <p:nvPicPr>
          <p:cNvPr id="4" name="Picture 3" descr="C:\Users\DELL\Desktop\0001.jpg"/>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28651" y="3771900"/>
            <a:ext cx="7543800" cy="1771650"/>
          </a:xfrm>
          <a:prstGeom prst="rect">
            <a:avLst/>
          </a:prstGeom>
          <a:noFill/>
          <a:ln>
            <a:noFill/>
          </a:ln>
        </p:spPr>
      </p:pic>
    </p:spTree>
    <p:extLst>
      <p:ext uri="{BB962C8B-B14F-4D97-AF65-F5344CB8AC3E}">
        <p14:creationId xmlns:p14="http://schemas.microsoft.com/office/powerpoint/2010/main" val="13831985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401050" cy="4514849"/>
          </a:xfrm>
        </p:spPr>
        <p:txBody>
          <a:bodyPr>
            <a:normAutofit/>
          </a:bodyPr>
          <a:lstStyle/>
          <a:p>
            <a:pPr marL="0" indent="0">
              <a:buNone/>
            </a:pPr>
            <a:r>
              <a:rPr lang="en-IN" b="1" dirty="0"/>
              <a:t>Pyrolysis of </a:t>
            </a:r>
            <a:r>
              <a:rPr lang="en-IN" b="1" dirty="0" err="1"/>
              <a:t>selenoxide</a:t>
            </a:r>
            <a:endParaRPr lang="en-IN" dirty="0"/>
          </a:p>
          <a:p>
            <a:pPr marL="0" indent="0">
              <a:buNone/>
            </a:pPr>
            <a:r>
              <a:rPr lang="en-IN" sz="1800" dirty="0"/>
              <a:t>It was discovered that for superior results can be obtained using alkyl phenyl </a:t>
            </a:r>
            <a:r>
              <a:rPr lang="en-IN" sz="1800" dirty="0" err="1"/>
              <a:t>selenoxides</a:t>
            </a:r>
            <a:r>
              <a:rPr lang="en-IN" sz="1800" dirty="0"/>
              <a:t> in place of </a:t>
            </a:r>
            <a:r>
              <a:rPr lang="en-IN" sz="1800" dirty="0" err="1"/>
              <a:t>sulphoxides</a:t>
            </a:r>
            <a:r>
              <a:rPr lang="en-IN" sz="1800" dirty="0"/>
              <a:t>. The merits of the method are:</a:t>
            </a:r>
          </a:p>
          <a:p>
            <a:pPr lvl="0"/>
            <a:r>
              <a:rPr lang="en-IN" sz="1350" dirty="0"/>
              <a:t>It is a very mild method. The </a:t>
            </a:r>
            <a:r>
              <a:rPr lang="en-IN" sz="1350" dirty="0" err="1"/>
              <a:t>selenoxide</a:t>
            </a:r>
            <a:r>
              <a:rPr lang="en-IN" sz="1350" dirty="0"/>
              <a:t> elimination </a:t>
            </a:r>
            <a:r>
              <a:rPr lang="en-IN" sz="1350" dirty="0" err="1"/>
              <a:t>occurrs</a:t>
            </a:r>
            <a:r>
              <a:rPr lang="en-IN" sz="1350" dirty="0"/>
              <a:t> even at room  temperature or below. Sometimes elimination taking place during oxidation step itself. </a:t>
            </a:r>
          </a:p>
          <a:p>
            <a:pPr lvl="0"/>
            <a:r>
              <a:rPr lang="en-IN" sz="1350" dirty="0"/>
              <a:t>The </a:t>
            </a:r>
            <a:r>
              <a:rPr lang="en-IN" sz="1350" dirty="0" err="1"/>
              <a:t>selenoxide</a:t>
            </a:r>
            <a:r>
              <a:rPr lang="en-IN" sz="1350" dirty="0"/>
              <a:t> need not be isolated</a:t>
            </a:r>
          </a:p>
          <a:p>
            <a:pPr lvl="0"/>
            <a:r>
              <a:rPr lang="en-IN" sz="1350" dirty="0"/>
              <a:t>The elimination is </a:t>
            </a:r>
            <a:r>
              <a:rPr lang="en-IN" sz="1350" dirty="0" err="1"/>
              <a:t>Syn</a:t>
            </a:r>
            <a:r>
              <a:rPr lang="en-IN" sz="1350" dirty="0"/>
              <a:t>-elimination reaction.</a:t>
            </a:r>
          </a:p>
          <a:p>
            <a:pPr lvl="0"/>
            <a:r>
              <a:rPr lang="en-IN" sz="1350" dirty="0"/>
              <a:t>It involves a 5-membered cyclic T.S.</a:t>
            </a:r>
          </a:p>
          <a:p>
            <a:pPr lvl="0"/>
            <a:r>
              <a:rPr lang="en-IN" sz="1350" dirty="0"/>
              <a:t>Good yields and wide scope.</a:t>
            </a:r>
          </a:p>
          <a:p>
            <a:pPr lvl="0"/>
            <a:r>
              <a:rPr lang="en-IN" sz="1350" dirty="0"/>
              <a:t>Alkyl Phenyl selenides (First Step) are accessible by a variety of method.</a:t>
            </a:r>
          </a:p>
          <a:p>
            <a:pPr marL="0" indent="0">
              <a:buNone/>
            </a:pPr>
            <a:endParaRPr lang="en-IN" sz="1800" dirty="0"/>
          </a:p>
        </p:txBody>
      </p:sp>
      <p:pic>
        <p:nvPicPr>
          <p:cNvPr id="4" name="Picture 3" descr="C:\Users\DELL\Desktop\0001 2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047282"/>
            <a:ext cx="6172200" cy="1782018"/>
          </a:xfrm>
          <a:prstGeom prst="rect">
            <a:avLst/>
          </a:prstGeom>
          <a:noFill/>
          <a:ln>
            <a:noFill/>
          </a:ln>
        </p:spPr>
      </p:pic>
    </p:spTree>
    <p:extLst>
      <p:ext uri="{BB962C8B-B14F-4D97-AF65-F5344CB8AC3E}">
        <p14:creationId xmlns:p14="http://schemas.microsoft.com/office/powerpoint/2010/main" val="23660239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571999"/>
          </a:xfrm>
        </p:spPr>
        <p:txBody>
          <a:bodyPr/>
          <a:lstStyle/>
          <a:p>
            <a:pPr marL="0" indent="0">
              <a:buNone/>
            </a:pPr>
            <a:r>
              <a:rPr lang="en-IN" sz="2700" b="1" dirty="0"/>
              <a:t>Alkenes from </a:t>
            </a:r>
            <a:r>
              <a:rPr lang="en-IN" sz="2700" b="1" dirty="0" err="1"/>
              <a:t>sulphones</a:t>
            </a:r>
            <a:r>
              <a:rPr lang="en-IN" sz="2700" b="1" dirty="0"/>
              <a:t>:</a:t>
            </a:r>
          </a:p>
          <a:p>
            <a:pPr marL="0" indent="0">
              <a:buNone/>
            </a:pPr>
            <a:r>
              <a:rPr lang="en-IN" dirty="0"/>
              <a:t>The alkenes are prepared from a-halo </a:t>
            </a:r>
            <a:r>
              <a:rPr lang="en-IN" dirty="0" err="1"/>
              <a:t>sulphones</a:t>
            </a:r>
            <a:r>
              <a:rPr lang="en-IN" dirty="0"/>
              <a:t> on treatment with base ( the </a:t>
            </a:r>
            <a:r>
              <a:rPr lang="en-IN" dirty="0" err="1"/>
              <a:t>Ramberg</a:t>
            </a:r>
            <a:r>
              <a:rPr lang="en-IN" dirty="0"/>
              <a:t>- </a:t>
            </a:r>
            <a:r>
              <a:rPr lang="en-IN" dirty="0" err="1"/>
              <a:t>Backlund</a:t>
            </a:r>
            <a:r>
              <a:rPr lang="en-IN" dirty="0"/>
              <a:t> reaction) with extrusion of sulphur dioxide from an </a:t>
            </a:r>
            <a:r>
              <a:rPr lang="en-IN" dirty="0" err="1"/>
              <a:t>episulphone</a:t>
            </a:r>
            <a:r>
              <a:rPr lang="en-IN" dirty="0"/>
              <a:t>.</a:t>
            </a:r>
          </a:p>
          <a:p>
            <a:pPr marL="0" indent="0">
              <a:buNone/>
            </a:pPr>
            <a:endParaRPr lang="en-IN" dirty="0"/>
          </a:p>
        </p:txBody>
      </p:sp>
      <p:pic>
        <p:nvPicPr>
          <p:cNvPr id="4" name="Picture 3" descr="C:\Users\DELL\Desktop\Image 1a.jpeg"/>
          <p:cNvPicPr/>
          <p:nvPr/>
        </p:nvPicPr>
        <p:blipFill>
          <a:blip r:embed="rId2">
            <a:duotone>
              <a:prstClr val="black"/>
              <a:schemeClr val="accent6">
                <a:lumMod val="40000"/>
                <a:lumOff val="60000"/>
                <a:tint val="45000"/>
                <a:satMod val="400000"/>
              </a:schemeClr>
            </a:duotone>
            <a:extLst>
              <a:ext uri="{BEBA8EAE-BF5A-486C-A8C5-ECC9F3942E4B}">
                <a14:imgProps xmlns:a14="http://schemas.microsoft.com/office/drawing/2010/main">
                  <a14:imgLayer r:embed="rId3">
                    <a14:imgEffect>
                      <a14:artisticPhotocopy/>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28700" y="2919412"/>
            <a:ext cx="6972300" cy="2338388"/>
          </a:xfrm>
          <a:prstGeom prst="rect">
            <a:avLst/>
          </a:prstGeom>
          <a:noFill/>
          <a:ln>
            <a:noFill/>
          </a:ln>
          <a:effectLst>
            <a:reflection stA="99000" endPos="0" dir="5400000" sy="-100000" algn="bl" rotWithShape="0"/>
          </a:effectLst>
        </p:spPr>
      </p:pic>
    </p:spTree>
    <p:extLst>
      <p:ext uri="{BB962C8B-B14F-4D97-AF65-F5344CB8AC3E}">
        <p14:creationId xmlns:p14="http://schemas.microsoft.com/office/powerpoint/2010/main" val="113874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8153400" cy="3477875"/>
          </a:xfrm>
          <a:prstGeom prst="rect">
            <a:avLst/>
          </a:prstGeom>
        </p:spPr>
        <p:txBody>
          <a:bodyPr wrap="square">
            <a:spAutoFit/>
          </a:bodyPr>
          <a:lstStyle/>
          <a:p>
            <a:pPr algn="ctr"/>
            <a:r>
              <a:rPr lang="en-US" sz="2800" b="1" dirty="0">
                <a:solidFill>
                  <a:srgbClr val="003366"/>
                </a:solidFill>
              </a:rPr>
              <a:t>Ideal Solutions and Deviations from </a:t>
            </a:r>
            <a:r>
              <a:rPr lang="en-US" sz="2800" b="1" dirty="0" err="1">
                <a:solidFill>
                  <a:srgbClr val="003366"/>
                </a:solidFill>
              </a:rPr>
              <a:t>Raoult's</a:t>
            </a:r>
            <a:r>
              <a:rPr lang="en-US" sz="2800" b="1" dirty="0">
                <a:solidFill>
                  <a:srgbClr val="003366"/>
                </a:solidFill>
              </a:rPr>
              <a:t> law</a:t>
            </a:r>
          </a:p>
          <a:p>
            <a:endParaRPr lang="en-US" sz="2400" b="1" dirty="0"/>
          </a:p>
          <a:p>
            <a:r>
              <a:rPr lang="en-US" sz="2400" b="1" dirty="0">
                <a:solidFill>
                  <a:srgbClr val="006600"/>
                </a:solidFill>
              </a:rPr>
              <a:t>Solutions</a:t>
            </a:r>
            <a:r>
              <a:rPr lang="en-US" sz="2400" dirty="0">
                <a:solidFill>
                  <a:srgbClr val="006600"/>
                </a:solidFill>
              </a:rPr>
              <a:t> that obey </a:t>
            </a:r>
            <a:r>
              <a:rPr lang="en-US" sz="2400" b="1" dirty="0" err="1">
                <a:solidFill>
                  <a:srgbClr val="006600"/>
                </a:solidFill>
              </a:rPr>
              <a:t>Raoult's</a:t>
            </a:r>
            <a:r>
              <a:rPr lang="en-US" sz="2400" b="1" dirty="0">
                <a:solidFill>
                  <a:srgbClr val="006600"/>
                </a:solidFill>
              </a:rPr>
              <a:t> law</a:t>
            </a:r>
            <a:r>
              <a:rPr lang="en-US" sz="2400" dirty="0">
                <a:solidFill>
                  <a:srgbClr val="006600"/>
                </a:solidFill>
              </a:rPr>
              <a:t> are called </a:t>
            </a:r>
            <a:r>
              <a:rPr lang="en-US" sz="2400" b="1" dirty="0">
                <a:solidFill>
                  <a:srgbClr val="006600"/>
                </a:solidFill>
              </a:rPr>
              <a:t>ideal solutions.</a:t>
            </a:r>
          </a:p>
          <a:p>
            <a:r>
              <a:rPr lang="en-US" sz="2400" b="1" dirty="0">
                <a:solidFill>
                  <a:srgbClr val="663300"/>
                </a:solidFill>
              </a:rPr>
              <a:t>Solutions</a:t>
            </a:r>
            <a:r>
              <a:rPr lang="en-US" sz="2400" dirty="0">
                <a:solidFill>
                  <a:srgbClr val="663300"/>
                </a:solidFill>
              </a:rPr>
              <a:t> that show a </a:t>
            </a:r>
            <a:r>
              <a:rPr lang="en-US" sz="2400" b="1" dirty="0">
                <a:solidFill>
                  <a:srgbClr val="663300"/>
                </a:solidFill>
              </a:rPr>
              <a:t>deviation from </a:t>
            </a:r>
            <a:r>
              <a:rPr lang="en-US" sz="2400" b="1" dirty="0" err="1">
                <a:solidFill>
                  <a:srgbClr val="663300"/>
                </a:solidFill>
              </a:rPr>
              <a:t>Raoult's</a:t>
            </a:r>
            <a:r>
              <a:rPr lang="en-US" sz="2400" b="1" dirty="0">
                <a:solidFill>
                  <a:srgbClr val="663300"/>
                </a:solidFill>
              </a:rPr>
              <a:t> law</a:t>
            </a:r>
            <a:r>
              <a:rPr lang="en-US" sz="2400" dirty="0">
                <a:solidFill>
                  <a:srgbClr val="663300"/>
                </a:solidFill>
              </a:rPr>
              <a:t> are called non-</a:t>
            </a:r>
            <a:r>
              <a:rPr lang="en-US" sz="2400" b="1" dirty="0">
                <a:solidFill>
                  <a:srgbClr val="663300"/>
                </a:solidFill>
              </a:rPr>
              <a:t>ideal solutions.</a:t>
            </a:r>
          </a:p>
          <a:p>
            <a:r>
              <a:rPr lang="en-US" sz="2400" b="1" dirty="0">
                <a:solidFill>
                  <a:srgbClr val="003366"/>
                </a:solidFill>
              </a:rPr>
              <a:t>If Solute - Solvent Interactions &gt; Solvent – Solvent Interactions, then </a:t>
            </a:r>
            <a:r>
              <a:rPr lang="en-US" sz="2400" b="1" u="sng" dirty="0">
                <a:solidFill>
                  <a:srgbClr val="003366"/>
                </a:solidFill>
              </a:rPr>
              <a:t>negative deviations</a:t>
            </a:r>
            <a:r>
              <a:rPr lang="en-US" sz="2400" b="1" dirty="0">
                <a:solidFill>
                  <a:srgbClr val="003366"/>
                </a:solidFill>
              </a:rPr>
              <a:t> are possible.</a:t>
            </a:r>
          </a:p>
          <a:p>
            <a:r>
              <a:rPr lang="en-US" sz="2400" b="1" dirty="0">
                <a:solidFill>
                  <a:srgbClr val="003366"/>
                </a:solidFill>
              </a:rPr>
              <a:t>If Solute - Solvent Interactions &lt; Solvent – Solvent Interactions, then </a:t>
            </a:r>
            <a:r>
              <a:rPr lang="en-US" sz="2400" b="1" u="sng" dirty="0">
                <a:solidFill>
                  <a:srgbClr val="003366"/>
                </a:solidFill>
              </a:rPr>
              <a:t>positive deviations </a:t>
            </a:r>
            <a:r>
              <a:rPr lang="en-US" sz="2400" b="1" dirty="0">
                <a:solidFill>
                  <a:srgbClr val="003366"/>
                </a:solidFill>
              </a:rPr>
              <a:t>are possible.</a:t>
            </a:r>
            <a:endParaRPr lang="en-IN" sz="2400" b="1" dirty="0">
              <a:solidFill>
                <a:srgbClr val="003366"/>
              </a:solidFill>
            </a:endParaRPr>
          </a:p>
        </p:txBody>
      </p:sp>
      <p:pic>
        <p:nvPicPr>
          <p:cNvPr id="5" name="Picture 4" descr=" 06-27.jpg                                                      0001C5AD ROCKETEER                      B820EF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57400" y="3900055"/>
            <a:ext cx="4953000" cy="2743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04480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400549"/>
          </a:xfrm>
        </p:spPr>
        <p:txBody>
          <a:bodyPr/>
          <a:lstStyle/>
          <a:p>
            <a:pPr algn="just"/>
            <a:r>
              <a:rPr lang="en-IN" sz="1800" dirty="0" err="1"/>
              <a:t>Sulphones</a:t>
            </a:r>
            <a:r>
              <a:rPr lang="en-IN" sz="1800" dirty="0"/>
              <a:t> can be used to make alkenes through corresponding 2-lithio derivatives. These react readily with aldehydes (or) </a:t>
            </a:r>
            <a:r>
              <a:rPr lang="en-IN" sz="1800" dirty="0" err="1"/>
              <a:t>kelones</a:t>
            </a:r>
            <a:r>
              <a:rPr lang="en-IN" sz="1800" dirty="0"/>
              <a:t> to give a-</a:t>
            </a:r>
            <a:r>
              <a:rPr lang="en-IN" sz="1800" dirty="0" err="1"/>
              <a:t>hydroxy</a:t>
            </a:r>
            <a:r>
              <a:rPr lang="en-IN" sz="1800" dirty="0"/>
              <a:t> </a:t>
            </a:r>
            <a:r>
              <a:rPr lang="en-IN" sz="1800" dirty="0" err="1"/>
              <a:t>sulphones</a:t>
            </a:r>
            <a:r>
              <a:rPr lang="en-IN" sz="1800" dirty="0"/>
              <a:t> in form of their acetates (or) P-</a:t>
            </a:r>
            <a:r>
              <a:rPr lang="en-IN" sz="1800" dirty="0" err="1"/>
              <a:t>toulene</a:t>
            </a:r>
            <a:r>
              <a:rPr lang="en-IN" sz="1800" dirty="0"/>
              <a:t> </a:t>
            </a:r>
            <a:r>
              <a:rPr lang="en-IN" sz="1800" dirty="0" err="1"/>
              <a:t>sulphonates</a:t>
            </a:r>
            <a:r>
              <a:rPr lang="en-IN" sz="1800" dirty="0"/>
              <a:t> and undergo smooth reductive cleavage with </a:t>
            </a:r>
            <a:r>
              <a:rPr lang="en-IN" sz="1800" dirty="0" err="1"/>
              <a:t>södfum</a:t>
            </a:r>
            <a:r>
              <a:rPr lang="en-IN" sz="1800" dirty="0"/>
              <a:t> amalgam in </a:t>
            </a:r>
            <a:r>
              <a:rPr lang="en-IN" sz="1800" dirty="0" err="1"/>
              <a:t>melhanol</a:t>
            </a:r>
            <a:r>
              <a:rPr lang="en-IN" sz="1800" dirty="0"/>
              <a:t> to form alkenes. </a:t>
            </a:r>
          </a:p>
          <a:p>
            <a:pPr algn="just"/>
            <a:r>
              <a:rPr lang="en-IN" sz="1800" dirty="0"/>
              <a:t>The reaction is region selective and can be used to prepare di, </a:t>
            </a:r>
            <a:r>
              <a:rPr lang="en-IN" sz="1800" dirty="0" err="1"/>
              <a:t>ti</a:t>
            </a:r>
            <a:r>
              <a:rPr lang="en-IN" sz="1800" dirty="0"/>
              <a:t> and tetra substituted alkenes and conjugated dienes.</a:t>
            </a:r>
          </a:p>
          <a:p>
            <a:pPr marL="0" indent="0">
              <a:buNone/>
            </a:pPr>
            <a:endParaRPr lang="en-IN" dirty="0"/>
          </a:p>
        </p:txBody>
      </p:sp>
      <p:pic>
        <p:nvPicPr>
          <p:cNvPr id="4" name="Picture 3" descr="C:\Users\DELL\Desktop\Image 2a.jpe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71550" y="3143250"/>
            <a:ext cx="6972300" cy="2057400"/>
          </a:xfrm>
          <a:prstGeom prst="rect">
            <a:avLst/>
          </a:prstGeom>
          <a:noFill/>
          <a:ln>
            <a:noFill/>
          </a:ln>
        </p:spPr>
      </p:pic>
    </p:spTree>
    <p:extLst>
      <p:ext uri="{BB962C8B-B14F-4D97-AF65-F5344CB8AC3E}">
        <p14:creationId xmlns:p14="http://schemas.microsoft.com/office/powerpoint/2010/main" val="6240032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Image 2b.jpeg"/>
          <p:cNvPicPr>
            <a:picLocks noGrp="1"/>
          </p:cNvPicPr>
          <p:nvPr>
            <p:ph idx="1"/>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2950" y="1200150"/>
            <a:ext cx="7429500" cy="2057400"/>
          </a:xfrm>
          <a:prstGeom prst="rect">
            <a:avLst/>
          </a:prstGeom>
          <a:noFill/>
          <a:ln>
            <a:noFill/>
          </a:ln>
        </p:spPr>
      </p:pic>
      <p:sp>
        <p:nvSpPr>
          <p:cNvPr id="5" name="Rectangle 4"/>
          <p:cNvSpPr/>
          <p:nvPr/>
        </p:nvSpPr>
        <p:spPr>
          <a:xfrm>
            <a:off x="400050" y="3600450"/>
            <a:ext cx="8343900" cy="1448923"/>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Reductions leading to 1,2 – di substituted alkenes give very largely E- isomer, irrespective of configuration of hydroxyl </a:t>
            </a:r>
            <a:r>
              <a:rPr lang="en-IN" dirty="0" err="1">
                <a:latin typeface="Times New Roman" panose="02020603050405020304" pitchFamily="18" charset="0"/>
                <a:ea typeface="Calibri" panose="020F0502020204030204" pitchFamily="34" charset="0"/>
                <a:cs typeface="Gautami"/>
              </a:rPr>
              <a:t>sulphone</a:t>
            </a:r>
            <a:r>
              <a:rPr lang="en-IN" dirty="0">
                <a:latin typeface="Times New Roman" panose="02020603050405020304" pitchFamily="18" charset="0"/>
                <a:ea typeface="Calibri" panose="020F0502020204030204" pitchFamily="34" charset="0"/>
                <a:cs typeface="Gautami"/>
              </a:rPr>
              <a:t>..</a:t>
            </a:r>
            <a:endParaRPr lang="en-IN" dirty="0">
              <a:latin typeface="Calibri" panose="020F0502020204030204" pitchFamily="34" charset="0"/>
              <a:ea typeface="Calibri" panose="020F0502020204030204" pitchFamily="34" charset="0"/>
              <a:cs typeface="Gautami"/>
            </a:endParaRPr>
          </a:p>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Z- alkenes can be obtained from dehydration of hydroxyl </a:t>
            </a:r>
            <a:r>
              <a:rPr lang="en-IN" dirty="0" err="1">
                <a:latin typeface="Times New Roman" panose="02020603050405020304" pitchFamily="18" charset="0"/>
                <a:ea typeface="Calibri" panose="020F0502020204030204" pitchFamily="34" charset="0"/>
                <a:cs typeface="Gautami"/>
              </a:rPr>
              <a:t>sulphone</a:t>
            </a:r>
            <a:r>
              <a:rPr lang="en-IN" dirty="0">
                <a:latin typeface="Times New Roman" panose="02020603050405020304" pitchFamily="18" charset="0"/>
                <a:ea typeface="Calibri" panose="020F0502020204030204" pitchFamily="34" charset="0"/>
                <a:cs typeface="Gautami"/>
              </a:rPr>
              <a:t>, instead of reductive elimination.</a:t>
            </a: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28951931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00050" y="1028700"/>
            <a:ext cx="83439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te-IN" altLang="en-US" dirty="0">
                <a:latin typeface="Times New Roman" panose="02020603050405020304" pitchFamily="18" charset="0"/>
                <a:ea typeface="Calibri" panose="020F0502020204030204" pitchFamily="34" charset="0"/>
                <a:cs typeface="Gautami"/>
              </a:rPr>
              <a:t>The Z and E </a:t>
            </a:r>
            <a:r>
              <a:rPr lang="te-IN" altLang="en-US" dirty="0">
                <a:latin typeface="Calibri" panose="020F0502020204030204" pitchFamily="34" charset="0"/>
                <a:ea typeface="Calibri" panose="020F0502020204030204" pitchFamily="34" charset="0"/>
                <a:cs typeface="Gautami"/>
              </a:rPr>
              <a:t>–</a:t>
            </a:r>
            <a:r>
              <a:rPr lang="te-IN" altLang="en-US" dirty="0">
                <a:latin typeface="Times New Roman" panose="02020603050405020304" pitchFamily="18" charset="0"/>
                <a:ea typeface="Calibri" panose="020F0502020204030204" pitchFamily="34" charset="0"/>
                <a:cs typeface="Gautami"/>
              </a:rPr>
              <a:t> sulphones can be obtained selectively from appropriate threo and erythro hydroxyl sulphones. On reductive cleavage of sulphone by reaction with alkyl Grignard reagent in the presence of Ni (or) Pd catalysts give corresponding  1,2 </a:t>
            </a:r>
            <a:r>
              <a:rPr lang="te-IN" altLang="en-US" dirty="0">
                <a:latin typeface="Calibri" panose="020F0502020204030204" pitchFamily="34" charset="0"/>
                <a:ea typeface="Calibri" panose="020F0502020204030204" pitchFamily="34" charset="0"/>
                <a:cs typeface="Gautami"/>
              </a:rPr>
              <a:t>–</a:t>
            </a:r>
            <a:r>
              <a:rPr lang="te-IN" altLang="en-US" dirty="0">
                <a:latin typeface="Times New Roman" panose="02020603050405020304" pitchFamily="18" charset="0"/>
                <a:ea typeface="Calibri" panose="020F0502020204030204" pitchFamily="34" charset="0"/>
                <a:cs typeface="Gautami"/>
              </a:rPr>
              <a:t> di substituted alkene with high retention of stereochemistry. The E- sulphone gave Z- 2 duodecene in 85 % yield.</a:t>
            </a:r>
            <a:endParaRPr lang="en-US" altLang="en-US" dirty="0"/>
          </a:p>
          <a:p>
            <a:pPr defTabSz="685800" eaLnBrk="0" fontAlgn="base" hangingPunct="0">
              <a:spcBef>
                <a:spcPct val="0"/>
              </a:spcBef>
              <a:spcAft>
                <a:spcPct val="0"/>
              </a:spcAft>
            </a:pPr>
            <a:endParaRPr lang="en-US" altLang="en-US" sz="1350" dirty="0">
              <a:latin typeface="Arial" panose="020B0604020202020204" pitchFamily="34" charset="0"/>
            </a:endParaRPr>
          </a:p>
        </p:txBody>
      </p:sp>
      <p:pic>
        <p:nvPicPr>
          <p:cNvPr id="2049" name="Picture 35" descr="Image 3a"/>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4450" y="2857500"/>
            <a:ext cx="6286500" cy="2114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07219" y="24284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spTree>
    <p:extLst>
      <p:ext uri="{BB962C8B-B14F-4D97-AF65-F5344CB8AC3E}">
        <p14:creationId xmlns:p14="http://schemas.microsoft.com/office/powerpoint/2010/main" val="25554781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IN" sz="2400" b="1" dirty="0" err="1"/>
              <a:t>Sulphoxide</a:t>
            </a:r>
            <a:r>
              <a:rPr lang="en-IN" sz="2400" b="1" dirty="0"/>
              <a:t> – </a:t>
            </a:r>
            <a:r>
              <a:rPr lang="en-IN" sz="2400" b="1" dirty="0" err="1"/>
              <a:t>Sulphenate</a:t>
            </a:r>
            <a:r>
              <a:rPr lang="en-IN" sz="2400" b="1" dirty="0"/>
              <a:t> rearrangement – synthesis of allyl alcohols</a:t>
            </a:r>
          </a:p>
        </p:txBody>
      </p:sp>
      <p:sp>
        <p:nvSpPr>
          <p:cNvPr id="3" name="Content Placeholder 2"/>
          <p:cNvSpPr>
            <a:spLocks noGrp="1"/>
          </p:cNvSpPr>
          <p:nvPr>
            <p:ph idx="1"/>
          </p:nvPr>
        </p:nvSpPr>
        <p:spPr>
          <a:xfrm>
            <a:off x="457200" y="1920479"/>
            <a:ext cx="8229600" cy="3394472"/>
          </a:xfrm>
        </p:spPr>
        <p:txBody>
          <a:bodyPr>
            <a:normAutofit/>
          </a:bodyPr>
          <a:lstStyle/>
          <a:p>
            <a:pPr marL="0" indent="0" algn="just">
              <a:buNone/>
            </a:pPr>
            <a:r>
              <a:rPr lang="en-IN" sz="1800" dirty="0"/>
              <a:t>Allylic </a:t>
            </a:r>
            <a:r>
              <a:rPr lang="en-IN" sz="1800" dirty="0" err="1"/>
              <a:t>sulphoxides</a:t>
            </a:r>
            <a:r>
              <a:rPr lang="en-IN" sz="1800" dirty="0"/>
              <a:t> on gentle warming are converted into rearranged all </a:t>
            </a:r>
            <a:r>
              <a:rPr lang="en-IN" sz="1800" dirty="0" err="1"/>
              <a:t>sulphenate</a:t>
            </a:r>
            <a:r>
              <a:rPr lang="en-IN" sz="1800" dirty="0"/>
              <a:t> esters by a reversible reaction. The equilibrium is usually much in favour of </a:t>
            </a:r>
            <a:r>
              <a:rPr lang="en-IN" sz="1800" dirty="0" err="1"/>
              <a:t>sulphoxide</a:t>
            </a:r>
            <a:r>
              <a:rPr lang="en-IN" sz="1800" dirty="0"/>
              <a:t>, but if mixture is treated with </a:t>
            </a:r>
            <a:r>
              <a:rPr lang="en-IN" sz="1800" dirty="0" err="1"/>
              <a:t>thiophile</a:t>
            </a:r>
            <a:r>
              <a:rPr lang="en-IN" sz="1800" dirty="0"/>
              <a:t> (</a:t>
            </a:r>
            <a:r>
              <a:rPr lang="en-IN" sz="1800" dirty="0" err="1"/>
              <a:t>trimethyl</a:t>
            </a:r>
            <a:r>
              <a:rPr lang="en-IN" sz="1800" dirty="0"/>
              <a:t> </a:t>
            </a:r>
            <a:r>
              <a:rPr lang="en-IN" sz="1800" dirty="0" err="1"/>
              <a:t>phophite</a:t>
            </a:r>
            <a:r>
              <a:rPr lang="en-IN" sz="1800" dirty="0"/>
              <a:t> and diethyl amine are often used) is irreversibly converted into allylic alcohol.  Even in </a:t>
            </a:r>
            <a:r>
              <a:rPr lang="en-IN" sz="1800" dirty="0" err="1"/>
              <a:t>sulphenate</a:t>
            </a:r>
            <a:r>
              <a:rPr lang="en-IN" sz="1800" dirty="0"/>
              <a:t> is present in low concentration with </a:t>
            </a:r>
            <a:r>
              <a:rPr lang="en-IN" sz="1800" dirty="0" err="1"/>
              <a:t>sulphoxide</a:t>
            </a:r>
            <a:r>
              <a:rPr lang="en-IN" sz="1800" dirty="0"/>
              <a:t>, its removal by reaction with the </a:t>
            </a:r>
            <a:r>
              <a:rPr lang="en-IN" sz="1800" dirty="0" err="1"/>
              <a:t>thiophile</a:t>
            </a:r>
            <a:r>
              <a:rPr lang="en-IN" sz="1800" dirty="0"/>
              <a:t> results in conversion of the </a:t>
            </a:r>
            <a:r>
              <a:rPr lang="en-IN" sz="1800" dirty="0" err="1"/>
              <a:t>sulphoxide</a:t>
            </a:r>
            <a:r>
              <a:rPr lang="en-IN" sz="1800" dirty="0"/>
              <a:t> into the rearranged allyl alcohol in high yield.</a:t>
            </a:r>
          </a:p>
        </p:txBody>
      </p:sp>
      <p:pic>
        <p:nvPicPr>
          <p:cNvPr id="4" name="Picture 3" descr="C:\Users\DELL\Desktop\Image 4a.jpeg"/>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4400" y="3829050"/>
            <a:ext cx="6972300" cy="1828800"/>
          </a:xfrm>
          <a:prstGeom prst="rect">
            <a:avLst/>
          </a:prstGeom>
          <a:noFill/>
          <a:ln>
            <a:noFill/>
          </a:ln>
        </p:spPr>
      </p:pic>
    </p:spTree>
    <p:extLst>
      <p:ext uri="{BB962C8B-B14F-4D97-AF65-F5344CB8AC3E}">
        <p14:creationId xmlns:p14="http://schemas.microsoft.com/office/powerpoint/2010/main" val="24403617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514849"/>
          </a:xfrm>
        </p:spPr>
        <p:txBody>
          <a:bodyPr/>
          <a:lstStyle/>
          <a:p>
            <a:pPr marL="0" indent="0" algn="just">
              <a:buNone/>
            </a:pPr>
            <a:r>
              <a:rPr lang="en-IN" sz="1800" dirty="0"/>
              <a:t>The alkylation of </a:t>
            </a:r>
            <a:r>
              <a:rPr lang="en-IN" sz="1800" dirty="0" err="1"/>
              <a:t>sulphoxide</a:t>
            </a:r>
            <a:r>
              <a:rPr lang="en-IN" sz="1800" dirty="0"/>
              <a:t> provides a versatile synthesis for di and tri substituted allylic alcohols. In acyclic series the rearrangement step is highly </a:t>
            </a:r>
            <a:r>
              <a:rPr lang="en-IN" sz="1800" dirty="0" err="1"/>
              <a:t>stereoselective</a:t>
            </a:r>
            <a:r>
              <a:rPr lang="en-IN" sz="1800" dirty="0"/>
              <a:t> leading to the trans allylic alcohol mainly.</a:t>
            </a:r>
          </a:p>
          <a:p>
            <a:pPr marL="0" indent="0">
              <a:buNone/>
            </a:pPr>
            <a:endParaRPr lang="en-IN" dirty="0"/>
          </a:p>
        </p:txBody>
      </p:sp>
      <p:pic>
        <p:nvPicPr>
          <p:cNvPr id="4" name="Picture 3" descr="C:\Users\DELL\Desktop\Image 4b.jpeg"/>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28650" y="2228850"/>
            <a:ext cx="8058150" cy="2800350"/>
          </a:xfrm>
          <a:prstGeom prst="rect">
            <a:avLst/>
          </a:prstGeom>
          <a:noFill/>
          <a:ln>
            <a:noFill/>
          </a:ln>
        </p:spPr>
      </p:pic>
    </p:spTree>
    <p:extLst>
      <p:ext uri="{BB962C8B-B14F-4D97-AF65-F5344CB8AC3E}">
        <p14:creationId xmlns:p14="http://schemas.microsoft.com/office/powerpoint/2010/main" val="31014788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Image 5a.jpeg"/>
          <p:cNvPicPr>
            <a:picLocks noGrp="1"/>
          </p:cNvPicPr>
          <p:nvPr>
            <p:ph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10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 y="1085851"/>
            <a:ext cx="8229600" cy="3394472"/>
          </a:xfrm>
          <a:prstGeom prst="rect">
            <a:avLst/>
          </a:prstGeom>
          <a:noFill/>
          <a:ln>
            <a:noFill/>
          </a:ln>
        </p:spPr>
      </p:pic>
      <p:sp>
        <p:nvSpPr>
          <p:cNvPr id="5" name="Rectangle 4"/>
          <p:cNvSpPr/>
          <p:nvPr/>
        </p:nvSpPr>
        <p:spPr>
          <a:xfrm>
            <a:off x="457200" y="4572000"/>
            <a:ext cx="8229600" cy="316177"/>
          </a:xfrm>
          <a:prstGeom prst="rect">
            <a:avLst/>
          </a:prstGeom>
        </p:spPr>
        <p:txBody>
          <a:bodyPr wrap="square">
            <a:spAutoFit/>
          </a:bodyPr>
          <a:lstStyle/>
          <a:p>
            <a:pPr algn="just">
              <a:lnSpc>
                <a:spcPct val="115000"/>
              </a:lnSpc>
              <a:spcAft>
                <a:spcPts val="750"/>
              </a:spcAft>
              <a:tabLst>
                <a:tab pos="2442686" algn="l"/>
              </a:tabLst>
            </a:pPr>
            <a:r>
              <a:rPr lang="en-IN" sz="1350" dirty="0">
                <a:latin typeface="Times New Roman" panose="02020603050405020304" pitchFamily="18" charset="0"/>
                <a:ea typeface="Calibri" panose="020F0502020204030204" pitchFamily="34" charset="0"/>
                <a:cs typeface="Gautami"/>
              </a:rPr>
              <a:t>In this series of reaction the anion derived from </a:t>
            </a:r>
            <a:r>
              <a:rPr lang="en-IN" sz="1350" dirty="0" err="1">
                <a:latin typeface="Times New Roman" panose="02020603050405020304" pitchFamily="18" charset="0"/>
                <a:ea typeface="Calibri" panose="020F0502020204030204" pitchFamily="34" charset="0"/>
                <a:cs typeface="Gautami"/>
              </a:rPr>
              <a:t>sulphoxide</a:t>
            </a:r>
            <a:r>
              <a:rPr lang="en-IN" sz="1350" dirty="0">
                <a:latin typeface="Times New Roman" panose="02020603050405020304" pitchFamily="18" charset="0"/>
                <a:ea typeface="Calibri" panose="020F0502020204030204" pitchFamily="34" charset="0"/>
                <a:cs typeface="Gautami"/>
              </a:rPr>
              <a:t> is equivalent to vinyl anion. </a:t>
            </a:r>
            <a:endParaRPr lang="en-IN" sz="1200" dirty="0">
              <a:latin typeface="Calibri" panose="020F0502020204030204" pitchFamily="34" charset="0"/>
              <a:ea typeface="Calibri" panose="020F0502020204030204" pitchFamily="34" charset="0"/>
              <a:cs typeface="Gautami"/>
            </a:endParaRPr>
          </a:p>
        </p:txBody>
      </p:sp>
      <p:pic>
        <p:nvPicPr>
          <p:cNvPr id="6" name="Picture 5" descr="C:\Users\DELL\Desktop\Image 5b.jpeg"/>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14500" y="5143500"/>
            <a:ext cx="5257800" cy="588206"/>
          </a:xfrm>
          <a:prstGeom prst="rect">
            <a:avLst/>
          </a:prstGeom>
          <a:noFill/>
          <a:ln>
            <a:noFill/>
          </a:ln>
        </p:spPr>
      </p:pic>
    </p:spTree>
    <p:extLst>
      <p:ext uri="{BB962C8B-B14F-4D97-AF65-F5344CB8AC3E}">
        <p14:creationId xmlns:p14="http://schemas.microsoft.com/office/powerpoint/2010/main" val="18437780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400549"/>
          </a:xfrm>
        </p:spPr>
        <p:txBody>
          <a:bodyPr/>
          <a:lstStyle/>
          <a:p>
            <a:pPr marL="0" indent="0">
              <a:lnSpc>
                <a:spcPct val="115000"/>
              </a:lnSpc>
              <a:spcAft>
                <a:spcPts val="750"/>
              </a:spcAft>
              <a:buNone/>
            </a:pPr>
            <a:r>
              <a:rPr lang="en-IN" b="1" dirty="0">
                <a:latin typeface="Times New Roman"/>
                <a:ea typeface="Calibri"/>
                <a:cs typeface="Gautami"/>
              </a:rPr>
              <a:t>Oxidative decarboxylation of Carboxylic acids</a:t>
            </a:r>
            <a:endParaRPr lang="en-IN" b="1" dirty="0">
              <a:ea typeface="Calibri"/>
              <a:cs typeface="Gautami"/>
            </a:endParaRPr>
          </a:p>
          <a:p>
            <a:pPr marL="0" indent="0" algn="just">
              <a:lnSpc>
                <a:spcPct val="115000"/>
              </a:lnSpc>
              <a:spcAft>
                <a:spcPts val="750"/>
              </a:spcAft>
              <a:buNone/>
            </a:pPr>
            <a:r>
              <a:rPr lang="en-IN" sz="1800" dirty="0">
                <a:latin typeface="Times New Roman"/>
                <a:ea typeface="Calibri"/>
                <a:cs typeface="Gautami"/>
              </a:rPr>
              <a:t>Oxidative decarboxylation of carboxylic acids is one the most useful methods for generating carbon – carbon double bond. </a:t>
            </a:r>
            <a:endParaRPr lang="en-IN" sz="1800" dirty="0">
              <a:ea typeface="Calibri"/>
              <a:cs typeface="Gautami"/>
            </a:endParaRPr>
          </a:p>
          <a:p>
            <a:pPr marL="0" indent="0">
              <a:buNone/>
            </a:pPr>
            <a:endParaRPr lang="en-IN" dirty="0"/>
          </a:p>
        </p:txBody>
      </p:sp>
      <p:pic>
        <p:nvPicPr>
          <p:cNvPr id="1026" name="Picture 2"/>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28700" y="2619376"/>
            <a:ext cx="6572250" cy="809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8650" y="3600450"/>
            <a:ext cx="8115300" cy="1346331"/>
          </a:xfrm>
          <a:prstGeom prst="rect">
            <a:avLst/>
          </a:prstGeom>
        </p:spPr>
        <p:txBody>
          <a:bodyPr wrap="square">
            <a:spAutoFit/>
          </a:bodyPr>
          <a:lstStyle/>
          <a:p>
            <a:pPr algn="just">
              <a:lnSpc>
                <a:spcPct val="115000"/>
              </a:lnSpc>
              <a:spcAft>
                <a:spcPts val="750"/>
              </a:spcAft>
            </a:pPr>
            <a:r>
              <a:rPr lang="en-IN" dirty="0">
                <a:latin typeface="Times New Roman"/>
                <a:ea typeface="Calibri"/>
                <a:cs typeface="Gautami"/>
              </a:rPr>
              <a:t>The familiar procedure in this method involves the use of lead </a:t>
            </a:r>
            <a:r>
              <a:rPr lang="en-IN" dirty="0" err="1">
                <a:latin typeface="Times New Roman"/>
                <a:ea typeface="Calibri"/>
                <a:cs typeface="Gautami"/>
              </a:rPr>
              <a:t>tera</a:t>
            </a:r>
            <a:r>
              <a:rPr lang="en-IN" dirty="0">
                <a:latin typeface="Times New Roman"/>
                <a:ea typeface="Calibri"/>
                <a:cs typeface="Gautami"/>
              </a:rPr>
              <a:t> acetate in boiling benzene. This procedure results in poor and variable yields and it is not applicable to bicyclic </a:t>
            </a:r>
            <a:r>
              <a:rPr lang="en-IN" dirty="0" err="1">
                <a:latin typeface="Times New Roman"/>
                <a:ea typeface="Calibri"/>
                <a:cs typeface="Gautami"/>
              </a:rPr>
              <a:t>diacids</a:t>
            </a:r>
            <a:r>
              <a:rPr lang="en-IN" dirty="0">
                <a:latin typeface="Times New Roman"/>
                <a:ea typeface="Calibri"/>
                <a:cs typeface="Gautami"/>
              </a:rPr>
              <a:t> with nearby double bonds. However improved results are obtained in the presence of oxygen.</a:t>
            </a:r>
            <a:endParaRPr lang="en-IN" dirty="0">
              <a:ea typeface="Calibri"/>
              <a:cs typeface="Gautami"/>
            </a:endParaRPr>
          </a:p>
        </p:txBody>
      </p:sp>
    </p:spTree>
    <p:extLst>
      <p:ext uri="{BB962C8B-B14F-4D97-AF65-F5344CB8AC3E}">
        <p14:creationId xmlns:p14="http://schemas.microsoft.com/office/powerpoint/2010/main" val="19316867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1"/>
            <a:ext cx="8229600" cy="4423175"/>
          </a:xfrm>
        </p:spPr>
        <p:txBody>
          <a:bodyPr/>
          <a:lstStyle/>
          <a:p>
            <a:pPr marL="0" indent="0">
              <a:buNone/>
            </a:pPr>
            <a:endParaRPr lang="en-IN" dirty="0">
              <a:latin typeface="Times New Roman"/>
              <a:ea typeface="Calibri"/>
            </a:endParaRPr>
          </a:p>
          <a:p>
            <a:pPr marL="0" indent="0">
              <a:buNone/>
            </a:pPr>
            <a:endParaRPr lang="en-IN" dirty="0">
              <a:latin typeface="Times New Roman"/>
              <a:ea typeface="Calibri"/>
            </a:endParaRPr>
          </a:p>
          <a:p>
            <a:pPr marL="0" indent="0">
              <a:buNone/>
            </a:pPr>
            <a:endParaRPr lang="en-IN" dirty="0">
              <a:latin typeface="Times New Roman"/>
              <a:ea typeface="Calibri"/>
            </a:endParaRPr>
          </a:p>
          <a:p>
            <a:pPr marL="0" indent="0" algn="just">
              <a:buNone/>
            </a:pPr>
            <a:r>
              <a:rPr lang="en-IN" sz="1800" dirty="0">
                <a:latin typeface="Times New Roman"/>
                <a:ea typeface="Calibri"/>
              </a:rPr>
              <a:t>A better procedure involves electrolysis of acid in pyridine solution in the presence of </a:t>
            </a:r>
            <a:r>
              <a:rPr lang="en-IN" sz="1800" dirty="0" err="1">
                <a:latin typeface="Times New Roman"/>
                <a:ea typeface="Calibri"/>
              </a:rPr>
              <a:t>trimethyl</a:t>
            </a:r>
            <a:r>
              <a:rPr lang="en-IN" sz="1800" dirty="0">
                <a:latin typeface="Times New Roman"/>
                <a:ea typeface="Calibri"/>
              </a:rPr>
              <a:t> amine. This method provides good yield and proceeds under mild conditions. This is an attractive procedure for preparing highly strained unsaturated small and bridged ring compounds.</a:t>
            </a:r>
          </a:p>
          <a:p>
            <a:pPr marL="0" indent="0" algn="just">
              <a:buNone/>
            </a:pPr>
            <a:r>
              <a:rPr lang="en-IN" sz="1800" dirty="0" err="1">
                <a:latin typeface="Times New Roman"/>
                <a:ea typeface="Calibri"/>
              </a:rPr>
              <a:t>Eg</a:t>
            </a:r>
            <a:r>
              <a:rPr lang="en-IN" sz="1800" dirty="0">
                <a:latin typeface="Times New Roman"/>
                <a:ea typeface="Calibri"/>
              </a:rPr>
              <a:t>: Dewar benzene is synthesised by this route from bicycle [2,2,0] hex – 2 –</a:t>
            </a:r>
            <a:r>
              <a:rPr lang="en-IN" sz="1800" dirty="0" err="1">
                <a:latin typeface="Times New Roman"/>
                <a:ea typeface="Calibri"/>
              </a:rPr>
              <a:t>ene</a:t>
            </a:r>
            <a:r>
              <a:rPr lang="en-IN" sz="1800" dirty="0">
                <a:latin typeface="Times New Roman"/>
                <a:ea typeface="Calibri"/>
              </a:rPr>
              <a:t>- 5,6 – </a:t>
            </a:r>
            <a:r>
              <a:rPr lang="en-IN" sz="1800" dirty="0" err="1">
                <a:latin typeface="Times New Roman"/>
                <a:ea typeface="Calibri"/>
              </a:rPr>
              <a:t>dicaboxylic</a:t>
            </a:r>
            <a:r>
              <a:rPr lang="en-IN" sz="1800" dirty="0">
                <a:latin typeface="Times New Roman"/>
                <a:ea typeface="Calibri"/>
              </a:rPr>
              <a:t> acid.</a:t>
            </a:r>
            <a:endParaRPr lang="en-IN" sz="1800" dirty="0"/>
          </a:p>
        </p:txBody>
      </p:sp>
      <p:pic>
        <p:nvPicPr>
          <p:cNvPr id="4" name="Picture 3" descr="C:\Users\DELL\Desktop\Page II a 2.jpeg"/>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colorTemperature colorTemp="88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85850" y="1314450"/>
            <a:ext cx="6343650" cy="971550"/>
          </a:xfrm>
          <a:prstGeom prst="rect">
            <a:avLst/>
          </a:prstGeom>
          <a:noFill/>
          <a:ln>
            <a:noFill/>
          </a:ln>
        </p:spPr>
      </p:pic>
      <p:pic>
        <p:nvPicPr>
          <p:cNvPr id="2050" name="Picture 2"/>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71550" y="4229100"/>
            <a:ext cx="64579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3757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514849"/>
          </a:xfrm>
        </p:spPr>
        <p:txBody>
          <a:bodyPr/>
          <a:lstStyle/>
          <a:p>
            <a:pPr marL="0" indent="0" algn="just">
              <a:lnSpc>
                <a:spcPct val="115000"/>
              </a:lnSpc>
              <a:spcAft>
                <a:spcPts val="750"/>
              </a:spcAft>
              <a:buNone/>
            </a:pPr>
            <a:r>
              <a:rPr lang="en-IN" sz="1800" dirty="0">
                <a:latin typeface="Times New Roman"/>
                <a:ea typeface="Calibri"/>
                <a:cs typeface="Gautami"/>
              </a:rPr>
              <a:t>Another method is thermal or photolytic decomposition of  di – t- butyl per esters which are readily obtained from di – acid chlorides and t- butyl </a:t>
            </a:r>
            <a:r>
              <a:rPr lang="en-IN" sz="1800" dirty="0" err="1">
                <a:latin typeface="Times New Roman"/>
                <a:ea typeface="Calibri"/>
                <a:cs typeface="Gautami"/>
              </a:rPr>
              <a:t>hydroperoxides</a:t>
            </a:r>
            <a:r>
              <a:rPr lang="en-IN" sz="1800" dirty="0">
                <a:latin typeface="Times New Roman"/>
                <a:ea typeface="Calibri"/>
                <a:cs typeface="Gautami"/>
              </a:rPr>
              <a:t>. This photolytic process can be used for the synthesis of thermally labile  alkenes.  </a:t>
            </a:r>
            <a:endParaRPr lang="en-IN" sz="1800" dirty="0">
              <a:ea typeface="Calibri"/>
              <a:cs typeface="Gautami"/>
            </a:endParaRPr>
          </a:p>
          <a:p>
            <a:endParaRPr lang="en-IN" dirty="0"/>
          </a:p>
        </p:txBody>
      </p:sp>
      <p:pic>
        <p:nvPicPr>
          <p:cNvPr id="3074" name="Picture 2"/>
          <p:cNvPicPr>
            <a:picLocks noChangeAspect="1" noChangeArrowheads="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78082" y="2286001"/>
            <a:ext cx="6000750" cy="81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0050" y="3257550"/>
            <a:ext cx="8401050" cy="2190087"/>
          </a:xfrm>
          <a:prstGeom prst="rect">
            <a:avLst/>
          </a:prstGeom>
        </p:spPr>
        <p:txBody>
          <a:bodyPr wrap="square">
            <a:spAutoFit/>
          </a:bodyPr>
          <a:lstStyle/>
          <a:p>
            <a:pPr algn="just">
              <a:lnSpc>
                <a:spcPct val="115000"/>
              </a:lnSpc>
              <a:spcAft>
                <a:spcPts val="750"/>
              </a:spcAft>
            </a:pPr>
            <a:r>
              <a:rPr lang="en-IN" dirty="0">
                <a:latin typeface="Times New Roman"/>
                <a:ea typeface="Calibri"/>
                <a:cs typeface="Gautami"/>
              </a:rPr>
              <a:t>The oxidative decarboxylation of monocarboxylic acids with LTA under ordinary conditions result in poor yields and mixture of products. In the presence of catalytic amount of copper (II) acetate, primary and secondary carboxylic acids yield alkenes, either </a:t>
            </a:r>
            <a:r>
              <a:rPr lang="en-IN" dirty="0" err="1">
                <a:latin typeface="Times New Roman"/>
                <a:ea typeface="Calibri"/>
                <a:cs typeface="Gautami"/>
              </a:rPr>
              <a:t>photochemically</a:t>
            </a:r>
            <a:r>
              <a:rPr lang="en-IN" dirty="0">
                <a:latin typeface="Times New Roman"/>
                <a:ea typeface="Calibri"/>
                <a:cs typeface="Gautami"/>
              </a:rPr>
              <a:t> or thermally in boiling benzene.</a:t>
            </a:r>
          </a:p>
          <a:p>
            <a:pPr algn="just">
              <a:lnSpc>
                <a:spcPct val="115000"/>
              </a:lnSpc>
              <a:spcAft>
                <a:spcPts val="750"/>
              </a:spcAft>
            </a:pPr>
            <a:endParaRPr lang="en-US" dirty="0">
              <a:latin typeface="Times New Roman"/>
              <a:ea typeface="Calibri"/>
              <a:cs typeface="Gautami"/>
            </a:endParaRPr>
          </a:p>
          <a:p>
            <a:pPr algn="just">
              <a:lnSpc>
                <a:spcPct val="115000"/>
              </a:lnSpc>
              <a:spcAft>
                <a:spcPts val="750"/>
              </a:spcAft>
            </a:pPr>
            <a:endParaRPr lang="en-IN" dirty="0">
              <a:ea typeface="Calibri"/>
              <a:cs typeface="Gautami"/>
            </a:endParaRPr>
          </a:p>
        </p:txBody>
      </p:sp>
      <p:pic>
        <p:nvPicPr>
          <p:cNvPr id="6" name="Picture 5" descr="C:\Users\DELL\Desktop\Page II b 3.jpeg"/>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43000" y="4598443"/>
            <a:ext cx="6800850" cy="945107"/>
          </a:xfrm>
          <a:prstGeom prst="rect">
            <a:avLst/>
          </a:prstGeom>
          <a:noFill/>
          <a:ln>
            <a:noFill/>
          </a:ln>
        </p:spPr>
      </p:pic>
    </p:spTree>
    <p:extLst>
      <p:ext uri="{BB962C8B-B14F-4D97-AF65-F5344CB8AC3E}">
        <p14:creationId xmlns:p14="http://schemas.microsoft.com/office/powerpoint/2010/main" val="15219734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00151"/>
                <a:ext cx="8229600" cy="4457699"/>
              </a:xfrm>
            </p:spPr>
            <p:txBody>
              <a:bodyPr>
                <a:normAutofit/>
              </a:bodyPr>
              <a:lstStyle/>
              <a:p>
                <a:pPr marL="0" indent="0">
                  <a:lnSpc>
                    <a:spcPct val="115000"/>
                  </a:lnSpc>
                  <a:spcAft>
                    <a:spcPts val="750"/>
                  </a:spcAft>
                  <a:buNone/>
                </a:pPr>
                <a:r>
                  <a:rPr lang="en-IN" sz="2100" dirty="0">
                    <a:latin typeface="Times New Roman"/>
                    <a:ea typeface="Calibri"/>
                    <a:cs typeface="Gautami"/>
                  </a:rPr>
                  <a:t>The following radical chain mechanism is proposed.</a:t>
                </a:r>
                <a:endParaRPr lang="en-IN" sz="2100" dirty="0">
                  <a:ea typeface="Calibri"/>
                  <a:cs typeface="Gautami"/>
                </a:endParaRPr>
              </a:p>
              <a:p>
                <a:pPr indent="0">
                  <a:lnSpc>
                    <a:spcPct val="115000"/>
                  </a:lnSpc>
                  <a:buNone/>
                </a:pPr>
                <a:r>
                  <a:rPr lang="en-IN" sz="2100" dirty="0">
                    <a:latin typeface="Times New Roman"/>
                    <a:ea typeface="Calibri"/>
                    <a:cs typeface="Gautami"/>
                  </a:rPr>
                  <a:t>RCO</a:t>
                </a:r>
                <a:r>
                  <a:rPr lang="en-IN" sz="2100" baseline="-25000" dirty="0">
                    <a:latin typeface="Times New Roman"/>
                    <a:ea typeface="Calibri"/>
                    <a:cs typeface="Gautami"/>
                  </a:rPr>
                  <a:t>2</a:t>
                </a:r>
                <a:r>
                  <a:rPr lang="en-IN" sz="2100" dirty="0">
                    <a:latin typeface="Times New Roman"/>
                    <a:ea typeface="Calibri"/>
                    <a:cs typeface="Gautami"/>
                  </a:rPr>
                  <a:t>Pb</a:t>
                </a:r>
                <a:r>
                  <a:rPr lang="en-IN" sz="2100" baseline="30000" dirty="0">
                    <a:latin typeface="Times New Roman"/>
                    <a:ea typeface="Calibri"/>
                    <a:cs typeface="Gautami"/>
                  </a:rPr>
                  <a:t>III</a:t>
                </a:r>
                <a:r>
                  <a:rPr lang="en-IN" sz="2100" dirty="0">
                    <a:latin typeface="Times New Roman"/>
                    <a:ea typeface="Calibri"/>
                    <a:cs typeface="Gautami"/>
                  </a:rPr>
                  <a:t>     </a:t>
                </a:r>
                <a14:m>
                  <m:oMath xmlns:m="http://schemas.openxmlformats.org/officeDocument/2006/math">
                    <m:r>
                      <a:rPr lang="en-IN" sz="2100" i="1">
                        <a:latin typeface="Cambria Math"/>
                        <a:ea typeface="Calibri"/>
                        <a:cs typeface="Times New Roman"/>
                      </a:rPr>
                      <m:t>→</m:t>
                    </m:r>
                  </m:oMath>
                </a14:m>
                <a:r>
                  <a:rPr lang="en-IN" sz="2100" dirty="0">
                    <a:latin typeface="Times New Roman"/>
                    <a:ea typeface="Calibri"/>
                    <a:cs typeface="Gautami"/>
                  </a:rPr>
                  <a:t>    R</a:t>
                </a:r>
                <a:r>
                  <a:rPr lang="en-IN" sz="2100" baseline="30000" dirty="0">
                    <a:latin typeface="Times New Roman"/>
                    <a:ea typeface="Calibri"/>
                    <a:cs typeface="Gautami"/>
                  </a:rPr>
                  <a:t>.</a:t>
                </a:r>
                <a:r>
                  <a:rPr lang="en-IN" sz="2100" dirty="0">
                    <a:latin typeface="Times New Roman"/>
                    <a:ea typeface="Calibri"/>
                    <a:cs typeface="Gautami"/>
                  </a:rPr>
                  <a:t> + CO</a:t>
                </a:r>
                <a:r>
                  <a:rPr lang="en-IN" sz="2100" baseline="-25000" dirty="0">
                    <a:latin typeface="Times New Roman"/>
                    <a:ea typeface="Calibri"/>
                    <a:cs typeface="Gautami"/>
                  </a:rPr>
                  <a:t>2</a:t>
                </a:r>
                <a:r>
                  <a:rPr lang="en-IN" sz="2100" dirty="0">
                    <a:latin typeface="Times New Roman"/>
                    <a:ea typeface="Calibri"/>
                    <a:cs typeface="Gautami"/>
                  </a:rPr>
                  <a:t> + </a:t>
                </a:r>
                <a:r>
                  <a:rPr lang="en-IN" sz="2100" dirty="0" err="1">
                    <a:latin typeface="Times New Roman"/>
                    <a:ea typeface="Calibri"/>
                    <a:cs typeface="Gautami"/>
                  </a:rPr>
                  <a:t>Pb</a:t>
                </a:r>
                <a:r>
                  <a:rPr lang="en-IN" sz="2100" dirty="0">
                    <a:latin typeface="Times New Roman"/>
                    <a:ea typeface="Calibri"/>
                    <a:cs typeface="Gautami"/>
                  </a:rPr>
                  <a:t> (II)</a:t>
                </a:r>
                <a:endParaRPr lang="en-IN" sz="2100" dirty="0">
                  <a:ea typeface="Calibri"/>
                  <a:cs typeface="Gautami"/>
                </a:endParaRPr>
              </a:p>
              <a:p>
                <a:pPr indent="0">
                  <a:lnSpc>
                    <a:spcPct val="115000"/>
                  </a:lnSpc>
                  <a:buNone/>
                </a:pPr>
                <a:r>
                  <a:rPr lang="en-IN" sz="2100" dirty="0">
                    <a:latin typeface="Times New Roman"/>
                    <a:ea typeface="Calibri"/>
                    <a:cs typeface="Gautami"/>
                  </a:rPr>
                  <a:t>R</a:t>
                </a:r>
                <a:r>
                  <a:rPr lang="en-IN" sz="2100" baseline="30000" dirty="0">
                    <a:latin typeface="Times New Roman"/>
                    <a:ea typeface="Calibri"/>
                    <a:cs typeface="Gautami"/>
                  </a:rPr>
                  <a:t>. </a:t>
                </a:r>
                <a:r>
                  <a:rPr lang="en-IN" sz="2100" dirty="0">
                    <a:latin typeface="Times New Roman"/>
                    <a:ea typeface="Calibri"/>
                    <a:cs typeface="Gautami"/>
                  </a:rPr>
                  <a:t>+ Cu(II)  </a:t>
                </a:r>
                <a14:m>
                  <m:oMath xmlns:m="http://schemas.openxmlformats.org/officeDocument/2006/math">
                    <m:r>
                      <a:rPr lang="en-IN" sz="2100" i="1">
                        <a:latin typeface="Cambria Math"/>
                        <a:ea typeface="Calibri"/>
                        <a:cs typeface="Times New Roman"/>
                      </a:rPr>
                      <m:t>→</m:t>
                    </m:r>
                  </m:oMath>
                </a14:m>
                <a:r>
                  <a:rPr lang="en-IN" sz="2100" dirty="0">
                    <a:latin typeface="Times New Roman"/>
                    <a:ea typeface="Times New Roman"/>
                    <a:cs typeface="Gautami"/>
                  </a:rPr>
                  <a:t> Alkene + H</a:t>
                </a:r>
                <a:r>
                  <a:rPr lang="en-IN" sz="2100" baseline="30000" dirty="0">
                    <a:latin typeface="Times New Roman"/>
                    <a:ea typeface="Times New Roman"/>
                    <a:cs typeface="Gautami"/>
                  </a:rPr>
                  <a:t>+</a:t>
                </a:r>
                <a:r>
                  <a:rPr lang="en-IN" sz="2100" dirty="0">
                    <a:latin typeface="Times New Roman"/>
                    <a:ea typeface="Times New Roman"/>
                    <a:cs typeface="Gautami"/>
                  </a:rPr>
                  <a:t> + Cu (I) </a:t>
                </a:r>
                <a:endParaRPr lang="en-IN" sz="2100" dirty="0">
                  <a:ea typeface="Calibri"/>
                  <a:cs typeface="Gautami"/>
                </a:endParaRPr>
              </a:p>
              <a:p>
                <a:pPr indent="0">
                  <a:lnSpc>
                    <a:spcPct val="115000"/>
                  </a:lnSpc>
                  <a:buNone/>
                </a:pPr>
                <a:r>
                  <a:rPr lang="en-IN" sz="2100" dirty="0">
                    <a:latin typeface="Times New Roman"/>
                    <a:ea typeface="Calibri"/>
                    <a:cs typeface="Gautami"/>
                  </a:rPr>
                  <a:t>Cu (I) + RCO</a:t>
                </a:r>
                <a:r>
                  <a:rPr lang="en-IN" sz="2100" baseline="-25000" dirty="0">
                    <a:latin typeface="Times New Roman"/>
                    <a:ea typeface="Calibri"/>
                    <a:cs typeface="Gautami"/>
                  </a:rPr>
                  <a:t>2</a:t>
                </a:r>
                <a:r>
                  <a:rPr lang="en-IN" sz="2100" dirty="0">
                    <a:latin typeface="Times New Roman"/>
                    <a:ea typeface="Calibri"/>
                    <a:cs typeface="Gautami"/>
                  </a:rPr>
                  <a:t>Pb</a:t>
                </a:r>
                <a:r>
                  <a:rPr lang="en-IN" sz="2100" baseline="30000" dirty="0">
                    <a:latin typeface="Times New Roman"/>
                    <a:ea typeface="Calibri"/>
                    <a:cs typeface="Gautami"/>
                  </a:rPr>
                  <a:t>IV</a:t>
                </a:r>
                <a:r>
                  <a:rPr lang="en-IN" sz="2100" dirty="0">
                    <a:latin typeface="Times New Roman"/>
                    <a:ea typeface="Calibri"/>
                    <a:cs typeface="Gautami"/>
                  </a:rPr>
                  <a:t> </a:t>
                </a:r>
                <a14:m>
                  <m:oMath xmlns:m="http://schemas.openxmlformats.org/officeDocument/2006/math">
                    <m:r>
                      <a:rPr lang="en-IN" sz="2100" i="1">
                        <a:latin typeface="Cambria Math"/>
                        <a:ea typeface="Calibri"/>
                        <a:cs typeface="Times New Roman"/>
                      </a:rPr>
                      <m:t>→</m:t>
                    </m:r>
                  </m:oMath>
                </a14:m>
                <a:r>
                  <a:rPr lang="en-IN" sz="2100" dirty="0">
                    <a:latin typeface="Times New Roman"/>
                    <a:ea typeface="Times New Roman"/>
                    <a:cs typeface="Gautami"/>
                  </a:rPr>
                  <a:t> Cu (II) + </a:t>
                </a:r>
                <a:r>
                  <a:rPr lang="en-IN" sz="2100" dirty="0">
                    <a:latin typeface="Times New Roman"/>
                    <a:ea typeface="Calibri"/>
                    <a:cs typeface="Gautami"/>
                  </a:rPr>
                  <a:t>RCO</a:t>
                </a:r>
                <a:r>
                  <a:rPr lang="en-IN" sz="2100" baseline="-25000" dirty="0">
                    <a:latin typeface="Times New Roman"/>
                    <a:ea typeface="Calibri"/>
                    <a:cs typeface="Gautami"/>
                  </a:rPr>
                  <a:t>2</a:t>
                </a:r>
                <a:r>
                  <a:rPr lang="en-IN" sz="2100" dirty="0">
                    <a:latin typeface="Times New Roman"/>
                    <a:ea typeface="Calibri"/>
                    <a:cs typeface="Gautami"/>
                  </a:rPr>
                  <a:t>Pb</a:t>
                </a:r>
                <a:r>
                  <a:rPr lang="en-IN" sz="2100" baseline="30000" dirty="0">
                    <a:latin typeface="Times New Roman"/>
                    <a:ea typeface="Calibri"/>
                    <a:cs typeface="Gautami"/>
                  </a:rPr>
                  <a:t>III </a:t>
                </a:r>
                <a:r>
                  <a:rPr lang="en-IN" sz="2100" dirty="0">
                    <a:latin typeface="Times New Roman"/>
                    <a:ea typeface="Calibri"/>
                    <a:cs typeface="Gautami"/>
                  </a:rPr>
                  <a:t>etc.</a:t>
                </a:r>
                <a:endParaRPr lang="en-IN" sz="2100" dirty="0">
                  <a:ea typeface="Calibri"/>
                  <a:cs typeface="Gautami"/>
                </a:endParaRPr>
              </a:p>
              <a:p>
                <a:pPr marL="0" indent="0" algn="just">
                  <a:lnSpc>
                    <a:spcPct val="115000"/>
                  </a:lnSpc>
                  <a:spcAft>
                    <a:spcPts val="750"/>
                  </a:spcAft>
                  <a:buNone/>
                </a:pPr>
                <a:r>
                  <a:rPr lang="en-IN" sz="2100" dirty="0">
                    <a:latin typeface="Times New Roman"/>
                    <a:ea typeface="Times New Roman"/>
                    <a:cs typeface="Gautami"/>
                  </a:rPr>
                  <a:t>Aromatic acids react with lithium and ammonia and alkylated directly by reaction with an alky halide. The resulting  </a:t>
                </a:r>
                <a:r>
                  <a:rPr lang="en-IN" sz="2100" dirty="0" err="1">
                    <a:latin typeface="Times New Roman"/>
                    <a:ea typeface="Times New Roman"/>
                    <a:cs typeface="Gautami"/>
                  </a:rPr>
                  <a:t>dihydroaromatic</a:t>
                </a:r>
                <a:r>
                  <a:rPr lang="en-IN" sz="2100" dirty="0">
                    <a:latin typeface="Times New Roman"/>
                    <a:ea typeface="Times New Roman"/>
                    <a:cs typeface="Gautami"/>
                  </a:rPr>
                  <a:t> carboxylic acid is </a:t>
                </a:r>
                <a:r>
                  <a:rPr lang="en-IN" sz="2100" dirty="0" err="1">
                    <a:latin typeface="Times New Roman"/>
                    <a:ea typeface="Times New Roman"/>
                    <a:cs typeface="Gautami"/>
                  </a:rPr>
                  <a:t>decarboxylated</a:t>
                </a:r>
                <a:r>
                  <a:rPr lang="en-IN" sz="2100" dirty="0">
                    <a:latin typeface="Times New Roman"/>
                    <a:ea typeface="Times New Roman"/>
                    <a:cs typeface="Gautami"/>
                  </a:rPr>
                  <a:t> with LTA regenerating the aromatic nucleus. However the carboxyl group is now replaced by an alky group.</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00151"/>
                <a:ext cx="8229600" cy="4457699"/>
              </a:xfrm>
              <a:blipFill>
                <a:blip r:embed="rId2"/>
                <a:stretch>
                  <a:fillRect l="-889" t="-410" r="-889"/>
                </a:stretch>
              </a:blipFill>
            </p:spPr>
            <p:txBody>
              <a:bodyPr/>
              <a:lstStyle/>
              <a:p>
                <a:r>
                  <a:rPr lang="en-IN">
                    <a:noFill/>
                  </a:rPr>
                  <a:t> </a:t>
                </a:r>
              </a:p>
            </p:txBody>
          </p:sp>
        </mc:Fallback>
      </mc:AlternateContent>
    </p:spTree>
    <p:extLst>
      <p:ext uri="{BB962C8B-B14F-4D97-AF65-F5344CB8AC3E}">
        <p14:creationId xmlns:p14="http://schemas.microsoft.com/office/powerpoint/2010/main" val="1348835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229600" cy="6309420"/>
          </a:xfrm>
          <a:prstGeom prst="rect">
            <a:avLst/>
          </a:prstGeom>
        </p:spPr>
        <p:txBody>
          <a:bodyPr wrap="square">
            <a:spAutoFit/>
          </a:bodyPr>
          <a:lstStyle/>
          <a:p>
            <a:pPr algn="ctr"/>
            <a:r>
              <a:rPr lang="en-IN" sz="3200" b="1" dirty="0">
                <a:solidFill>
                  <a:srgbClr val="002060"/>
                </a:solidFill>
              </a:rPr>
              <a:t>BOILING POINT ELEVATION</a:t>
            </a:r>
          </a:p>
          <a:p>
            <a:endParaRPr lang="en-IN" sz="2400" b="1" dirty="0"/>
          </a:p>
          <a:p>
            <a:r>
              <a:rPr lang="en-IN" sz="2400" b="1" dirty="0">
                <a:solidFill>
                  <a:srgbClr val="663300"/>
                </a:solidFill>
              </a:rPr>
              <a:t>BOILING POINT</a:t>
            </a:r>
          </a:p>
          <a:p>
            <a:pPr marL="342900" indent="-342900" algn="just">
              <a:lnSpc>
                <a:spcPct val="150000"/>
              </a:lnSpc>
              <a:buFont typeface="Arial" pitchFamily="34" charset="0"/>
              <a:buChar char="•"/>
            </a:pPr>
            <a:r>
              <a:rPr lang="en-US" sz="2400" b="1" dirty="0">
                <a:solidFill>
                  <a:srgbClr val="7030A0"/>
                </a:solidFill>
              </a:rPr>
              <a:t>Boiling point is defined as the temperature at which the </a:t>
            </a:r>
            <a:r>
              <a:rPr lang="en-US" sz="2400" b="1" dirty="0" err="1">
                <a:solidFill>
                  <a:srgbClr val="7030A0"/>
                </a:solidFill>
              </a:rPr>
              <a:t>vapour</a:t>
            </a:r>
            <a:r>
              <a:rPr lang="en-US" sz="2400" b="1" dirty="0">
                <a:solidFill>
                  <a:srgbClr val="7030A0"/>
                </a:solidFill>
              </a:rPr>
              <a:t> pressure of liquid becomes equal to the atmospheric pressure.</a:t>
            </a:r>
          </a:p>
          <a:p>
            <a:pPr algn="just">
              <a:lnSpc>
                <a:spcPct val="150000"/>
              </a:lnSpc>
            </a:pPr>
            <a:endParaRPr lang="en-US" sz="2400" b="1" dirty="0"/>
          </a:p>
          <a:p>
            <a:pPr marL="342900" indent="-342900" algn="just">
              <a:lnSpc>
                <a:spcPct val="150000"/>
              </a:lnSpc>
              <a:buFont typeface="Arial" pitchFamily="34" charset="0"/>
              <a:buChar char="•"/>
            </a:pPr>
            <a:r>
              <a:rPr lang="en-US" sz="2400" b="1" dirty="0">
                <a:solidFill>
                  <a:srgbClr val="002060"/>
                </a:solidFill>
              </a:rPr>
              <a:t>Boiling point is a characteristic property of liquids and is criterion to check the purity of </a:t>
            </a:r>
            <a:r>
              <a:rPr lang="en-IN" sz="2400" b="1" dirty="0">
                <a:solidFill>
                  <a:srgbClr val="002060"/>
                </a:solidFill>
              </a:rPr>
              <a:t>liquids.</a:t>
            </a:r>
          </a:p>
          <a:p>
            <a:pPr algn="just">
              <a:lnSpc>
                <a:spcPct val="150000"/>
              </a:lnSpc>
            </a:pPr>
            <a:endParaRPr lang="en-IN" sz="2400" b="1" dirty="0"/>
          </a:p>
          <a:p>
            <a:pPr marL="342900" indent="-342900" algn="just">
              <a:lnSpc>
                <a:spcPct val="150000"/>
              </a:lnSpc>
              <a:buFont typeface="Arial" pitchFamily="34" charset="0"/>
              <a:buChar char="•"/>
            </a:pPr>
            <a:r>
              <a:rPr lang="en-US" sz="2400" b="1" dirty="0">
                <a:solidFill>
                  <a:srgbClr val="006600"/>
                </a:solidFill>
              </a:rPr>
              <a:t>Liquids having grater intermolecular forces have high </a:t>
            </a:r>
            <a:r>
              <a:rPr lang="en-IN" sz="2400" b="1" dirty="0">
                <a:solidFill>
                  <a:srgbClr val="006600"/>
                </a:solidFill>
              </a:rPr>
              <a:t>boiling point.</a:t>
            </a:r>
          </a:p>
        </p:txBody>
      </p:sp>
    </p:spTree>
    <p:extLst>
      <p:ext uri="{BB962C8B-B14F-4D97-AF65-F5344CB8AC3E}">
        <p14:creationId xmlns:p14="http://schemas.microsoft.com/office/powerpoint/2010/main" val="42691583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571999"/>
          </a:xfrm>
        </p:spPr>
        <p:txBody>
          <a:bodyPr/>
          <a:lstStyle/>
          <a:p>
            <a:pPr marL="0" indent="0" algn="just">
              <a:lnSpc>
                <a:spcPct val="115000"/>
              </a:lnSpc>
              <a:spcAft>
                <a:spcPts val="750"/>
              </a:spcAft>
              <a:buNone/>
            </a:pPr>
            <a:r>
              <a:rPr lang="en-IN" sz="1800" dirty="0" err="1">
                <a:solidFill>
                  <a:prstClr val="black"/>
                </a:solidFill>
                <a:latin typeface="Arial Black" pitchFamily="34" charset="0"/>
              </a:rPr>
              <a:t>Eg</a:t>
            </a:r>
            <a:r>
              <a:rPr lang="en-IN" sz="1800" dirty="0">
                <a:solidFill>
                  <a:prstClr val="black"/>
                </a:solidFill>
                <a:latin typeface="Arial Black" pitchFamily="34" charset="0"/>
              </a:rPr>
              <a:t>: Rose furan was obtained from 3-methyl -2- </a:t>
            </a:r>
            <a:r>
              <a:rPr lang="en-IN" sz="1800" dirty="0" err="1">
                <a:solidFill>
                  <a:prstClr val="black"/>
                </a:solidFill>
                <a:latin typeface="Arial Black" pitchFamily="34" charset="0"/>
              </a:rPr>
              <a:t>furoic</a:t>
            </a:r>
            <a:r>
              <a:rPr lang="en-IN" sz="1800" dirty="0">
                <a:solidFill>
                  <a:prstClr val="black"/>
                </a:solidFill>
                <a:latin typeface="Arial Black" pitchFamily="34" charset="0"/>
              </a:rPr>
              <a:t> acids</a:t>
            </a:r>
          </a:p>
          <a:p>
            <a:pPr marL="0" indent="0" algn="just">
              <a:lnSpc>
                <a:spcPct val="115000"/>
              </a:lnSpc>
              <a:spcAft>
                <a:spcPts val="750"/>
              </a:spcAft>
              <a:buNone/>
            </a:pPr>
            <a:endParaRPr lang="en-IN" sz="1800" dirty="0">
              <a:solidFill>
                <a:prstClr val="black"/>
              </a:solidFill>
              <a:ea typeface="Calibri"/>
              <a:cs typeface="Gautami"/>
            </a:endParaRPr>
          </a:p>
          <a:p>
            <a:pPr marL="0" indent="0">
              <a:buNone/>
            </a:pPr>
            <a:endParaRPr lang="en-IN" dirty="0">
              <a:solidFill>
                <a:prstClr val="black"/>
              </a:solidFill>
            </a:endParaRPr>
          </a:p>
          <a:p>
            <a:pPr marL="0" indent="0">
              <a:buNone/>
            </a:pPr>
            <a:endParaRPr lang="en-IN"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48665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5498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0" y="1257300"/>
            <a:ext cx="8229600" cy="2878801"/>
          </a:xfrm>
          <a:prstGeom prst="rect">
            <a:avLst/>
          </a:prstGeom>
        </p:spPr>
        <p:txBody>
          <a:bodyPr wrap="square">
            <a:spAutoFit/>
          </a:bodyPr>
          <a:lstStyle/>
          <a:p>
            <a:pPr>
              <a:lnSpc>
                <a:spcPct val="115000"/>
              </a:lnSpc>
              <a:spcAft>
                <a:spcPts val="750"/>
              </a:spcAft>
            </a:pPr>
            <a:r>
              <a:rPr lang="en-IN" sz="2100" b="1" dirty="0">
                <a:latin typeface="Times New Roman"/>
                <a:ea typeface="Calibri"/>
                <a:cs typeface="Gautami"/>
              </a:rPr>
              <a:t>Fragmentation Reactions</a:t>
            </a:r>
            <a:endParaRPr lang="en-IN" sz="1200" b="1" dirty="0">
              <a:ea typeface="Calibri"/>
              <a:cs typeface="Gautami"/>
            </a:endParaRPr>
          </a:p>
          <a:p>
            <a:pPr algn="just">
              <a:lnSpc>
                <a:spcPct val="115000"/>
              </a:lnSpc>
              <a:spcAft>
                <a:spcPts val="750"/>
              </a:spcAft>
            </a:pPr>
            <a:r>
              <a:rPr lang="en-IN" dirty="0">
                <a:latin typeface="Times New Roman"/>
                <a:ea typeface="Calibri"/>
                <a:cs typeface="Gautami"/>
              </a:rPr>
              <a:t>Fragmentation reactions, which are similar to β – eliminations reactions are very much useful for the formation of alkenes. These reactions have less  general  applications, but are valuable in particular circumstances. </a:t>
            </a:r>
            <a:endParaRPr lang="en-IN" dirty="0">
              <a:ea typeface="Calibri"/>
              <a:cs typeface="Gautami"/>
            </a:endParaRPr>
          </a:p>
          <a:p>
            <a:pPr algn="just">
              <a:lnSpc>
                <a:spcPct val="115000"/>
              </a:lnSpc>
              <a:spcAft>
                <a:spcPts val="750"/>
              </a:spcAft>
            </a:pPr>
            <a:r>
              <a:rPr lang="en-IN" dirty="0">
                <a:latin typeface="Times New Roman"/>
                <a:ea typeface="Calibri"/>
                <a:cs typeface="Gautami"/>
              </a:rPr>
              <a:t>The fragmentation of </a:t>
            </a:r>
            <a:r>
              <a:rPr lang="en-IN" dirty="0" err="1">
                <a:latin typeface="Times New Roman"/>
                <a:ea typeface="Calibri"/>
                <a:cs typeface="Gautami"/>
              </a:rPr>
              <a:t>monotoluene</a:t>
            </a:r>
            <a:r>
              <a:rPr lang="en-IN" dirty="0">
                <a:latin typeface="Times New Roman"/>
                <a:ea typeface="Calibri"/>
                <a:cs typeface="Gautami"/>
              </a:rPr>
              <a:t> –p – </a:t>
            </a:r>
            <a:r>
              <a:rPr lang="en-IN" dirty="0" err="1">
                <a:latin typeface="Times New Roman"/>
                <a:ea typeface="Calibri"/>
                <a:cs typeface="Gautami"/>
              </a:rPr>
              <a:t>sulphonates</a:t>
            </a:r>
            <a:r>
              <a:rPr lang="en-IN" dirty="0">
                <a:latin typeface="Times New Roman"/>
                <a:ea typeface="Calibri"/>
                <a:cs typeface="Gautami"/>
              </a:rPr>
              <a:t> or methane </a:t>
            </a:r>
            <a:r>
              <a:rPr lang="en-IN" dirty="0" err="1">
                <a:latin typeface="Times New Roman"/>
                <a:ea typeface="Calibri"/>
                <a:cs typeface="Gautami"/>
              </a:rPr>
              <a:t>sulphamates</a:t>
            </a:r>
            <a:r>
              <a:rPr lang="en-IN" dirty="0">
                <a:latin typeface="Times New Roman"/>
                <a:ea typeface="Calibri"/>
                <a:cs typeface="Gautami"/>
              </a:rPr>
              <a:t> of suitable cyclic 1,3 – </a:t>
            </a:r>
            <a:r>
              <a:rPr lang="en-IN" dirty="0" err="1">
                <a:latin typeface="Times New Roman"/>
                <a:ea typeface="Calibri"/>
                <a:cs typeface="Gautami"/>
              </a:rPr>
              <a:t>diols</a:t>
            </a:r>
            <a:r>
              <a:rPr lang="en-IN" dirty="0">
                <a:latin typeface="Times New Roman"/>
                <a:ea typeface="Calibri"/>
                <a:cs typeface="Gautami"/>
              </a:rPr>
              <a:t> on treatment with a base. Fragmentation reactions occur most easily from </a:t>
            </a:r>
            <a:r>
              <a:rPr lang="en-IN" dirty="0" err="1">
                <a:latin typeface="Times New Roman"/>
                <a:ea typeface="Calibri"/>
                <a:cs typeface="Gautami"/>
              </a:rPr>
              <a:t>coformationally</a:t>
            </a:r>
            <a:r>
              <a:rPr lang="en-IN" dirty="0">
                <a:latin typeface="Times New Roman"/>
                <a:ea typeface="Calibri"/>
                <a:cs typeface="Gautami"/>
              </a:rPr>
              <a:t> locked 1,3 – </a:t>
            </a:r>
            <a:r>
              <a:rPr lang="en-IN" dirty="0" err="1">
                <a:latin typeface="Times New Roman"/>
                <a:ea typeface="Calibri"/>
                <a:cs typeface="Gautami"/>
              </a:rPr>
              <a:t>difunctionalised</a:t>
            </a:r>
            <a:r>
              <a:rPr lang="en-IN" dirty="0">
                <a:latin typeface="Times New Roman"/>
                <a:ea typeface="Calibri"/>
                <a:cs typeface="Gautami"/>
              </a:rPr>
              <a:t> compounds. In these the breaking C-X and C-C bonds are aligned </a:t>
            </a:r>
            <a:r>
              <a:rPr lang="en-IN" dirty="0" err="1">
                <a:latin typeface="Times New Roman"/>
                <a:ea typeface="Calibri"/>
                <a:cs typeface="Gautami"/>
              </a:rPr>
              <a:t>antiperiplanar</a:t>
            </a:r>
            <a:r>
              <a:rPr lang="en-IN" dirty="0">
                <a:latin typeface="Times New Roman"/>
                <a:ea typeface="Calibri"/>
                <a:cs typeface="Gautami"/>
              </a:rPr>
              <a:t>.</a:t>
            </a:r>
            <a:endParaRPr lang="en-IN" dirty="0">
              <a:ea typeface="Calibri"/>
              <a:cs typeface="Gautami"/>
            </a:endParaRPr>
          </a:p>
        </p:txBody>
      </p:sp>
      <p:pic>
        <p:nvPicPr>
          <p:cNvPr id="6146" name="Picture 2"/>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57250" y="4286250"/>
            <a:ext cx="6858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8797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308875"/>
          </a:xfrm>
        </p:spPr>
        <p:txBody>
          <a:bodyPr/>
          <a:lstStyle/>
          <a:p>
            <a:pPr marL="0" indent="0" algn="just">
              <a:lnSpc>
                <a:spcPct val="115000"/>
              </a:lnSpc>
              <a:spcAft>
                <a:spcPts val="750"/>
              </a:spcAft>
              <a:buNone/>
            </a:pPr>
            <a:r>
              <a:rPr lang="en-IN" sz="1800" dirty="0" err="1">
                <a:latin typeface="Times New Roman"/>
                <a:ea typeface="Calibri"/>
                <a:cs typeface="Gautami"/>
              </a:rPr>
              <a:t>Eg</a:t>
            </a:r>
            <a:r>
              <a:rPr lang="en-IN" sz="1800" dirty="0">
                <a:latin typeface="Times New Roman"/>
                <a:ea typeface="Calibri"/>
                <a:cs typeface="Gautami"/>
              </a:rPr>
              <a:t>: The </a:t>
            </a:r>
            <a:r>
              <a:rPr lang="en-IN" sz="1800" dirty="0" err="1">
                <a:latin typeface="Times New Roman"/>
                <a:ea typeface="Calibri"/>
                <a:cs typeface="Gautami"/>
              </a:rPr>
              <a:t>decalin</a:t>
            </a:r>
            <a:r>
              <a:rPr lang="en-IN" sz="1800" dirty="0">
                <a:latin typeface="Times New Roman"/>
                <a:ea typeface="Calibri"/>
                <a:cs typeface="Gautami"/>
              </a:rPr>
              <a:t> derivative in which the </a:t>
            </a:r>
            <a:r>
              <a:rPr lang="en-IN" sz="1800" dirty="0" err="1">
                <a:latin typeface="Times New Roman"/>
                <a:ea typeface="Calibri"/>
                <a:cs typeface="Gautami"/>
              </a:rPr>
              <a:t>tosyloxy</a:t>
            </a:r>
            <a:r>
              <a:rPr lang="en-IN" sz="1800" dirty="0">
                <a:latin typeface="Times New Roman"/>
                <a:ea typeface="Calibri"/>
                <a:cs typeface="Gautami"/>
              </a:rPr>
              <a:t> group and the adjacent ring junction hydrogen atom are </a:t>
            </a:r>
            <a:r>
              <a:rPr lang="en-IN" sz="1800" dirty="0" err="1">
                <a:latin typeface="Times New Roman"/>
                <a:ea typeface="Calibri"/>
                <a:cs typeface="Gautami"/>
              </a:rPr>
              <a:t>cis</a:t>
            </a:r>
            <a:r>
              <a:rPr lang="en-IN" sz="1800" dirty="0">
                <a:latin typeface="Times New Roman"/>
                <a:ea typeface="Calibri"/>
                <a:cs typeface="Gautami"/>
              </a:rPr>
              <a:t>, gave E-5-cyclodecenone in high yield. </a:t>
            </a:r>
            <a:endParaRPr lang="en-IN" sz="1800" dirty="0">
              <a:ea typeface="Calibri"/>
              <a:cs typeface="Gautami"/>
            </a:endParaRPr>
          </a:p>
          <a:p>
            <a:pPr marL="0" indent="0">
              <a:buNone/>
            </a:pPr>
            <a:endParaRPr lang="en-IN" dirty="0"/>
          </a:p>
        </p:txBody>
      </p:sp>
      <p:pic>
        <p:nvPicPr>
          <p:cNvPr id="7170" name="Picture 2"/>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71500" y="2057400"/>
            <a:ext cx="78295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3693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14451"/>
            <a:ext cx="8229600" cy="4137425"/>
          </a:xfrm>
        </p:spPr>
        <p:txBody>
          <a:bodyPr/>
          <a:lstStyle/>
          <a:p>
            <a:pPr marL="0" indent="0" algn="just">
              <a:lnSpc>
                <a:spcPct val="115000"/>
              </a:lnSpc>
              <a:spcAft>
                <a:spcPts val="750"/>
              </a:spcAft>
              <a:buNone/>
            </a:pPr>
            <a:r>
              <a:rPr lang="en-IN" sz="1800" dirty="0">
                <a:latin typeface="Times New Roman"/>
                <a:ea typeface="Calibri"/>
                <a:cs typeface="Gautami"/>
              </a:rPr>
              <a:t>Whereas the isomer, in which the </a:t>
            </a:r>
            <a:r>
              <a:rPr lang="en-IN" sz="1800" dirty="0" err="1">
                <a:latin typeface="Times New Roman"/>
                <a:ea typeface="Calibri"/>
                <a:cs typeface="Gautami"/>
              </a:rPr>
              <a:t>tosyloxy</a:t>
            </a:r>
            <a:r>
              <a:rPr lang="en-IN" sz="1800" dirty="0">
                <a:latin typeface="Times New Roman"/>
                <a:ea typeface="Calibri"/>
                <a:cs typeface="Gautami"/>
              </a:rPr>
              <a:t> group and the hydrogen atom are trans, gave the Z- isomer.</a:t>
            </a:r>
            <a:endParaRPr lang="en-IN" sz="1800" dirty="0">
              <a:ea typeface="Calibri"/>
              <a:cs typeface="Gautami"/>
            </a:endParaRPr>
          </a:p>
          <a:p>
            <a:pPr marL="0" indent="0">
              <a:buNone/>
            </a:pPr>
            <a:endParaRPr lang="en-IN" dirty="0"/>
          </a:p>
        </p:txBody>
      </p:sp>
      <p:pic>
        <p:nvPicPr>
          <p:cNvPr id="8194" name="Picture 2"/>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628650" y="2168724"/>
            <a:ext cx="7315200" cy="183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4350" y="4086872"/>
            <a:ext cx="8172450" cy="1200329"/>
          </a:xfrm>
          <a:prstGeom prst="rect">
            <a:avLst/>
          </a:prstGeom>
        </p:spPr>
        <p:txBody>
          <a:bodyPr wrap="square">
            <a:spAutoFit/>
          </a:bodyPr>
          <a:lstStyle/>
          <a:p>
            <a:pPr algn="just"/>
            <a:r>
              <a:rPr lang="en-IN" dirty="0">
                <a:latin typeface="Times New Roman"/>
                <a:ea typeface="Calibri"/>
              </a:rPr>
              <a:t>In the above two cases, the relative orientation of the hydrogen atoms in the precursor is retained in the alkene.  In these derivatives, there is an </a:t>
            </a:r>
            <a:r>
              <a:rPr lang="en-IN" dirty="0" err="1">
                <a:latin typeface="Times New Roman"/>
                <a:ea typeface="Calibri"/>
              </a:rPr>
              <a:t>antiperiplanar</a:t>
            </a:r>
            <a:r>
              <a:rPr lang="en-IN" dirty="0">
                <a:latin typeface="Times New Roman"/>
                <a:ea typeface="Calibri"/>
              </a:rPr>
              <a:t> arrangement of the breaking bonds. But, however in the following isomer on treatment with base, gave a mixture of products containing only a very small amount of the E- </a:t>
            </a:r>
            <a:r>
              <a:rPr lang="en-IN" dirty="0" err="1">
                <a:latin typeface="Times New Roman"/>
                <a:ea typeface="Calibri"/>
              </a:rPr>
              <a:t>Cyclodecenone</a:t>
            </a:r>
            <a:r>
              <a:rPr lang="en-IN" dirty="0">
                <a:latin typeface="Times New Roman"/>
                <a:ea typeface="Calibri"/>
              </a:rPr>
              <a:t>. </a:t>
            </a:r>
            <a:endParaRPr lang="en-IN" dirty="0"/>
          </a:p>
        </p:txBody>
      </p:sp>
    </p:spTree>
    <p:extLst>
      <p:ext uri="{BB962C8B-B14F-4D97-AF65-F5344CB8AC3E}">
        <p14:creationId xmlns:p14="http://schemas.microsoft.com/office/powerpoint/2010/main" val="11996289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14400" y="1371600"/>
            <a:ext cx="69723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0050" y="3082752"/>
            <a:ext cx="8058150" cy="646331"/>
          </a:xfrm>
          <a:prstGeom prst="rect">
            <a:avLst/>
          </a:prstGeom>
        </p:spPr>
        <p:txBody>
          <a:bodyPr wrap="square">
            <a:spAutoFit/>
          </a:bodyPr>
          <a:lstStyle/>
          <a:p>
            <a:pPr algn="just"/>
            <a:r>
              <a:rPr lang="en-IN" sz="1350" dirty="0">
                <a:latin typeface="Times New Roman"/>
                <a:ea typeface="Calibri"/>
              </a:rPr>
              <a:t> </a:t>
            </a:r>
            <a:r>
              <a:rPr lang="en-IN" dirty="0">
                <a:latin typeface="Times New Roman"/>
                <a:ea typeface="Calibri"/>
              </a:rPr>
              <a:t>The borate species formed by hydroboration (on the less hindered face) of the alkene, followed by </a:t>
            </a:r>
            <a:r>
              <a:rPr lang="en-IN" dirty="0" err="1">
                <a:latin typeface="Times New Roman"/>
                <a:ea typeface="Calibri"/>
              </a:rPr>
              <a:t>nucleophilic</a:t>
            </a:r>
            <a:r>
              <a:rPr lang="en-IN" dirty="0">
                <a:latin typeface="Times New Roman"/>
                <a:ea typeface="Calibri"/>
              </a:rPr>
              <a:t> addition of hydroxide, fragments to the </a:t>
            </a:r>
            <a:r>
              <a:rPr lang="en-IN" dirty="0" err="1">
                <a:latin typeface="Times New Roman"/>
                <a:ea typeface="Calibri"/>
              </a:rPr>
              <a:t>diene</a:t>
            </a:r>
            <a:r>
              <a:rPr lang="en-IN" dirty="0">
                <a:latin typeface="Times New Roman"/>
                <a:ea typeface="Calibri"/>
              </a:rPr>
              <a:t>. </a:t>
            </a:r>
            <a:endParaRPr lang="en-IN" dirty="0"/>
          </a:p>
        </p:txBody>
      </p:sp>
      <p:pic>
        <p:nvPicPr>
          <p:cNvPr id="9219" name="Picture 3"/>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57250" y="4000500"/>
            <a:ext cx="71437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3645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308875"/>
          </a:xfrm>
        </p:spPr>
        <p:txBody>
          <a:bodyPr>
            <a:normAutofit/>
          </a:bodyPr>
          <a:lstStyle/>
          <a:p>
            <a:pPr marL="0" indent="0">
              <a:buNone/>
            </a:pPr>
            <a:r>
              <a:rPr lang="en-IN" dirty="0"/>
              <a:t>Alkenes from aryl sulphonyl </a:t>
            </a:r>
            <a:r>
              <a:rPr lang="en-IN" dirty="0" err="1"/>
              <a:t>hydrazones</a:t>
            </a:r>
            <a:endParaRPr lang="en-IN" dirty="0"/>
          </a:p>
          <a:p>
            <a:pPr marL="0" indent="0" algn="just">
              <a:buNone/>
            </a:pPr>
            <a:r>
              <a:rPr lang="en-IN" sz="1800" dirty="0"/>
              <a:t>Alkenes are readily prepared from aliphatic and alicyclic ketenes with at least one α – hydrogen atom by reaction of the toluene – p- sulphonyl hydrazine with two equivalents of an alkyl lithium (lithium </a:t>
            </a:r>
            <a:r>
              <a:rPr lang="en-IN" sz="1800" dirty="0" err="1"/>
              <a:t>diisopropyl</a:t>
            </a:r>
            <a:r>
              <a:rPr lang="en-IN" sz="1800" dirty="0"/>
              <a:t> amide). The reaction proceeds under mild conditions without rearrangement of the carbon skeleton to give the substituted alkene.  </a:t>
            </a:r>
          </a:p>
          <a:p>
            <a:pPr marL="0" indent="0" algn="just">
              <a:buNone/>
            </a:pPr>
            <a:r>
              <a:rPr lang="en-IN" sz="1800" dirty="0" err="1"/>
              <a:t>Pinacalone</a:t>
            </a:r>
            <a:r>
              <a:rPr lang="en-IN" sz="1800" dirty="0"/>
              <a:t> gives exclusively 3,3 – dimethyl – 1 – butane and phenyl acetone to give 3- phenyl propene and not the corresponding styrene.</a:t>
            </a:r>
          </a:p>
          <a:p>
            <a:pPr marL="0" indent="0">
              <a:buNone/>
            </a:pPr>
            <a:endParaRPr lang="en-IN" dirty="0"/>
          </a:p>
          <a:p>
            <a:pPr marL="0" indent="0">
              <a:buNone/>
            </a:pPr>
            <a:endParaRPr lang="en-IN" sz="1800" dirty="0"/>
          </a:p>
        </p:txBody>
      </p:sp>
      <p:pic>
        <p:nvPicPr>
          <p:cNvPr id="4" name="Picture 3"/>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742950" y="3771900"/>
            <a:ext cx="7543800" cy="2057400"/>
          </a:xfrm>
          <a:prstGeom prst="rect">
            <a:avLst/>
          </a:prstGeom>
        </p:spPr>
      </p:pic>
    </p:spTree>
    <p:extLst>
      <p:ext uri="{BB962C8B-B14F-4D97-AF65-F5344CB8AC3E}">
        <p14:creationId xmlns:p14="http://schemas.microsoft.com/office/powerpoint/2010/main" val="19542246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514849"/>
          </a:xfrm>
        </p:spPr>
        <p:txBody>
          <a:bodyPr/>
          <a:lstStyle/>
          <a:p>
            <a:pPr marL="0" indent="0" algn="just">
              <a:buNone/>
            </a:pPr>
            <a:r>
              <a:rPr lang="en-IN" sz="1800" dirty="0"/>
              <a:t>The reaction proceeds by way of </a:t>
            </a:r>
            <a:r>
              <a:rPr lang="en-IN" sz="1800" dirty="0" err="1"/>
              <a:t>dianion</a:t>
            </a:r>
            <a:r>
              <a:rPr lang="en-IN" sz="1800" dirty="0"/>
              <a:t> which rapidly fragments to the </a:t>
            </a:r>
            <a:r>
              <a:rPr lang="en-IN" sz="1800" dirty="0" err="1"/>
              <a:t>lithio</a:t>
            </a:r>
            <a:r>
              <a:rPr lang="en-IN" sz="1800" dirty="0"/>
              <a:t> derivative. But, yields of alkene obtained in TMEDA (</a:t>
            </a:r>
            <a:r>
              <a:rPr lang="en-IN" sz="1800" dirty="0" err="1"/>
              <a:t>tetramethyl</a:t>
            </a:r>
            <a:r>
              <a:rPr lang="en-IN" sz="1800" dirty="0"/>
              <a:t> ethylene diamine) as solvent or in the presence of TMEDA less substituted alkene from an unsymmetrical ketene.</a:t>
            </a:r>
          </a:p>
          <a:p>
            <a:pPr marL="0" indent="0">
              <a:buNone/>
            </a:pPr>
            <a:endParaRPr lang="en-IN" dirty="0"/>
          </a:p>
        </p:txBody>
      </p:sp>
      <p:pic>
        <p:nvPicPr>
          <p:cNvPr id="4" name="Picture 3"/>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sharpenSoften amount="50000"/>
                    </a14:imgEffect>
                    <a14:imgEffect>
                      <a14:brightnessContrast bright="40000" contrast="40000"/>
                    </a14:imgEffect>
                  </a14:imgLayer>
                </a14:imgProps>
              </a:ext>
            </a:extLst>
          </a:blip>
          <a:stretch>
            <a:fillRect/>
          </a:stretch>
        </p:blipFill>
        <p:spPr>
          <a:xfrm>
            <a:off x="628650" y="2400300"/>
            <a:ext cx="7886700" cy="3257549"/>
          </a:xfrm>
          <a:prstGeom prst="rect">
            <a:avLst/>
          </a:prstGeom>
        </p:spPr>
      </p:pic>
    </p:spTree>
    <p:extLst>
      <p:ext uri="{BB962C8B-B14F-4D97-AF65-F5344CB8AC3E}">
        <p14:creationId xmlns:p14="http://schemas.microsoft.com/office/powerpoint/2010/main" val="22140129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514849"/>
          </a:xfrm>
        </p:spPr>
        <p:txBody>
          <a:bodyPr/>
          <a:lstStyle/>
          <a:p>
            <a:pPr marL="0" indent="0" algn="just">
              <a:lnSpc>
                <a:spcPct val="150000"/>
              </a:lnSpc>
              <a:buNone/>
            </a:pPr>
            <a:r>
              <a:rPr lang="en-IN" sz="2100" dirty="0"/>
              <a:t>In ethanol solvents the position of the double bond of alkene produced is determined by the stereochemistry of hydrazine. Abstraction of second proton from anion (65) takes place </a:t>
            </a:r>
            <a:r>
              <a:rPr lang="en-IN" sz="2100" dirty="0" err="1"/>
              <a:t>syn</a:t>
            </a:r>
            <a:r>
              <a:rPr lang="en-IN" sz="2100" dirty="0"/>
              <a:t> to the ArSO</a:t>
            </a:r>
            <a:r>
              <a:rPr lang="en-IN" sz="2100" baseline="-25000" dirty="0"/>
              <a:t>2</a:t>
            </a:r>
            <a:r>
              <a:rPr lang="en-IN" sz="2100" dirty="0"/>
              <a:t>N</a:t>
            </a:r>
            <a:r>
              <a:rPr lang="en-IN" sz="2100" baseline="30000" dirty="0"/>
              <a:t>-</a:t>
            </a:r>
            <a:r>
              <a:rPr lang="en-IN" sz="2100" dirty="0"/>
              <a:t> - (</a:t>
            </a:r>
            <a:r>
              <a:rPr lang="en-IN" sz="2100" dirty="0" err="1"/>
              <a:t>arylsulphonamido</a:t>
            </a:r>
            <a:r>
              <a:rPr lang="en-IN" sz="2100" dirty="0"/>
              <a:t> anion). The vinyl lithium intermediate (67) can be trapped with a variety of other electrophiles besides protons giving a range of substituted alkenes including vinyl bromide, acrylic acids and allyl alcohols. </a:t>
            </a:r>
          </a:p>
          <a:p>
            <a:pPr marL="0" indent="0" algn="just">
              <a:lnSpc>
                <a:spcPct val="150000"/>
              </a:lnSpc>
              <a:buNone/>
            </a:pPr>
            <a:r>
              <a:rPr lang="en-IN" sz="2100" dirty="0"/>
              <a:t>There is an advantage of using 2,4,6 – </a:t>
            </a:r>
            <a:r>
              <a:rPr lang="en-IN" sz="2100" dirty="0" err="1"/>
              <a:t>triisopropyl</a:t>
            </a:r>
            <a:r>
              <a:rPr lang="en-IN" sz="2100" dirty="0"/>
              <a:t> benzene sulphonyl hydrazine as the source of vinyl lithium.</a:t>
            </a:r>
          </a:p>
          <a:p>
            <a:pPr marL="0" indent="0">
              <a:buNone/>
            </a:pPr>
            <a:endParaRPr lang="en-IN" dirty="0"/>
          </a:p>
        </p:txBody>
      </p:sp>
    </p:spTree>
    <p:extLst>
      <p:ext uri="{BB962C8B-B14F-4D97-AF65-F5344CB8AC3E}">
        <p14:creationId xmlns:p14="http://schemas.microsoft.com/office/powerpoint/2010/main" val="19669612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Image 1 a.jpeg"/>
          <p:cNvPicPr>
            <a:picLocks noGrp="1"/>
          </p:cNvPicPr>
          <p:nvPr>
            <p:ph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 y="1085850"/>
            <a:ext cx="8172450" cy="4686300"/>
          </a:xfrm>
          <a:prstGeom prst="rect">
            <a:avLst/>
          </a:prstGeom>
          <a:noFill/>
          <a:ln>
            <a:noFill/>
          </a:ln>
        </p:spPr>
      </p:pic>
    </p:spTree>
    <p:extLst>
      <p:ext uri="{BB962C8B-B14F-4D97-AF65-F5344CB8AC3E}">
        <p14:creationId xmlns:p14="http://schemas.microsoft.com/office/powerpoint/2010/main" val="32354560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629149"/>
          </a:xfrm>
        </p:spPr>
        <p:txBody>
          <a:bodyPr/>
          <a:lstStyle/>
          <a:p>
            <a:pPr marL="0" indent="0" algn="just">
              <a:buNone/>
            </a:pPr>
            <a:r>
              <a:rPr lang="en-IN" sz="1800" dirty="0"/>
              <a:t>Quenching the reaction mixture with deuterium oxide (D</a:t>
            </a:r>
            <a:r>
              <a:rPr lang="en-IN" sz="1800" baseline="-25000" dirty="0"/>
              <a:t>2</a:t>
            </a:r>
            <a:r>
              <a:rPr lang="en-IN" sz="1800" dirty="0"/>
              <a:t>O) provides an excellent method for the preparation of specifically deuterated alkene. </a:t>
            </a:r>
          </a:p>
          <a:p>
            <a:pPr marL="0" indent="0" algn="just">
              <a:buNone/>
            </a:pPr>
            <a:r>
              <a:rPr lang="en-IN" sz="1800" dirty="0" err="1"/>
              <a:t>Eg</a:t>
            </a:r>
            <a:r>
              <a:rPr lang="en-IN" sz="1800" dirty="0"/>
              <a:t>: 2- methyl cyclohexanone was converted to 2 – </a:t>
            </a:r>
            <a:r>
              <a:rPr lang="en-IN" sz="1800" dirty="0" err="1"/>
              <a:t>deuterio</a:t>
            </a:r>
            <a:r>
              <a:rPr lang="en-IN" sz="1800" dirty="0"/>
              <a:t> -3- methyl cyclohexene. </a:t>
            </a:r>
          </a:p>
          <a:p>
            <a:pPr marL="0" indent="0" algn="just">
              <a:buNone/>
            </a:pPr>
            <a:endParaRPr lang="en-IN" sz="1800" dirty="0"/>
          </a:p>
          <a:p>
            <a:pPr marL="0" indent="0" algn="just">
              <a:buNone/>
            </a:pPr>
            <a:r>
              <a:rPr lang="en-IN" sz="1800" dirty="0"/>
              <a:t>The reduction of carbonyl </a:t>
            </a:r>
            <a:r>
              <a:rPr lang="en-IN" sz="1800" dirty="0" err="1"/>
              <a:t>tosyl</a:t>
            </a:r>
            <a:r>
              <a:rPr lang="en-IN" sz="1800" dirty="0"/>
              <a:t> </a:t>
            </a:r>
            <a:r>
              <a:rPr lang="en-IN" sz="1800" dirty="0" err="1"/>
              <a:t>hydrazones</a:t>
            </a:r>
            <a:r>
              <a:rPr lang="en-IN" sz="1800" dirty="0"/>
              <a:t> to alkenes (hydrocarbons) with NaCNBH</a:t>
            </a:r>
            <a:r>
              <a:rPr lang="en-IN" sz="1800" baseline="-25000" dirty="0"/>
              <a:t>3</a:t>
            </a:r>
            <a:r>
              <a:rPr lang="en-IN" sz="1800" dirty="0"/>
              <a:t> in acidic media or with catechol borane is a mild and selective alternative to Wolf - </a:t>
            </a:r>
            <a:r>
              <a:rPr lang="en-IN" sz="1800" dirty="0" err="1"/>
              <a:t>Kishner</a:t>
            </a:r>
            <a:r>
              <a:rPr lang="en-IN" sz="1800" dirty="0"/>
              <a:t>  deoxygenation. The reaction proceeds by a diazo intermediate followed by 1,5 – migration of the hydride from nitrogen to carbon.</a:t>
            </a:r>
          </a:p>
          <a:p>
            <a:pPr marL="0" indent="0">
              <a:buNone/>
            </a:pPr>
            <a:endParaRPr lang="en-IN" dirty="0"/>
          </a:p>
        </p:txBody>
      </p:sp>
      <p:pic>
        <p:nvPicPr>
          <p:cNvPr id="4" name="Picture 3" descr="C:\Users\DELL\Desktop\Image 2 a.jpeg"/>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 y="3829050"/>
            <a:ext cx="8229600" cy="1943099"/>
          </a:xfrm>
          <a:prstGeom prst="rect">
            <a:avLst/>
          </a:prstGeom>
          <a:noFill/>
          <a:ln>
            <a:noFill/>
          </a:ln>
        </p:spPr>
      </p:pic>
    </p:spTree>
    <p:extLst>
      <p:ext uri="{BB962C8B-B14F-4D97-AF65-F5344CB8AC3E}">
        <p14:creationId xmlns:p14="http://schemas.microsoft.com/office/powerpoint/2010/main" val="1057313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1" y="457200"/>
            <a:ext cx="8171578" cy="2000548"/>
          </a:xfrm>
          <a:prstGeom prst="rect">
            <a:avLst/>
          </a:prstGeom>
        </p:spPr>
        <p:txBody>
          <a:bodyPr wrap="square">
            <a:spAutoFit/>
          </a:bodyPr>
          <a:lstStyle/>
          <a:p>
            <a:r>
              <a:rPr lang="en-IN" sz="2400" b="1" dirty="0">
                <a:solidFill>
                  <a:srgbClr val="663300"/>
                </a:solidFill>
              </a:rPr>
              <a:t>ELEVATION OF BOILING POINT</a:t>
            </a:r>
          </a:p>
          <a:p>
            <a:pPr algn="just"/>
            <a:r>
              <a:rPr lang="en-US" sz="2000" b="1" dirty="0">
                <a:solidFill>
                  <a:srgbClr val="006600"/>
                </a:solidFill>
              </a:rPr>
              <a:t>It is known that a liquid boils only when its </a:t>
            </a:r>
            <a:r>
              <a:rPr lang="en-US" sz="2000" b="1" dirty="0" err="1">
                <a:solidFill>
                  <a:srgbClr val="006600"/>
                </a:solidFill>
              </a:rPr>
              <a:t>vapour</a:t>
            </a:r>
            <a:r>
              <a:rPr lang="en-US" sz="2000" b="1" dirty="0">
                <a:solidFill>
                  <a:srgbClr val="006600"/>
                </a:solidFill>
              </a:rPr>
              <a:t> pressure becomes equal to the atmospheric pressure. But when a nonvolatile solute is added to the solvent, the </a:t>
            </a:r>
            <a:r>
              <a:rPr lang="en-IN" sz="2000" b="1" dirty="0">
                <a:solidFill>
                  <a:srgbClr val="006600"/>
                </a:solidFill>
              </a:rPr>
              <a:t>vapour pressure is lowered</a:t>
            </a:r>
            <a:r>
              <a:rPr lang="en-IN" sz="2000" b="1" dirty="0"/>
              <a:t>.</a:t>
            </a:r>
          </a:p>
          <a:p>
            <a:r>
              <a:rPr lang="en-US" sz="2000" b="1" dirty="0">
                <a:solidFill>
                  <a:srgbClr val="663300"/>
                </a:solidFill>
              </a:rPr>
              <a:t>In order to boil the solution, the temperature has to be raised further so as to make its </a:t>
            </a:r>
            <a:r>
              <a:rPr lang="en-US" sz="2000" b="1" dirty="0" err="1">
                <a:solidFill>
                  <a:srgbClr val="663300"/>
                </a:solidFill>
              </a:rPr>
              <a:t>vapour</a:t>
            </a:r>
            <a:r>
              <a:rPr lang="en-US" sz="2000" b="1" dirty="0">
                <a:solidFill>
                  <a:srgbClr val="663300"/>
                </a:solidFill>
              </a:rPr>
              <a:t> pressure equal to </a:t>
            </a:r>
            <a:r>
              <a:rPr lang="en-IN" sz="2000" b="1" dirty="0">
                <a:solidFill>
                  <a:srgbClr val="663300"/>
                </a:solidFill>
              </a:rPr>
              <a:t>atmospheric pressure.</a:t>
            </a:r>
          </a:p>
        </p:txBody>
      </p:sp>
      <p:pic>
        <p:nvPicPr>
          <p:cNvPr id="4" name="Picture 4" descr=" 06-28.jpg                                                      0001C5AD ROCKETEER                      B820EF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00" y="2819400"/>
            <a:ext cx="5638800"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6664036" y="3581400"/>
            <a:ext cx="2040943" cy="1200329"/>
          </a:xfrm>
          <a:prstGeom prst="rect">
            <a:avLst/>
          </a:prstGeom>
          <a:noFill/>
        </p:spPr>
        <p:txBody>
          <a:bodyPr wrap="none" rtlCol="0">
            <a:spAutoFit/>
          </a:bodyPr>
          <a:lstStyle/>
          <a:p>
            <a:r>
              <a:rPr lang="en-IN" sz="2400" dirty="0" err="1"/>
              <a:t>T</a:t>
            </a:r>
            <a:r>
              <a:rPr lang="en-IN" sz="3200" baseline="-25000" dirty="0" err="1"/>
              <a:t>b</a:t>
            </a:r>
            <a:r>
              <a:rPr lang="en-IN" sz="2400" i="1" baseline="30000" dirty="0" err="1"/>
              <a:t>I</a:t>
            </a:r>
            <a:r>
              <a:rPr lang="en-IN" sz="2400" i="1" baseline="30000" dirty="0"/>
              <a:t> </a:t>
            </a:r>
            <a:r>
              <a:rPr lang="en-IN" sz="2400" dirty="0"/>
              <a:t>=  T</a:t>
            </a:r>
            <a:r>
              <a:rPr lang="en-IN" sz="3600" baseline="-25000" dirty="0"/>
              <a:t>b</a:t>
            </a:r>
            <a:r>
              <a:rPr lang="en-IN" sz="2400" dirty="0"/>
              <a:t> + ∆T</a:t>
            </a:r>
            <a:r>
              <a:rPr lang="en-IN" sz="3600" baseline="-25000" dirty="0"/>
              <a:t>b</a:t>
            </a:r>
            <a:r>
              <a:rPr lang="en-IN" sz="2400" dirty="0"/>
              <a:t> </a:t>
            </a:r>
          </a:p>
          <a:p>
            <a:endParaRPr lang="en-IN" sz="2400" dirty="0"/>
          </a:p>
          <a:p>
            <a:r>
              <a:rPr lang="en-IN" sz="2400" dirty="0"/>
              <a:t>∆T</a:t>
            </a:r>
            <a:r>
              <a:rPr lang="en-IN" sz="3600" baseline="-25000" dirty="0"/>
              <a:t>b</a:t>
            </a:r>
            <a:r>
              <a:rPr lang="en-IN" sz="2400" dirty="0"/>
              <a:t> = </a:t>
            </a:r>
            <a:r>
              <a:rPr lang="en-IN" sz="2400" dirty="0" err="1"/>
              <a:t>T</a:t>
            </a:r>
            <a:r>
              <a:rPr lang="en-IN" sz="3600" baseline="-25000" dirty="0" err="1"/>
              <a:t>b</a:t>
            </a:r>
            <a:r>
              <a:rPr lang="en-IN" sz="3200" i="1" baseline="30000" dirty="0" err="1"/>
              <a:t>I</a:t>
            </a:r>
            <a:r>
              <a:rPr lang="en-IN" sz="2400" dirty="0"/>
              <a:t> -  T</a:t>
            </a:r>
            <a:r>
              <a:rPr lang="en-IN" sz="3600" baseline="-25000" dirty="0"/>
              <a:t>b</a:t>
            </a:r>
            <a:r>
              <a:rPr lang="en-IN" sz="2400" dirty="0"/>
              <a:t> </a:t>
            </a:r>
          </a:p>
        </p:txBody>
      </p:sp>
    </p:spTree>
    <p:extLst>
      <p:ext uri="{BB962C8B-B14F-4D97-AF65-F5344CB8AC3E}">
        <p14:creationId xmlns:p14="http://schemas.microsoft.com/office/powerpoint/2010/main" val="37554590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5851"/>
            <a:ext cx="8229600" cy="4743449"/>
          </a:xfrm>
        </p:spPr>
        <p:txBody>
          <a:bodyPr/>
          <a:lstStyle/>
          <a:p>
            <a:pPr marL="0" indent="0" algn="just">
              <a:buNone/>
            </a:pPr>
            <a:r>
              <a:rPr lang="en-IN" sz="1800" dirty="0"/>
              <a:t>Reduction with sodium </a:t>
            </a:r>
            <a:r>
              <a:rPr lang="en-IN" sz="1800" dirty="0" err="1"/>
              <a:t>borodenteride</a:t>
            </a:r>
            <a:r>
              <a:rPr lang="en-IN" sz="1800" dirty="0"/>
              <a:t> in acetic acid or carbonyl deuterated acetic acid results in the region selective introduction of one or two deuterium atoms respectively. In deuterated acetic acid exchange of the N-H proton of the </a:t>
            </a:r>
            <a:r>
              <a:rPr lang="en-IN" sz="1800" dirty="0" err="1"/>
              <a:t>tosyl</a:t>
            </a:r>
            <a:r>
              <a:rPr lang="en-IN" sz="1800" dirty="0"/>
              <a:t> </a:t>
            </a:r>
            <a:r>
              <a:rPr lang="en-IN" sz="1800" dirty="0" err="1"/>
              <a:t>hydrazone</a:t>
            </a:r>
            <a:r>
              <a:rPr lang="en-IN" sz="1800" dirty="0"/>
              <a:t> must be faster than reduction and H</a:t>
            </a:r>
            <a:r>
              <a:rPr lang="en-IN" sz="1800" baseline="30000" dirty="0"/>
              <a:t>-</a:t>
            </a:r>
            <a:r>
              <a:rPr lang="en-IN" sz="1800" dirty="0"/>
              <a:t> transfer to carbon. </a:t>
            </a:r>
          </a:p>
          <a:p>
            <a:pPr marL="0" indent="0">
              <a:buNone/>
            </a:pPr>
            <a:endParaRPr lang="en-IN" dirty="0"/>
          </a:p>
          <a:p>
            <a:pPr marL="0" indent="0">
              <a:buNone/>
            </a:pPr>
            <a:endParaRPr lang="en-IN" dirty="0"/>
          </a:p>
        </p:txBody>
      </p:sp>
      <p:pic>
        <p:nvPicPr>
          <p:cNvPr id="4" name="Picture 3" descr="C:\Users\DELL\Desktop\Image  bcd.jpe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1500" y="2571750"/>
            <a:ext cx="8001000" cy="3143250"/>
          </a:xfrm>
          <a:prstGeom prst="rect">
            <a:avLst/>
          </a:prstGeom>
          <a:noFill/>
          <a:ln>
            <a:noFill/>
          </a:ln>
        </p:spPr>
      </p:pic>
    </p:spTree>
    <p:extLst>
      <p:ext uri="{BB962C8B-B14F-4D97-AF65-F5344CB8AC3E}">
        <p14:creationId xmlns:p14="http://schemas.microsoft.com/office/powerpoint/2010/main" val="25827488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7603" y="1016601"/>
            <a:ext cx="86168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te-IN" altLang="en-US" sz="2400" b="1" dirty="0">
                <a:latin typeface="Times New Roman" panose="02020603050405020304" pitchFamily="18" charset="0"/>
                <a:ea typeface="Calibri" panose="020F0502020204030204" pitchFamily="34" charset="0"/>
                <a:cs typeface="Gautami"/>
              </a:rPr>
              <a:t>Decarboxylation of β </a:t>
            </a:r>
            <a:r>
              <a:rPr lang="te-IN" altLang="en-US" sz="2400" b="1" dirty="0">
                <a:latin typeface="Calibri" panose="020F0502020204030204" pitchFamily="34" charset="0"/>
                <a:ea typeface="Calibri" panose="020F0502020204030204" pitchFamily="34" charset="0"/>
                <a:cs typeface="Gautami"/>
              </a:rPr>
              <a:t>–</a:t>
            </a:r>
            <a:r>
              <a:rPr lang="te-IN" altLang="en-US" sz="2400" b="1" dirty="0">
                <a:latin typeface="Times New Roman" panose="02020603050405020304" pitchFamily="18" charset="0"/>
                <a:ea typeface="Calibri" panose="020F0502020204030204" pitchFamily="34" charset="0"/>
                <a:cs typeface="Gautami"/>
              </a:rPr>
              <a:t> lactones</a:t>
            </a:r>
            <a:endParaRPr lang="en-IN" altLang="en-US" sz="2400" b="1" dirty="0">
              <a:latin typeface="Times New Roman" panose="02020603050405020304" pitchFamily="18" charset="0"/>
              <a:ea typeface="Calibri" panose="020F0502020204030204" pitchFamily="34" charset="0"/>
              <a:cs typeface="Gautami"/>
            </a:endParaRPr>
          </a:p>
          <a:p>
            <a:pPr algn="just" eaLnBrk="0" fontAlgn="base" hangingPunct="0">
              <a:spcBef>
                <a:spcPct val="0"/>
              </a:spcBef>
              <a:spcAft>
                <a:spcPct val="0"/>
              </a:spcAft>
            </a:pPr>
            <a:r>
              <a:rPr lang="en-US" altLang="en-US" dirty="0">
                <a:latin typeface="Times New Roman" panose="02020603050405020304" pitchFamily="18" charset="0"/>
                <a:ea typeface="Calibri" panose="020F0502020204030204" pitchFamily="34" charset="0"/>
                <a:cs typeface="Times New Roman" panose="02020603050405020304" pitchFamily="18" charset="0"/>
              </a:rPr>
              <a:t>Decarboxylation of β – lactones provide an important route for the synthesis of alkenes. β – Lactones decompose readily at 140-160</a:t>
            </a:r>
            <a:r>
              <a:rPr lang="en-US" altLang="en-US" baseline="30000" dirty="0">
                <a:latin typeface="Times New Roman" panose="02020603050405020304" pitchFamily="18" charset="0"/>
                <a:ea typeface="Calibri" panose="020F0502020204030204" pitchFamily="34" charset="0"/>
                <a:cs typeface="Times New Roman" panose="02020603050405020304" pitchFamily="18" charset="0"/>
              </a:rPr>
              <a:t>0</a:t>
            </a:r>
            <a:r>
              <a:rPr lang="en-US" altLang="en-US" dirty="0">
                <a:latin typeface="Times New Roman" panose="02020603050405020304" pitchFamily="18" charset="0"/>
                <a:ea typeface="Calibri" panose="020F0502020204030204" pitchFamily="34" charset="0"/>
                <a:cs typeface="Times New Roman" panose="02020603050405020304" pitchFamily="18" charset="0"/>
              </a:rPr>
              <a:t>C (moderate temperature) to alkenes and carbon </a:t>
            </a:r>
            <a:r>
              <a:rPr lang="en-IN" dirty="0"/>
              <a:t>dioxide. These β – lactones can be prepared from β – </a:t>
            </a:r>
            <a:r>
              <a:rPr lang="en-IN" dirty="0" err="1"/>
              <a:t>hydroxy</a:t>
            </a:r>
            <a:r>
              <a:rPr lang="en-IN" dirty="0"/>
              <a:t> acids by the action of benzene sulphonyl chloride in pyridine.</a:t>
            </a:r>
            <a:endParaRPr lang="en-US" altLang="en-US" dirty="0">
              <a:latin typeface="Arial" panose="020B0604020202020204" pitchFamily="34" charset="0"/>
            </a:endParaRPr>
          </a:p>
          <a:p>
            <a:pPr defTabSz="685800" eaLnBrk="0" fontAlgn="base" hangingPunct="0">
              <a:spcBef>
                <a:spcPct val="0"/>
              </a:spcBef>
              <a:spcAft>
                <a:spcPct val="0"/>
              </a:spcAft>
            </a:pPr>
            <a:endParaRPr lang="te-IN" altLang="en-US" sz="1350" dirty="0">
              <a:latin typeface="Arial" panose="020B0604020202020204" pitchFamily="34" charset="0"/>
            </a:endParaRPr>
          </a:p>
        </p:txBody>
      </p:sp>
      <p:pic>
        <p:nvPicPr>
          <p:cNvPr id="2049" name="Picture 41" descr="Page Iaa"/>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57200" y="2686050"/>
            <a:ext cx="8229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581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571999"/>
          </a:xfrm>
        </p:spPr>
        <p:txBody>
          <a:bodyPr>
            <a:normAutofit lnSpcReduction="10000"/>
          </a:bodyPr>
          <a:lstStyle/>
          <a:p>
            <a:pPr marL="0" indent="0" algn="just">
              <a:buNone/>
            </a:pPr>
            <a:r>
              <a:rPr lang="en-IN" sz="1800" dirty="0"/>
              <a:t>β – </a:t>
            </a:r>
            <a:r>
              <a:rPr lang="en-IN" sz="1800" dirty="0" err="1"/>
              <a:t>hydroxy</a:t>
            </a:r>
            <a:r>
              <a:rPr lang="en-IN" sz="1800" dirty="0"/>
              <a:t> acids can also be prepared by </a:t>
            </a:r>
            <a:r>
              <a:rPr lang="en-IN" sz="1800" dirty="0" err="1"/>
              <a:t>Reformatsky</a:t>
            </a:r>
            <a:r>
              <a:rPr lang="en-IN" sz="1800" dirty="0"/>
              <a:t> reaction or by condensation of α – </a:t>
            </a:r>
            <a:r>
              <a:rPr lang="en-IN" sz="1800" dirty="0" err="1"/>
              <a:t>metalated</a:t>
            </a:r>
            <a:r>
              <a:rPr lang="en-IN" sz="1800" dirty="0"/>
              <a:t> carboxylic salts with aldehydes and ketones. This reaction is alternative to </a:t>
            </a:r>
            <a:r>
              <a:rPr lang="en-IN" sz="1800" dirty="0" err="1"/>
              <a:t>wittig</a:t>
            </a:r>
            <a:r>
              <a:rPr lang="en-IN" sz="1800" dirty="0"/>
              <a:t> reaction and very useful for the synthesis of tri and tetra substituted alkenes. </a:t>
            </a:r>
          </a:p>
          <a:p>
            <a:pPr marL="0" indent="0" algn="just">
              <a:buNone/>
            </a:pPr>
            <a:endParaRPr lang="en-IN" sz="1800" dirty="0"/>
          </a:p>
          <a:p>
            <a:pPr marL="0" indent="0" algn="just">
              <a:buNone/>
            </a:pPr>
            <a:r>
              <a:rPr lang="en-IN" sz="1800" dirty="0"/>
              <a:t>The β – lactones are formed </a:t>
            </a:r>
            <a:r>
              <a:rPr lang="en-IN" sz="1800" dirty="0" err="1"/>
              <a:t>stereospecifically</a:t>
            </a:r>
            <a:r>
              <a:rPr lang="en-IN" sz="1800" dirty="0"/>
              <a:t> with retention of the geometry of the β – </a:t>
            </a:r>
            <a:r>
              <a:rPr lang="en-IN" sz="1800" dirty="0" err="1"/>
              <a:t>hydroxy</a:t>
            </a:r>
            <a:r>
              <a:rPr lang="en-IN" sz="1800" dirty="0"/>
              <a:t> acid. The decarboxylation step is also stereospecific. </a:t>
            </a:r>
            <a:r>
              <a:rPr lang="en-IN" sz="1800" dirty="0" err="1"/>
              <a:t>Stereochemically</a:t>
            </a:r>
            <a:r>
              <a:rPr lang="en-IN" sz="1800" dirty="0"/>
              <a:t> pure β – </a:t>
            </a:r>
            <a:r>
              <a:rPr lang="en-IN" sz="1800" dirty="0" err="1"/>
              <a:t>hydroxy</a:t>
            </a:r>
            <a:r>
              <a:rPr lang="en-IN" sz="1800" dirty="0"/>
              <a:t> acids give </a:t>
            </a:r>
            <a:r>
              <a:rPr lang="en-IN" sz="1800" dirty="0" err="1"/>
              <a:t>stereochemically</a:t>
            </a:r>
            <a:r>
              <a:rPr lang="en-IN" sz="1800" dirty="0"/>
              <a:t> pure alkenes.</a:t>
            </a:r>
          </a:p>
          <a:p>
            <a:pPr marL="0" indent="0">
              <a:buNone/>
            </a:pPr>
            <a:endParaRPr lang="en-IN" sz="1950" dirty="0"/>
          </a:p>
          <a:p>
            <a:pPr marL="0" indent="0" algn="just">
              <a:buNone/>
            </a:pPr>
            <a:r>
              <a:rPr lang="en-IN" sz="1800" dirty="0"/>
              <a:t>When the β – </a:t>
            </a:r>
            <a:r>
              <a:rPr lang="en-IN" sz="1800" dirty="0" err="1"/>
              <a:t>hydroxy</a:t>
            </a:r>
            <a:r>
              <a:rPr lang="en-IN" sz="1800" dirty="0"/>
              <a:t> acid is obtained as a mixture of </a:t>
            </a:r>
            <a:r>
              <a:rPr lang="en-IN" sz="1800" dirty="0" err="1"/>
              <a:t>threo</a:t>
            </a:r>
            <a:r>
              <a:rPr lang="en-IN" sz="1800" dirty="0"/>
              <a:t> and </a:t>
            </a:r>
            <a:r>
              <a:rPr lang="en-IN" sz="1800" dirty="0" err="1"/>
              <a:t>erythro</a:t>
            </a:r>
            <a:r>
              <a:rPr lang="en-IN" sz="1800" dirty="0"/>
              <a:t> isomers, reaction gives a mixture of Z and E alkenes.</a:t>
            </a:r>
          </a:p>
          <a:p>
            <a:pPr marL="0" indent="0" algn="just">
              <a:buNone/>
            </a:pPr>
            <a:endParaRPr lang="en-IN" sz="1800" dirty="0"/>
          </a:p>
          <a:p>
            <a:pPr marL="0" indent="0" algn="just">
              <a:buNone/>
            </a:pPr>
            <a:r>
              <a:rPr lang="en-IN" sz="1800" dirty="0" err="1"/>
              <a:t>Threo</a:t>
            </a:r>
            <a:r>
              <a:rPr lang="en-IN" sz="1800" dirty="0"/>
              <a:t> β – </a:t>
            </a:r>
            <a:r>
              <a:rPr lang="en-IN" sz="1800" dirty="0" err="1"/>
              <a:t>hydroxy</a:t>
            </a:r>
            <a:r>
              <a:rPr lang="en-IN" sz="1800" dirty="0"/>
              <a:t> acids are obtained by the addition of </a:t>
            </a:r>
            <a:r>
              <a:rPr lang="en-IN" sz="1800" dirty="0" err="1"/>
              <a:t>bis</a:t>
            </a:r>
            <a:r>
              <a:rPr lang="en-IN" sz="1800" dirty="0"/>
              <a:t> </a:t>
            </a:r>
            <a:r>
              <a:rPr lang="en-IN" sz="1800" dirty="0" err="1"/>
              <a:t>lithio</a:t>
            </a:r>
            <a:r>
              <a:rPr lang="en-IN" sz="1800" dirty="0"/>
              <a:t> anions of carboxylic acids to aldehydes. This β – </a:t>
            </a:r>
            <a:r>
              <a:rPr lang="en-IN" sz="1800" dirty="0" err="1"/>
              <a:t>hydroxy</a:t>
            </a:r>
            <a:r>
              <a:rPr lang="en-IN" sz="1800" dirty="0"/>
              <a:t> acid undergoes anti elimination on treating with </a:t>
            </a:r>
            <a:r>
              <a:rPr lang="en-IN" sz="1800" dirty="0" err="1"/>
              <a:t>triphenyl</a:t>
            </a:r>
            <a:r>
              <a:rPr lang="en-IN" sz="1800" dirty="0"/>
              <a:t> phosphine and diethyl azo </a:t>
            </a:r>
            <a:r>
              <a:rPr lang="en-IN" sz="1800" dirty="0" err="1"/>
              <a:t>dicarboxylate</a:t>
            </a:r>
            <a:r>
              <a:rPr lang="en-IN" sz="1800" dirty="0"/>
              <a:t> giving the Z alkene. In this reaction </a:t>
            </a:r>
            <a:r>
              <a:rPr lang="en-IN" sz="1800" dirty="0" err="1"/>
              <a:t>zwitter</a:t>
            </a:r>
            <a:r>
              <a:rPr lang="en-IN" sz="1800" dirty="0"/>
              <a:t> ion is formed which undergoes fragmentation with the loss of carbon dioxide and </a:t>
            </a:r>
            <a:r>
              <a:rPr lang="en-IN" sz="1800" dirty="0" err="1"/>
              <a:t>triphenyl</a:t>
            </a:r>
            <a:r>
              <a:rPr lang="en-IN" sz="1800" dirty="0"/>
              <a:t> </a:t>
            </a:r>
            <a:r>
              <a:rPr lang="en-IN" sz="1800" dirty="0" err="1"/>
              <a:t>phophine</a:t>
            </a:r>
            <a:r>
              <a:rPr lang="en-IN" sz="1800" dirty="0"/>
              <a:t> oxide with anti-stereochemistry.      </a:t>
            </a:r>
          </a:p>
          <a:p>
            <a:pPr marL="0" indent="0">
              <a:buNone/>
            </a:pPr>
            <a:endParaRPr lang="en-IN" dirty="0"/>
          </a:p>
        </p:txBody>
      </p:sp>
    </p:spTree>
    <p:extLst>
      <p:ext uri="{BB962C8B-B14F-4D97-AF65-F5344CB8AC3E}">
        <p14:creationId xmlns:p14="http://schemas.microsoft.com/office/powerpoint/2010/main" val="15599948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571999"/>
          </a:xfrm>
        </p:spPr>
        <p:txBody>
          <a:bodyPr/>
          <a:lstStyle/>
          <a:p>
            <a:pPr marL="0" indent="0">
              <a:buNone/>
            </a:pPr>
            <a:r>
              <a:rPr lang="en-IN" dirty="0"/>
              <a:t>In </a:t>
            </a:r>
            <a:r>
              <a:rPr lang="en-IN" dirty="0" err="1"/>
              <a:t>syn</a:t>
            </a:r>
            <a:r>
              <a:rPr lang="en-IN" dirty="0"/>
              <a:t> elimination E- alkene is formed by β lactone procedure. </a:t>
            </a:r>
          </a:p>
          <a:p>
            <a:pPr marL="0" indent="0">
              <a:buNone/>
            </a:pPr>
            <a:endParaRPr lang="en-IN" dirty="0"/>
          </a:p>
        </p:txBody>
      </p:sp>
      <p:pic>
        <p:nvPicPr>
          <p:cNvPr id="4" name="Picture 3" descr="C:\Users\DELL\Desktop\Page Iab.jpe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57200" y="1657351"/>
            <a:ext cx="8001000" cy="4057649"/>
          </a:xfrm>
          <a:prstGeom prst="rect">
            <a:avLst/>
          </a:prstGeom>
          <a:noFill/>
          <a:ln>
            <a:noFill/>
          </a:ln>
        </p:spPr>
      </p:pic>
    </p:spTree>
    <p:extLst>
      <p:ext uri="{BB962C8B-B14F-4D97-AF65-F5344CB8AC3E}">
        <p14:creationId xmlns:p14="http://schemas.microsoft.com/office/powerpoint/2010/main" val="34648490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1"/>
            <a:ext cx="8229600" cy="4629149"/>
          </a:xfrm>
        </p:spPr>
        <p:txBody>
          <a:bodyPr/>
          <a:lstStyle/>
          <a:p>
            <a:pPr marL="0" indent="0">
              <a:buNone/>
            </a:pPr>
            <a:r>
              <a:rPr lang="en-IN" b="1" dirty="0"/>
              <a:t>Reductive dimerization of carbonyl compounds</a:t>
            </a:r>
          </a:p>
          <a:p>
            <a:pPr marL="0" indent="0" algn="just">
              <a:buNone/>
            </a:pPr>
            <a:r>
              <a:rPr lang="en-IN" sz="1800" dirty="0"/>
              <a:t>Alkenes can be obtained from aldehyde or ketone on reductive dimerization by treatment with a reagent prepared from titanium (III) chloride and LAH or zinc copper couple or with a species of active titanium metal formed by reduction of  titanium (III) chloride with potassium or lithium.</a:t>
            </a:r>
          </a:p>
          <a:p>
            <a:pPr marL="0" indent="0">
              <a:buNone/>
            </a:pPr>
            <a:endParaRPr lang="en-IN" sz="1800" dirty="0"/>
          </a:p>
          <a:p>
            <a:pPr marL="0" indent="0">
              <a:buNone/>
            </a:pPr>
            <a:r>
              <a:rPr lang="en-IN" sz="1800" dirty="0"/>
              <a:t>The reactions are widely useful, but in intermolecular reaction a mixture of Z and E – alkenes are produced.   </a:t>
            </a:r>
          </a:p>
          <a:p>
            <a:pPr marL="0" indent="0">
              <a:buNone/>
            </a:pPr>
            <a:endParaRPr lang="en-IN" dirty="0"/>
          </a:p>
        </p:txBody>
      </p:sp>
      <p:pic>
        <p:nvPicPr>
          <p:cNvPr id="4" name="Picture 3" descr="C:\Users\DELL\Desktop\Image a 1.jpeg"/>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4114800"/>
            <a:ext cx="7658100" cy="1485900"/>
          </a:xfrm>
          <a:prstGeom prst="rect">
            <a:avLst/>
          </a:prstGeom>
          <a:noFill/>
          <a:ln>
            <a:noFill/>
          </a:ln>
        </p:spPr>
      </p:pic>
    </p:spTree>
    <p:extLst>
      <p:ext uri="{BB962C8B-B14F-4D97-AF65-F5344CB8AC3E}">
        <p14:creationId xmlns:p14="http://schemas.microsoft.com/office/powerpoint/2010/main" val="39289513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085851"/>
            <a:ext cx="8286750" cy="4686299"/>
          </a:xfrm>
        </p:spPr>
        <p:txBody>
          <a:bodyPr/>
          <a:lstStyle/>
          <a:p>
            <a:pPr algn="just"/>
            <a:r>
              <a:rPr lang="en-IN" sz="2100" dirty="0"/>
              <a:t>The reaction takes place in two steps on the surface of active titanium particles.</a:t>
            </a:r>
          </a:p>
          <a:p>
            <a:pPr algn="just"/>
            <a:r>
              <a:rPr lang="en-IN" sz="2100" dirty="0"/>
              <a:t>The first stage is formation of new c-c bond by simply a </a:t>
            </a:r>
            <a:r>
              <a:rPr lang="en-IN" sz="2100" dirty="0" err="1"/>
              <a:t>pinacol</a:t>
            </a:r>
            <a:r>
              <a:rPr lang="en-IN" sz="2100" dirty="0"/>
              <a:t> reduction. The titanium reagent donates an electron to carbonyl compound generating a </a:t>
            </a:r>
            <a:r>
              <a:rPr lang="en-IN" sz="2100" dirty="0" err="1"/>
              <a:t>ketyl</a:t>
            </a:r>
            <a:r>
              <a:rPr lang="en-IN" sz="2100" dirty="0"/>
              <a:t> which </a:t>
            </a:r>
            <a:r>
              <a:rPr lang="en-IN" sz="2100" dirty="0" err="1"/>
              <a:t>dimerises</a:t>
            </a:r>
            <a:r>
              <a:rPr lang="en-IN" sz="2100" dirty="0"/>
              <a:t> to give </a:t>
            </a:r>
            <a:r>
              <a:rPr lang="en-IN" sz="2100" dirty="0" err="1"/>
              <a:t>pinacol</a:t>
            </a:r>
            <a:r>
              <a:rPr lang="en-IN" sz="2100" dirty="0"/>
              <a:t>. The </a:t>
            </a:r>
            <a:r>
              <a:rPr lang="en-IN" sz="2100" dirty="0" err="1"/>
              <a:t>pinacol</a:t>
            </a:r>
            <a:r>
              <a:rPr lang="en-IN" sz="2100" dirty="0"/>
              <a:t> intermediary </a:t>
            </a:r>
            <a:r>
              <a:rPr lang="en-IN" sz="2100" dirty="0" err="1"/>
              <a:t>pinacol</a:t>
            </a:r>
            <a:r>
              <a:rPr lang="en-IN" sz="2100" dirty="0"/>
              <a:t> is supported by the fact that they are smoothly converted into alkenes on treatment with the titanium reagent. </a:t>
            </a:r>
          </a:p>
          <a:p>
            <a:pPr algn="just"/>
            <a:r>
              <a:rPr lang="en-IN" sz="2100" dirty="0"/>
              <a:t>In the second stage deoxygenation of </a:t>
            </a:r>
            <a:r>
              <a:rPr lang="en-IN" sz="2100" dirty="0" err="1"/>
              <a:t>pinacol</a:t>
            </a:r>
            <a:r>
              <a:rPr lang="en-IN" sz="2100" dirty="0"/>
              <a:t> on the surface of the titanium particles results in the cleavage of the two c-o bonds give alkene and oxidised titanium surface.</a:t>
            </a:r>
          </a:p>
          <a:p>
            <a:pPr marL="0" indent="0">
              <a:buNone/>
            </a:pPr>
            <a:endParaRPr lang="en-IN" dirty="0"/>
          </a:p>
          <a:p>
            <a:pPr marL="0" indent="0">
              <a:buNone/>
            </a:pPr>
            <a:endParaRPr lang="en-IN" dirty="0"/>
          </a:p>
        </p:txBody>
      </p:sp>
    </p:spTree>
    <p:extLst>
      <p:ext uri="{BB962C8B-B14F-4D97-AF65-F5344CB8AC3E}">
        <p14:creationId xmlns:p14="http://schemas.microsoft.com/office/powerpoint/2010/main" val="17272515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Image a 2.jpeg"/>
          <p:cNvPicPr>
            <a:picLocks noGrp="1"/>
          </p:cNvPicPr>
          <p:nvPr>
            <p:ph idx="1"/>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colorTemperature colorTemp="72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0050" y="1143000"/>
            <a:ext cx="7886700" cy="4629150"/>
          </a:xfrm>
          <a:prstGeom prst="rect">
            <a:avLst/>
          </a:prstGeom>
          <a:noFill/>
          <a:ln>
            <a:noFill/>
          </a:ln>
        </p:spPr>
      </p:pic>
    </p:spTree>
    <p:extLst>
      <p:ext uri="{BB962C8B-B14F-4D97-AF65-F5344CB8AC3E}">
        <p14:creationId xmlns:p14="http://schemas.microsoft.com/office/powerpoint/2010/main" val="32446433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4514849"/>
          </a:xfrm>
        </p:spPr>
        <p:txBody>
          <a:bodyPr>
            <a:normAutofit lnSpcReduction="10000"/>
          </a:bodyPr>
          <a:lstStyle/>
          <a:p>
            <a:pPr marL="0" indent="0" algn="just">
              <a:buNone/>
            </a:pPr>
            <a:r>
              <a:rPr lang="en-IN" sz="2700" dirty="0"/>
              <a:t>Mixed coupling reactions using two different carbonyl compounds generally lead to mixture of products and are of less use. </a:t>
            </a:r>
          </a:p>
          <a:p>
            <a:pPr marL="0" indent="0" algn="just">
              <a:buNone/>
            </a:pPr>
            <a:endParaRPr lang="en-IN" sz="2700" dirty="0"/>
          </a:p>
          <a:p>
            <a:pPr marL="0" indent="0" algn="just">
              <a:buNone/>
            </a:pPr>
            <a:r>
              <a:rPr lang="en-IN" sz="2700" dirty="0"/>
              <a:t>Intermolecular reactions of </a:t>
            </a:r>
            <a:r>
              <a:rPr lang="en-IN" sz="2700" dirty="0" err="1"/>
              <a:t>dicarbonyl</a:t>
            </a:r>
            <a:r>
              <a:rPr lang="en-IN" sz="2700" dirty="0"/>
              <a:t> compound provide a good route to cyclic alkenes containing 4 to 16 carbon atoms. </a:t>
            </a:r>
          </a:p>
          <a:p>
            <a:pPr marL="0" indent="0" algn="just">
              <a:buNone/>
            </a:pPr>
            <a:endParaRPr lang="en-IN" sz="2700" dirty="0"/>
          </a:p>
          <a:p>
            <a:pPr marL="0" indent="0" algn="just">
              <a:buNone/>
            </a:pPr>
            <a:r>
              <a:rPr lang="en-IN" sz="2700" dirty="0" err="1"/>
              <a:t>Eg</a:t>
            </a:r>
            <a:r>
              <a:rPr lang="en-IN" sz="2700" dirty="0"/>
              <a:t>: The following </a:t>
            </a:r>
            <a:r>
              <a:rPr lang="en-IN" sz="2700" dirty="0" err="1"/>
              <a:t>keto</a:t>
            </a:r>
            <a:r>
              <a:rPr lang="en-IN" sz="2700" dirty="0"/>
              <a:t> aldehyde gave the 15 membered cyclic </a:t>
            </a:r>
            <a:r>
              <a:rPr lang="en-IN" sz="2700" dirty="0" err="1"/>
              <a:t>diterpene</a:t>
            </a:r>
            <a:r>
              <a:rPr lang="en-IN" sz="2700" dirty="0"/>
              <a:t> </a:t>
            </a:r>
            <a:r>
              <a:rPr lang="en-IN" sz="2700" dirty="0" err="1"/>
              <a:t>flexibilene</a:t>
            </a:r>
            <a:r>
              <a:rPr lang="en-IN" sz="2700" dirty="0"/>
              <a:t>.</a:t>
            </a:r>
          </a:p>
          <a:p>
            <a:pPr marL="0" indent="0">
              <a:buNone/>
            </a:pPr>
            <a:endParaRPr lang="en-IN" dirty="0"/>
          </a:p>
        </p:txBody>
      </p:sp>
    </p:spTree>
    <p:extLst>
      <p:ext uri="{BB962C8B-B14F-4D97-AF65-F5344CB8AC3E}">
        <p14:creationId xmlns:p14="http://schemas.microsoft.com/office/powerpoint/2010/main" val="20192946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Image a 34.jpeg"/>
          <p:cNvPicPr>
            <a:picLocks noGrp="1"/>
          </p:cNvPicPr>
          <p:nvPr>
            <p:ph idx="1"/>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42900" y="1143000"/>
            <a:ext cx="8058150" cy="4572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6114146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Image b 1.jpeg"/>
          <p:cNvPicPr>
            <a:picLocks noGrp="1"/>
          </p:cNvPicPr>
          <p:nvPr>
            <p:ph idx="1"/>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1500" y="1771650"/>
            <a:ext cx="7943850" cy="2100556"/>
          </a:xfrm>
          <a:prstGeom prst="rect">
            <a:avLst/>
          </a:prstGeom>
          <a:noFill/>
          <a:ln>
            <a:noFill/>
          </a:ln>
        </p:spPr>
      </p:pic>
      <p:sp>
        <p:nvSpPr>
          <p:cNvPr id="5" name="Rectangle 4"/>
          <p:cNvSpPr/>
          <p:nvPr/>
        </p:nvSpPr>
        <p:spPr>
          <a:xfrm>
            <a:off x="571500" y="1200150"/>
            <a:ext cx="4814138" cy="440442"/>
          </a:xfrm>
          <a:prstGeom prst="rect">
            <a:avLst/>
          </a:prstGeom>
        </p:spPr>
        <p:txBody>
          <a:bodyPr wrap="none">
            <a:spAutoFit/>
          </a:bodyPr>
          <a:lstStyle/>
          <a:p>
            <a:pPr>
              <a:lnSpc>
                <a:spcPct val="115000"/>
              </a:lnSpc>
              <a:spcAft>
                <a:spcPts val="750"/>
              </a:spcAft>
            </a:pPr>
            <a:r>
              <a:rPr lang="en-IN" sz="2100" dirty="0">
                <a:latin typeface="Times New Roman" panose="02020603050405020304" pitchFamily="18" charset="0"/>
                <a:ea typeface="Calibri" panose="020F0502020204030204" pitchFamily="34" charset="0"/>
                <a:cs typeface="Gautami"/>
              </a:rPr>
              <a:t>Conversion of </a:t>
            </a:r>
            <a:r>
              <a:rPr lang="en-IN" sz="2100" dirty="0" err="1">
                <a:latin typeface="Times New Roman" panose="02020603050405020304" pitchFamily="18" charset="0"/>
                <a:ea typeface="Calibri" panose="020F0502020204030204" pitchFamily="34" charset="0"/>
                <a:cs typeface="Gautami"/>
              </a:rPr>
              <a:t>ketoesters</a:t>
            </a:r>
            <a:r>
              <a:rPr lang="en-IN" sz="2100" dirty="0">
                <a:latin typeface="Times New Roman" panose="02020603050405020304" pitchFamily="18" charset="0"/>
                <a:ea typeface="Calibri" panose="020F0502020204030204" pitchFamily="34" charset="0"/>
                <a:cs typeface="Gautami"/>
              </a:rPr>
              <a:t> to cyclic ketones.</a:t>
            </a:r>
            <a:endParaRPr lang="en-IN" sz="2100" dirty="0">
              <a:latin typeface="Calibri" panose="020F0502020204030204" pitchFamily="34" charset="0"/>
              <a:ea typeface="Calibri" panose="020F0502020204030204" pitchFamily="34" charset="0"/>
              <a:cs typeface="Gautami"/>
            </a:endParaRPr>
          </a:p>
        </p:txBody>
      </p:sp>
      <p:sp>
        <p:nvSpPr>
          <p:cNvPr id="6" name="Rectangle 5"/>
          <p:cNvSpPr/>
          <p:nvPr/>
        </p:nvSpPr>
        <p:spPr>
          <a:xfrm>
            <a:off x="571500" y="4286250"/>
            <a:ext cx="7943850" cy="1183722"/>
          </a:xfrm>
          <a:prstGeom prst="rect">
            <a:avLst/>
          </a:prstGeom>
        </p:spPr>
        <p:txBody>
          <a:bodyPr wrap="square">
            <a:spAutoFit/>
          </a:bodyPr>
          <a:lstStyle/>
          <a:p>
            <a:pPr algn="just">
              <a:lnSpc>
                <a:spcPct val="115000"/>
              </a:lnSpc>
              <a:spcAft>
                <a:spcPts val="750"/>
              </a:spcAft>
            </a:pPr>
            <a:r>
              <a:rPr lang="en-IN" sz="2100" dirty="0">
                <a:latin typeface="Times New Roman" panose="02020603050405020304" pitchFamily="18" charset="0"/>
                <a:ea typeface="Calibri" panose="020F0502020204030204" pitchFamily="34" charset="0"/>
                <a:cs typeface="Gautami"/>
              </a:rPr>
              <a:t>The unusual E to Z – isomerization of the double bond is due to the strain in the cyclic intermediate in which two oxygen atoms are bound to titanium.</a:t>
            </a:r>
            <a:endParaRPr lang="en-IN" sz="2100"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504226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8686800" cy="5386090"/>
          </a:xfrm>
          <a:prstGeom prst="rect">
            <a:avLst/>
          </a:prstGeom>
        </p:spPr>
        <p:txBody>
          <a:bodyPr wrap="square">
            <a:spAutoFit/>
          </a:bodyPr>
          <a:lstStyle/>
          <a:p>
            <a:r>
              <a:rPr lang="en-US" sz="2800" b="1" dirty="0" err="1">
                <a:solidFill>
                  <a:srgbClr val="663300"/>
                </a:solidFill>
              </a:rPr>
              <a:t>ΔT</a:t>
            </a:r>
            <a:r>
              <a:rPr lang="en-US" sz="4400" b="1" baseline="-25000" dirty="0" err="1">
                <a:solidFill>
                  <a:srgbClr val="663300"/>
                </a:solidFill>
              </a:rPr>
              <a:t>b</a:t>
            </a:r>
            <a:r>
              <a:rPr lang="en-US" sz="2800" b="1" dirty="0">
                <a:solidFill>
                  <a:srgbClr val="663300"/>
                </a:solidFill>
              </a:rPr>
              <a:t> </a:t>
            </a:r>
            <a:r>
              <a:rPr lang="en-US" sz="2800" dirty="0">
                <a:solidFill>
                  <a:srgbClr val="663300"/>
                </a:solidFill>
              </a:rPr>
              <a:t>is known as the elevation in boiling </a:t>
            </a:r>
            <a:r>
              <a:rPr lang="en-IN" sz="2800" dirty="0">
                <a:solidFill>
                  <a:srgbClr val="663300"/>
                </a:solidFill>
              </a:rPr>
              <a:t>point.</a:t>
            </a:r>
          </a:p>
          <a:p>
            <a:endParaRPr lang="en-US" sz="2800" dirty="0"/>
          </a:p>
          <a:p>
            <a:pPr algn="just"/>
            <a:r>
              <a:rPr lang="en-US" sz="2400" b="1" dirty="0" err="1">
                <a:solidFill>
                  <a:srgbClr val="006600"/>
                </a:solidFill>
              </a:rPr>
              <a:t>ΔT</a:t>
            </a:r>
            <a:r>
              <a:rPr lang="en-US" sz="4000" b="1" baseline="-25000" dirty="0" err="1">
                <a:solidFill>
                  <a:srgbClr val="006600"/>
                </a:solidFill>
              </a:rPr>
              <a:t>b</a:t>
            </a:r>
            <a:r>
              <a:rPr lang="en-US" sz="2400" b="1" dirty="0">
                <a:solidFill>
                  <a:srgbClr val="006600"/>
                </a:solidFill>
              </a:rPr>
              <a:t> for a solution depends upon the number of molecules of the non-volatile solute.</a:t>
            </a:r>
          </a:p>
          <a:p>
            <a:pPr algn="just"/>
            <a:r>
              <a:rPr lang="en-US" sz="2400" b="1" dirty="0">
                <a:solidFill>
                  <a:srgbClr val="990033"/>
                </a:solidFill>
              </a:rPr>
              <a:t>The elevation in boiling point is directly proportional to the </a:t>
            </a:r>
            <a:r>
              <a:rPr lang="en-US" sz="2400" b="1" dirty="0" err="1">
                <a:solidFill>
                  <a:srgbClr val="990033"/>
                </a:solidFill>
              </a:rPr>
              <a:t>molal</a:t>
            </a:r>
            <a:r>
              <a:rPr lang="en-US" sz="2400" b="1" dirty="0">
                <a:solidFill>
                  <a:srgbClr val="990033"/>
                </a:solidFill>
              </a:rPr>
              <a:t> concentration of the solute in a solution.</a:t>
            </a:r>
          </a:p>
          <a:p>
            <a:pPr algn="ctr"/>
            <a:r>
              <a:rPr lang="en-US" sz="3600" b="1" dirty="0" err="1">
                <a:solidFill>
                  <a:srgbClr val="663300"/>
                </a:solidFill>
              </a:rPr>
              <a:t>ΔT</a:t>
            </a:r>
            <a:r>
              <a:rPr lang="en-US" sz="5400" b="1" baseline="-25000" dirty="0" err="1">
                <a:solidFill>
                  <a:srgbClr val="663300"/>
                </a:solidFill>
              </a:rPr>
              <a:t>b</a:t>
            </a:r>
            <a:r>
              <a:rPr lang="en-US" sz="4000" b="1" baseline="-25000" dirty="0">
                <a:solidFill>
                  <a:srgbClr val="663300"/>
                </a:solidFill>
              </a:rPr>
              <a:t> </a:t>
            </a:r>
            <a:r>
              <a:rPr lang="en-US" sz="4000" b="1" dirty="0">
                <a:solidFill>
                  <a:srgbClr val="663300"/>
                </a:solidFill>
              </a:rPr>
              <a:t>= i  </a:t>
            </a:r>
            <a:r>
              <a:rPr lang="en-US" sz="4000" b="1" dirty="0">
                <a:solidFill>
                  <a:srgbClr val="006600"/>
                </a:solidFill>
              </a:rPr>
              <a:t>K</a:t>
            </a:r>
            <a:r>
              <a:rPr lang="en-US" sz="6000" b="1" baseline="-25000" dirty="0">
                <a:solidFill>
                  <a:srgbClr val="006600"/>
                </a:solidFill>
              </a:rPr>
              <a:t>b</a:t>
            </a:r>
            <a:r>
              <a:rPr lang="en-US" sz="4000" b="1" dirty="0">
                <a:solidFill>
                  <a:srgbClr val="663300"/>
                </a:solidFill>
              </a:rPr>
              <a:t> </a:t>
            </a:r>
            <a:r>
              <a:rPr lang="en-US" sz="4000" b="1" dirty="0">
                <a:solidFill>
                  <a:srgbClr val="990033"/>
                </a:solidFill>
              </a:rPr>
              <a:t>m</a:t>
            </a:r>
          </a:p>
          <a:p>
            <a:r>
              <a:rPr lang="en-US" sz="3200" b="1" dirty="0">
                <a:solidFill>
                  <a:srgbClr val="990033"/>
                </a:solidFill>
              </a:rPr>
              <a:t>m</a:t>
            </a:r>
            <a:r>
              <a:rPr lang="en-US" sz="2800" b="1" dirty="0">
                <a:solidFill>
                  <a:srgbClr val="990033"/>
                </a:solidFill>
              </a:rPr>
              <a:t> </a:t>
            </a:r>
            <a:r>
              <a:rPr lang="en-US" sz="2800" dirty="0"/>
              <a:t>: molality </a:t>
            </a:r>
            <a:r>
              <a:rPr lang="en-US" sz="2400" b="1" dirty="0"/>
              <a:t>(because molality is temperature independent). </a:t>
            </a:r>
            <a:endParaRPr lang="en-US" sz="2800" b="1" dirty="0"/>
          </a:p>
          <a:p>
            <a:r>
              <a:rPr lang="en-US" sz="2400" b="1" dirty="0">
                <a:solidFill>
                  <a:srgbClr val="006600"/>
                </a:solidFill>
              </a:rPr>
              <a:t>K</a:t>
            </a:r>
            <a:r>
              <a:rPr lang="en-US" sz="4000" b="1" baseline="-25000" dirty="0">
                <a:solidFill>
                  <a:srgbClr val="006600"/>
                </a:solidFill>
              </a:rPr>
              <a:t>b</a:t>
            </a:r>
            <a:r>
              <a:rPr lang="en-US" sz="2800" b="1" baseline="-25000" dirty="0">
                <a:solidFill>
                  <a:srgbClr val="006600"/>
                </a:solidFill>
              </a:rPr>
              <a:t> </a:t>
            </a:r>
            <a:r>
              <a:rPr lang="en-US" sz="2800" dirty="0"/>
              <a:t>: boiling point elevation constant that depends on the particular solvent being used. (K</a:t>
            </a:r>
            <a:r>
              <a:rPr lang="en-US" sz="2800" baseline="-25000" dirty="0"/>
              <a:t>b</a:t>
            </a:r>
            <a:r>
              <a:rPr lang="en-US" sz="2800" dirty="0"/>
              <a:t> water = 0.51) </a:t>
            </a:r>
          </a:p>
          <a:p>
            <a:r>
              <a:rPr lang="en-US" sz="3200" b="1" dirty="0">
                <a:solidFill>
                  <a:srgbClr val="663300"/>
                </a:solidFill>
              </a:rPr>
              <a:t>i</a:t>
            </a:r>
            <a:r>
              <a:rPr lang="en-US" sz="2800" dirty="0"/>
              <a:t>: </a:t>
            </a:r>
            <a:r>
              <a:rPr lang="en-US" sz="2800" dirty="0" err="1"/>
              <a:t>van't</a:t>
            </a:r>
            <a:r>
              <a:rPr lang="en-US" sz="2800" dirty="0"/>
              <a:t> Hoff factor and represents the number of dissociated moles of particles per mole of solute </a:t>
            </a:r>
            <a:endParaRPr lang="en-IN" sz="2800" dirty="0">
              <a:solidFill>
                <a:srgbClr val="990033"/>
              </a:solidFill>
            </a:endParaRPr>
          </a:p>
        </p:txBody>
      </p:sp>
    </p:spTree>
    <p:extLst>
      <p:ext uri="{BB962C8B-B14F-4D97-AF65-F5344CB8AC3E}">
        <p14:creationId xmlns:p14="http://schemas.microsoft.com/office/powerpoint/2010/main" val="282948367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256565" y="1150635"/>
            <a:ext cx="2464329"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te-IN" altLang="en-US" sz="2100" b="1" dirty="0">
                <a:latin typeface="Times New Roman" panose="02020603050405020304" pitchFamily="18" charset="0"/>
                <a:ea typeface="Calibri" panose="020F0502020204030204" pitchFamily="34" charset="0"/>
                <a:cs typeface="Gautami"/>
              </a:rPr>
              <a:t>The Wittig Reaction</a:t>
            </a:r>
            <a:endParaRPr lang="te-IN" altLang="en-US" sz="2100" dirty="0">
              <a:latin typeface="Arial" panose="020B0604020202020204" pitchFamily="34" charset="0"/>
            </a:endParaRPr>
          </a:p>
        </p:txBody>
      </p:sp>
      <p:sp>
        <p:nvSpPr>
          <p:cNvPr id="5" name="Rectangle 3"/>
          <p:cNvSpPr>
            <a:spLocks noChangeArrowheads="1"/>
          </p:cNvSpPr>
          <p:nvPr/>
        </p:nvSpPr>
        <p:spPr bwMode="auto">
          <a:xfrm rot="10800000" flipV="1">
            <a:off x="474247" y="1543050"/>
            <a:ext cx="8343900" cy="1869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US" altLang="en-US" sz="900" dirty="0">
              <a:latin typeface="Times New Roman" panose="02020603050405020304" pitchFamily="18" charset="0"/>
              <a:ea typeface="Calibri" panose="020F0502020204030204" pitchFamily="34" charset="0"/>
              <a:cs typeface="Times New Roman" panose="02020603050405020304" pitchFamily="18" charset="0"/>
            </a:endParaRPr>
          </a:p>
          <a:p>
            <a:pPr algn="just" defTabSz="685800" eaLnBrk="0" fontAlgn="base" hangingPunct="0">
              <a:spcBef>
                <a:spcPct val="0"/>
              </a:spcBef>
              <a:spcAft>
                <a:spcPct val="0"/>
              </a:spcAft>
            </a:pPr>
            <a:r>
              <a:rPr lang="en-US" altLang="en-US" dirty="0">
                <a:ea typeface="Calibri" panose="020F0502020204030204" pitchFamily="34" charset="0"/>
                <a:cs typeface="Times New Roman" panose="02020603050405020304" pitchFamily="18" charset="0"/>
              </a:rPr>
              <a:t>The reaction between a </a:t>
            </a:r>
            <a:r>
              <a:rPr lang="en-US" altLang="en-US" dirty="0" err="1">
                <a:ea typeface="Calibri" panose="020F0502020204030204" pitchFamily="34" charset="0"/>
                <a:cs typeface="Times New Roman" panose="02020603050405020304" pitchFamily="18" charset="0"/>
              </a:rPr>
              <a:t>phosphorane</a:t>
            </a:r>
            <a:r>
              <a:rPr lang="en-US" altLang="en-US" dirty="0">
                <a:ea typeface="Calibri" panose="020F0502020204030204" pitchFamily="34" charset="0"/>
                <a:cs typeface="Times New Roman" panose="02020603050405020304" pitchFamily="18" charset="0"/>
              </a:rPr>
              <a:t> or </a:t>
            </a:r>
            <a:r>
              <a:rPr lang="en-US" altLang="en-US" dirty="0" err="1">
                <a:ea typeface="Calibri" panose="020F0502020204030204" pitchFamily="34" charset="0"/>
                <a:cs typeface="Times New Roman" panose="02020603050405020304" pitchFamily="18" charset="0"/>
              </a:rPr>
              <a:t>phosphonium</a:t>
            </a:r>
            <a:r>
              <a:rPr lang="en-US" altLang="en-US" dirty="0">
                <a:ea typeface="Calibri" panose="020F0502020204030204" pitchFamily="34" charset="0"/>
                <a:cs typeface="Times New Roman" panose="02020603050405020304" pitchFamily="18" charset="0"/>
              </a:rPr>
              <a:t> </a:t>
            </a:r>
            <a:r>
              <a:rPr lang="en-US" altLang="en-US" dirty="0" err="1">
                <a:ea typeface="Calibri" panose="020F0502020204030204" pitchFamily="34" charset="0"/>
                <a:cs typeface="Times New Roman" panose="02020603050405020304" pitchFamily="18" charset="0"/>
              </a:rPr>
              <a:t>ylid</a:t>
            </a:r>
            <a:r>
              <a:rPr lang="en-US" altLang="en-US" dirty="0">
                <a:ea typeface="Calibri" panose="020F0502020204030204" pitchFamily="34" charset="0"/>
                <a:cs typeface="Times New Roman" panose="02020603050405020304" pitchFamily="18" charset="0"/>
              </a:rPr>
              <a:t>, and an aldehyde or ketone to form a phosphine oxide and an alkene is known as Wittig reaction. A German chemist Georg Wittig has developed this procedure for the synthesis of alkenes. The reaction is easy to carry out and proceeds under mild conditions. Pyrolytic eliminations result in alkenes in which the position of the double bond is uncertain or not clear. It is not so in case of Wittig reaction.</a:t>
            </a:r>
            <a:r>
              <a:rPr lang="en-US" altLang="en-US" dirty="0"/>
              <a:t> </a:t>
            </a:r>
          </a:p>
        </p:txBody>
      </p:sp>
      <p:pic>
        <p:nvPicPr>
          <p:cNvPr id="2049" name="Picture 68"/>
          <p:cNvPicPr>
            <a:picLocks noChangeAspect="1" noChangeArrowheads="1"/>
          </p:cNvPicPr>
          <p:nvPr/>
        </p:nvPicPr>
        <p:blipFill>
          <a:blip r:embed="rId2">
            <a:duotone>
              <a:prstClr val="black"/>
              <a:schemeClr val="accent6">
                <a:lumMod val="20000"/>
                <a:lumOff val="80000"/>
                <a:tint val="45000"/>
                <a:satMod val="400000"/>
              </a:schemeClr>
            </a:duotone>
            <a:extLst>
              <a:ext uri="{BEBA8EAE-BF5A-486C-A8C5-ECC9F3942E4B}">
                <a14:imgProps xmlns:a14="http://schemas.microsoft.com/office/drawing/2010/main">
                  <a14:imgLayer r:embed="rId3">
                    <a14:imgEffect>
                      <a14:artisticPhotocopy/>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28700" y="3600450"/>
            <a:ext cx="714375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7939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1"/>
            <a:ext cx="8629650" cy="4571999"/>
          </a:xfrm>
        </p:spPr>
        <p:txBody>
          <a:bodyPr>
            <a:normAutofit fontScale="85000" lnSpcReduction="10000"/>
          </a:bodyPr>
          <a:lstStyle/>
          <a:p>
            <a:pPr algn="just"/>
            <a:r>
              <a:rPr lang="en-IN" dirty="0"/>
              <a:t>The reaction generally leads to high yields of di, and tri substituted alkenes from aldehydes and ketones.</a:t>
            </a:r>
          </a:p>
          <a:p>
            <a:pPr marL="0" indent="0" algn="just">
              <a:buNone/>
            </a:pPr>
            <a:r>
              <a:rPr lang="en-IN" dirty="0"/>
              <a:t> </a:t>
            </a:r>
          </a:p>
          <a:p>
            <a:pPr algn="just"/>
            <a:r>
              <a:rPr lang="en-IN" dirty="0"/>
              <a:t>Due to steric effects, yields of tetra substituted alkenes from ketones are poor. </a:t>
            </a:r>
          </a:p>
          <a:p>
            <a:pPr algn="just"/>
            <a:endParaRPr lang="en-IN" dirty="0"/>
          </a:p>
          <a:p>
            <a:pPr algn="just"/>
            <a:r>
              <a:rPr lang="en-IN" dirty="0"/>
              <a:t>The presence or addition of </a:t>
            </a:r>
            <a:r>
              <a:rPr lang="en-IN" dirty="0" err="1"/>
              <a:t>hexamethylphosphoramide</a:t>
            </a:r>
            <a:r>
              <a:rPr lang="en-IN" dirty="0"/>
              <a:t> or a catalytic amount of crown ether to the reaction medium or if reaction is carried out at higher temperature than usual in refluxing benzene or toluene with sodium t- </a:t>
            </a:r>
            <a:r>
              <a:rPr lang="en-IN" dirty="0" err="1"/>
              <a:t>amylate</a:t>
            </a:r>
            <a:r>
              <a:rPr lang="en-IN" dirty="0"/>
              <a:t> as base makes the reaction slow. </a:t>
            </a:r>
          </a:p>
          <a:p>
            <a:pPr marL="0" indent="0">
              <a:buNone/>
            </a:pPr>
            <a:endParaRPr lang="en-IN" dirty="0"/>
          </a:p>
        </p:txBody>
      </p:sp>
    </p:spTree>
    <p:extLst>
      <p:ext uri="{BB962C8B-B14F-4D97-AF65-F5344CB8AC3E}">
        <p14:creationId xmlns:p14="http://schemas.microsoft.com/office/powerpoint/2010/main" val="31745609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200" y="1028701"/>
            <a:ext cx="8229600" cy="2102405"/>
          </a:xfrm>
          <a:prstGeom prst="rect">
            <a:avLst/>
          </a:prstGeom>
          <a:noFill/>
        </p:spPr>
      </p:pic>
      <p:sp>
        <p:nvSpPr>
          <p:cNvPr id="5" name="Rectangle 4"/>
          <p:cNvSpPr/>
          <p:nvPr/>
        </p:nvSpPr>
        <p:spPr>
          <a:xfrm>
            <a:off x="457200" y="3257551"/>
            <a:ext cx="8343900" cy="646331"/>
          </a:xfrm>
          <a:prstGeom prst="rect">
            <a:avLst/>
          </a:prstGeom>
        </p:spPr>
        <p:txBody>
          <a:bodyPr wrap="square">
            <a:spAutoFit/>
          </a:bodyPr>
          <a:lstStyle/>
          <a:p>
            <a:r>
              <a:rPr lang="en-IN" dirty="0" err="1">
                <a:latin typeface="Times New Roman" panose="02020603050405020304" pitchFamily="18" charset="0"/>
                <a:ea typeface="Calibri" panose="020F0502020204030204" pitchFamily="34" charset="0"/>
              </a:rPr>
              <a:t>Phosphoranes</a:t>
            </a:r>
            <a:r>
              <a:rPr lang="en-IN" dirty="0">
                <a:latin typeface="Times New Roman" panose="02020603050405020304" pitchFamily="18" charset="0"/>
                <a:ea typeface="Calibri" panose="020F0502020204030204" pitchFamily="34" charset="0"/>
              </a:rPr>
              <a:t> are resonance stabilised structures in which there is some overlap between the carbon p orbital and one of the d- orbitals of phosphorus.</a:t>
            </a:r>
            <a:endParaRPr lang="en-IN" dirty="0"/>
          </a:p>
        </p:txBody>
      </p:sp>
      <p:pic>
        <p:nvPicPr>
          <p:cNvPr id="6" name="Picture 5"/>
          <p:cNvPicPr/>
          <p:nvPr/>
        </p:nvPicPr>
        <p:blipFill>
          <a:blip r:embed="rId3" cstate="print">
            <a:biLevel thresh="50000"/>
            <a:extLst>
              <a:ext uri="{BEBA8EAE-BF5A-486C-A8C5-ECC9F3942E4B}">
                <a14:imgProps xmlns:a14="http://schemas.microsoft.com/office/drawing/2010/main">
                  <a14:imgLayer r:embed="rId4">
                    <a14:imgEffect>
                      <a14:artisticPhotocopy/>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8750" y="4229100"/>
            <a:ext cx="6343650" cy="1371600"/>
          </a:xfrm>
          <a:prstGeom prst="rect">
            <a:avLst/>
          </a:prstGeom>
          <a:noFill/>
        </p:spPr>
      </p:pic>
    </p:spTree>
    <p:extLst>
      <p:ext uri="{BB962C8B-B14F-4D97-AF65-F5344CB8AC3E}">
        <p14:creationId xmlns:p14="http://schemas.microsoft.com/office/powerpoint/2010/main" val="9895791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28701"/>
            <a:ext cx="8401050" cy="4743449"/>
          </a:xfrm>
        </p:spPr>
        <p:txBody>
          <a:bodyPr/>
          <a:lstStyle/>
          <a:p>
            <a:pPr marL="0" indent="0" algn="just">
              <a:buNone/>
            </a:pPr>
            <a:r>
              <a:rPr lang="en-IN" sz="1800" dirty="0"/>
              <a:t>Reaction with a carbonyl compound takes place by attack of the </a:t>
            </a:r>
            <a:r>
              <a:rPr lang="en-IN" sz="1800" dirty="0" err="1"/>
              <a:t>carbanionoid</a:t>
            </a:r>
            <a:r>
              <a:rPr lang="en-IN" sz="1800" dirty="0"/>
              <a:t> carbon of the </a:t>
            </a:r>
            <a:r>
              <a:rPr lang="en-IN" sz="1800" dirty="0" err="1"/>
              <a:t>ylid</a:t>
            </a:r>
            <a:r>
              <a:rPr lang="en-IN" sz="1800" dirty="0"/>
              <a:t> form on the electrophilic carbon of the carbonyl group with the formation of betaine which collapses to the products by way of a four membered cyclic transition state. The driving force for this is provided by the formation of the very strong phosphorus – oxygen bond. </a:t>
            </a:r>
          </a:p>
          <a:p>
            <a:pPr marL="0" indent="0">
              <a:buNone/>
            </a:pPr>
            <a:endParaRPr lang="en-IN" dirty="0"/>
          </a:p>
        </p:txBody>
      </p:sp>
      <p:pic>
        <p:nvPicPr>
          <p:cNvPr id="4" name="Picture 3"/>
          <p:cNvPicPr/>
          <p:nvPr/>
        </p:nvPicPr>
        <p:blipFill>
          <a:blip r:embed="rId2" cstate="print">
            <a:biLevel thresh="75000"/>
            <a:extLst>
              <a:ext uri="{BEBA8EAE-BF5A-486C-A8C5-ECC9F3942E4B}">
                <a14:imgProps xmlns:a14="http://schemas.microsoft.com/office/drawing/2010/main">
                  <a14:imgLayer r:embed="rId3">
                    <a14:imgEffect>
                      <a14:artisticPhotocopy/>
                    </a14:imgEffect>
                    <a14:imgEffect>
                      <a14:colorTemperature colorTemp="7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71500" y="2514601"/>
            <a:ext cx="7658100" cy="3257549"/>
          </a:xfrm>
          <a:prstGeom prst="rect">
            <a:avLst/>
          </a:prstGeom>
          <a:noFill/>
          <a:effectLst>
            <a:glow>
              <a:schemeClr val="tx1"/>
            </a:glow>
          </a:effectLst>
        </p:spPr>
      </p:pic>
    </p:spTree>
    <p:extLst>
      <p:ext uri="{BB962C8B-B14F-4D97-AF65-F5344CB8AC3E}">
        <p14:creationId xmlns:p14="http://schemas.microsoft.com/office/powerpoint/2010/main" val="33965843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143001"/>
            <a:ext cx="8629650" cy="4686299"/>
          </a:xfrm>
        </p:spPr>
        <p:txBody>
          <a:bodyPr>
            <a:normAutofit fontScale="85000" lnSpcReduction="20000"/>
          </a:bodyPr>
          <a:lstStyle/>
          <a:p>
            <a:pPr algn="just"/>
            <a:r>
              <a:rPr lang="en-IN" dirty="0"/>
              <a:t>The rate determining step in this reaction is either first step or second step. The last step is never a slow step. There is some uncertainty in considering the four membered ring as either true intermediate or transition state. </a:t>
            </a:r>
          </a:p>
          <a:p>
            <a:pPr algn="just"/>
            <a:r>
              <a:rPr lang="en-IN" dirty="0"/>
              <a:t>The reactivity of the </a:t>
            </a:r>
            <a:r>
              <a:rPr lang="en-IN" dirty="0" err="1"/>
              <a:t>phosphorane</a:t>
            </a:r>
            <a:r>
              <a:rPr lang="en-IN" dirty="0"/>
              <a:t> depends on the nature of the group R, R</a:t>
            </a:r>
            <a:r>
              <a:rPr lang="en-IN" baseline="30000" dirty="0"/>
              <a:t>1</a:t>
            </a:r>
            <a:r>
              <a:rPr lang="en-IN" dirty="0"/>
              <a:t> and R</a:t>
            </a:r>
            <a:r>
              <a:rPr lang="en-IN" baseline="30000" dirty="0"/>
              <a:t>2</a:t>
            </a:r>
            <a:r>
              <a:rPr lang="en-IN" dirty="0"/>
              <a:t>. </a:t>
            </a:r>
          </a:p>
          <a:p>
            <a:pPr algn="just"/>
            <a:r>
              <a:rPr lang="en-IN" dirty="0"/>
              <a:t>In general R is always phenyl. </a:t>
            </a:r>
          </a:p>
          <a:p>
            <a:pPr algn="just"/>
            <a:r>
              <a:rPr lang="en-IN" dirty="0"/>
              <a:t>The formal positive charge on the phosphorus is reduced by the inductive effect of the alkyl groups in </a:t>
            </a:r>
            <a:r>
              <a:rPr lang="en-IN" dirty="0" err="1"/>
              <a:t>Alkylidene</a:t>
            </a:r>
            <a:r>
              <a:rPr lang="en-IN" dirty="0"/>
              <a:t> </a:t>
            </a:r>
            <a:r>
              <a:rPr lang="en-IN" dirty="0" err="1"/>
              <a:t>trialkylphophoranes</a:t>
            </a:r>
            <a:r>
              <a:rPr lang="en-IN" dirty="0"/>
              <a:t> and is more reactive than </a:t>
            </a:r>
            <a:r>
              <a:rPr lang="en-IN" dirty="0" err="1"/>
              <a:t>alkylidene</a:t>
            </a:r>
            <a:r>
              <a:rPr lang="en-IN" dirty="0"/>
              <a:t> </a:t>
            </a:r>
            <a:r>
              <a:rPr lang="en-IN" dirty="0" err="1"/>
              <a:t>triphenylphosphoranes</a:t>
            </a:r>
            <a:r>
              <a:rPr lang="en-IN" dirty="0"/>
              <a:t> in the initial addition to a carbonyl group to form a betaine. </a:t>
            </a:r>
          </a:p>
          <a:p>
            <a:pPr marL="0" indent="0">
              <a:buNone/>
            </a:pPr>
            <a:endParaRPr lang="en-IN" dirty="0"/>
          </a:p>
        </p:txBody>
      </p:sp>
    </p:spTree>
    <p:extLst>
      <p:ext uri="{BB962C8B-B14F-4D97-AF65-F5344CB8AC3E}">
        <p14:creationId xmlns:p14="http://schemas.microsoft.com/office/powerpoint/2010/main" val="35860731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85851"/>
            <a:ext cx="8401050" cy="4743449"/>
          </a:xfrm>
        </p:spPr>
        <p:txBody>
          <a:bodyPr>
            <a:normAutofit fontScale="85000" lnSpcReduction="20000"/>
          </a:bodyPr>
          <a:lstStyle/>
          <a:p>
            <a:pPr algn="just"/>
            <a:r>
              <a:rPr lang="en-IN" dirty="0"/>
              <a:t>The decomposition of betaine with </a:t>
            </a:r>
            <a:r>
              <a:rPr lang="en-IN" dirty="0" err="1"/>
              <a:t>alkylidene</a:t>
            </a:r>
            <a:r>
              <a:rPr lang="en-IN" dirty="0"/>
              <a:t> </a:t>
            </a:r>
            <a:r>
              <a:rPr lang="en-IN" dirty="0" err="1"/>
              <a:t>trialkyphophoranes</a:t>
            </a:r>
            <a:r>
              <a:rPr lang="en-IN" dirty="0"/>
              <a:t> is more difficult. </a:t>
            </a:r>
          </a:p>
          <a:p>
            <a:pPr algn="just"/>
            <a:r>
              <a:rPr lang="en-IN" dirty="0"/>
              <a:t>In the </a:t>
            </a:r>
            <a:r>
              <a:rPr lang="en-IN" dirty="0" err="1"/>
              <a:t>alkylidine</a:t>
            </a:r>
            <a:r>
              <a:rPr lang="en-IN" dirty="0"/>
              <a:t> part of the </a:t>
            </a:r>
            <a:r>
              <a:rPr lang="en-IN" dirty="0" err="1"/>
              <a:t>phosphorane</a:t>
            </a:r>
            <a:r>
              <a:rPr lang="en-IN" dirty="0"/>
              <a:t> , if R</a:t>
            </a:r>
            <a:r>
              <a:rPr lang="en-IN" baseline="30000" dirty="0"/>
              <a:t>1</a:t>
            </a:r>
            <a:r>
              <a:rPr lang="en-IN" dirty="0"/>
              <a:t> or R</a:t>
            </a:r>
            <a:r>
              <a:rPr lang="en-IN" baseline="30000" dirty="0"/>
              <a:t>2</a:t>
            </a:r>
            <a:r>
              <a:rPr lang="en-IN" dirty="0"/>
              <a:t> is an electron withdrawing group (e.g. CO or CO</a:t>
            </a:r>
            <a:r>
              <a:rPr lang="en-IN" baseline="-25000" dirty="0"/>
              <a:t>2</a:t>
            </a:r>
            <a:r>
              <a:rPr lang="en-IN" dirty="0"/>
              <a:t>R) the negative charge in the </a:t>
            </a:r>
            <a:r>
              <a:rPr lang="en-IN" dirty="0" err="1"/>
              <a:t>ylid</a:t>
            </a:r>
            <a:r>
              <a:rPr lang="en-IN" dirty="0"/>
              <a:t> becomes delocalised into R</a:t>
            </a:r>
            <a:r>
              <a:rPr lang="en-IN" baseline="30000" dirty="0"/>
              <a:t>1</a:t>
            </a:r>
            <a:r>
              <a:rPr lang="en-IN" dirty="0"/>
              <a:t> or R</a:t>
            </a:r>
            <a:r>
              <a:rPr lang="en-IN" baseline="30000" dirty="0"/>
              <a:t>2 </a:t>
            </a:r>
            <a:r>
              <a:rPr lang="en-IN" dirty="0"/>
              <a:t>and consequently the </a:t>
            </a:r>
            <a:r>
              <a:rPr lang="en-IN" dirty="0" err="1"/>
              <a:t>nucleophiic</a:t>
            </a:r>
            <a:r>
              <a:rPr lang="en-IN" dirty="0"/>
              <a:t> character, as well as reactivity towards carbonyl group is decreased. </a:t>
            </a:r>
          </a:p>
          <a:p>
            <a:pPr algn="just"/>
            <a:r>
              <a:rPr lang="en-IN" dirty="0"/>
              <a:t>Reagents of this type are much more stable and less reactive than those in which R</a:t>
            </a:r>
            <a:r>
              <a:rPr lang="en-IN" baseline="30000" dirty="0"/>
              <a:t>1</a:t>
            </a:r>
            <a:r>
              <a:rPr lang="en-IN" dirty="0"/>
              <a:t> and R</a:t>
            </a:r>
            <a:r>
              <a:rPr lang="en-IN" baseline="30000" dirty="0"/>
              <a:t>2 </a:t>
            </a:r>
            <a:r>
              <a:rPr lang="en-IN" dirty="0"/>
              <a:t>are alkyl groups. </a:t>
            </a:r>
          </a:p>
          <a:p>
            <a:pPr algn="just"/>
            <a:r>
              <a:rPr lang="en-IN" dirty="0"/>
              <a:t>The </a:t>
            </a:r>
            <a:r>
              <a:rPr lang="en-IN" dirty="0" err="1"/>
              <a:t>carbalkoxymethylenetriphenyl</a:t>
            </a:r>
            <a:r>
              <a:rPr lang="en-IN" dirty="0"/>
              <a:t> </a:t>
            </a:r>
            <a:r>
              <a:rPr lang="en-IN" dirty="0" err="1"/>
              <a:t>phophorane</a:t>
            </a:r>
            <a:r>
              <a:rPr lang="en-IN" dirty="0"/>
              <a:t> react fairly readily with aldehydes, but give only poor yields in reaction with the less reactive carbonyl group of ketones.</a:t>
            </a:r>
          </a:p>
          <a:p>
            <a:endParaRPr lang="en-IN" dirty="0"/>
          </a:p>
        </p:txBody>
      </p:sp>
    </p:spTree>
    <p:extLst>
      <p:ext uri="{BB962C8B-B14F-4D97-AF65-F5344CB8AC3E}">
        <p14:creationId xmlns:p14="http://schemas.microsoft.com/office/powerpoint/2010/main" val="5764048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biLevel thresh="50000"/>
            <a:extLst>
              <a:ext uri="{BEBA8EAE-BF5A-486C-A8C5-ECC9F3942E4B}">
                <a14:imgProps xmlns:a14="http://schemas.microsoft.com/office/drawing/2010/main">
                  <a14:imgLayer r:embed="rId3">
                    <a14:imgEffect>
                      <a14:artisticPhotocopy/>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1450" y="1143000"/>
            <a:ext cx="8686800" cy="2686050"/>
          </a:xfrm>
          <a:prstGeom prst="rect">
            <a:avLst/>
          </a:prstGeom>
          <a:noFill/>
        </p:spPr>
      </p:pic>
      <p:sp>
        <p:nvSpPr>
          <p:cNvPr id="5" name="Rectangle 4"/>
          <p:cNvSpPr/>
          <p:nvPr/>
        </p:nvSpPr>
        <p:spPr>
          <a:xfrm>
            <a:off x="171450" y="4057651"/>
            <a:ext cx="8686800" cy="1664879"/>
          </a:xfrm>
          <a:prstGeom prst="rect">
            <a:avLst/>
          </a:prstGeom>
        </p:spPr>
        <p:txBody>
          <a:bodyPr wrap="square">
            <a:spAutoFit/>
          </a:bodyPr>
          <a:lstStyle/>
          <a:p>
            <a:pPr algn="just">
              <a:lnSpc>
                <a:spcPct val="115000"/>
              </a:lnSpc>
              <a:spcAft>
                <a:spcPts val="750"/>
              </a:spcAft>
            </a:pPr>
            <a:r>
              <a:rPr lang="en-IN" dirty="0" err="1">
                <a:latin typeface="Times New Roman" panose="02020603050405020304" pitchFamily="18" charset="0"/>
                <a:ea typeface="Calibri" panose="020F0502020204030204" pitchFamily="34" charset="0"/>
                <a:cs typeface="Gautami"/>
              </a:rPr>
              <a:t>Alkylidenephophorane</a:t>
            </a:r>
            <a:r>
              <a:rPr lang="en-IN" dirty="0">
                <a:latin typeface="Times New Roman" panose="02020603050405020304" pitchFamily="18" charset="0"/>
                <a:ea typeface="Calibri" panose="020F0502020204030204" pitchFamily="34" charset="0"/>
                <a:cs typeface="Gautami"/>
              </a:rPr>
              <a:t> can be prepared by a number of methods, but in practice they are usually obtained by action of base on </a:t>
            </a:r>
            <a:r>
              <a:rPr lang="en-IN" dirty="0" err="1">
                <a:latin typeface="Times New Roman" panose="02020603050405020304" pitchFamily="18" charset="0"/>
                <a:ea typeface="Calibri" panose="020F0502020204030204" pitchFamily="34" charset="0"/>
                <a:cs typeface="Gautami"/>
              </a:rPr>
              <a:t>alkyltriphenylphophonium</a:t>
            </a:r>
            <a:r>
              <a:rPr lang="en-IN" dirty="0">
                <a:latin typeface="Times New Roman" panose="02020603050405020304" pitchFamily="18" charset="0"/>
                <a:ea typeface="Calibri" panose="020F0502020204030204" pitchFamily="34" charset="0"/>
                <a:cs typeface="Gautami"/>
              </a:rPr>
              <a:t> salts, which are themselves readily available from an alkyl halide and </a:t>
            </a:r>
            <a:r>
              <a:rPr lang="en-IN" dirty="0" err="1">
                <a:latin typeface="Times New Roman" panose="02020603050405020304" pitchFamily="18" charset="0"/>
                <a:ea typeface="Calibri" panose="020F0502020204030204" pitchFamily="34" charset="0"/>
                <a:cs typeface="Gautami"/>
              </a:rPr>
              <a:t>triphenynlphosphine</a:t>
            </a:r>
            <a:r>
              <a:rPr lang="en-IN" dirty="0">
                <a:latin typeface="Times New Roman" panose="02020603050405020304" pitchFamily="18" charset="0"/>
                <a:ea typeface="Calibri" panose="020F0502020204030204" pitchFamily="34" charset="0"/>
                <a:cs typeface="Gautami"/>
              </a:rPr>
              <a:t>. The </a:t>
            </a:r>
            <a:r>
              <a:rPr lang="en-IN" dirty="0" err="1">
                <a:latin typeface="Times New Roman" panose="02020603050405020304" pitchFamily="18" charset="0"/>
                <a:ea typeface="Calibri" panose="020F0502020204030204" pitchFamily="34" charset="0"/>
                <a:cs typeface="Gautami"/>
              </a:rPr>
              <a:t>phosphonium</a:t>
            </a:r>
            <a:r>
              <a:rPr lang="en-IN" dirty="0">
                <a:latin typeface="Times New Roman" panose="02020603050405020304" pitchFamily="18" charset="0"/>
                <a:ea typeface="Calibri" panose="020F0502020204030204" pitchFamily="34" charset="0"/>
                <a:cs typeface="Gautami"/>
              </a:rPr>
              <a:t> salt can usually be isolated and crystallised but the </a:t>
            </a:r>
            <a:r>
              <a:rPr lang="en-IN" dirty="0" err="1">
                <a:latin typeface="Times New Roman" panose="02020603050405020304" pitchFamily="18" charset="0"/>
                <a:ea typeface="Calibri" panose="020F0502020204030204" pitchFamily="34" charset="0"/>
                <a:cs typeface="Gautami"/>
              </a:rPr>
              <a:t>phosphorane</a:t>
            </a:r>
            <a:r>
              <a:rPr lang="en-IN" dirty="0">
                <a:latin typeface="Times New Roman" panose="02020603050405020304" pitchFamily="18" charset="0"/>
                <a:ea typeface="Calibri" panose="020F0502020204030204" pitchFamily="34" charset="0"/>
                <a:cs typeface="Gautami"/>
              </a:rPr>
              <a:t> is generally prepared in solution and used without isolation.</a:t>
            </a: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22173889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lob:https://web.whatsapp.com/4bc5d8d1-927c-412b-b632-a3c6b63d4fed"/>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1350"/>
          </a:p>
        </p:txBody>
      </p:sp>
      <p:pic>
        <p:nvPicPr>
          <p:cNvPr id="1027" name="Picture 3"/>
          <p:cNvPicPr>
            <a:picLocks noGrp="1" noChangeAspect="1" noChangeArrowheads="1"/>
          </p:cNvPicPr>
          <p:nvPr>
            <p:ph idx="1"/>
          </p:nvPr>
        </p:nvPicPr>
        <p:blipFill rotWithShape="1">
          <a:blip r:embed="rId2">
            <a:biLevel thresh="75000"/>
            <a:extLst>
              <a:ext uri="{BEBA8EAE-BF5A-486C-A8C5-ECC9F3942E4B}">
                <a14:imgProps xmlns:a14="http://schemas.microsoft.com/office/drawing/2010/main">
                  <a14:imgLayer r:embed="rId3">
                    <a14:imgEffect>
                      <a14:artisticPhotocopy/>
                    </a14:imgEffect>
                    <a14:imgEffect>
                      <a14:colorTemperature colorTemp="4700"/>
                    </a14:imgEffect>
                  </a14:imgLayer>
                </a14:imgProps>
              </a:ext>
              <a:ext uri="{28A0092B-C50C-407E-A947-70E740481C1C}">
                <a14:useLocalDpi xmlns:a14="http://schemas.microsoft.com/office/drawing/2010/main" val="0"/>
              </a:ext>
            </a:extLst>
          </a:blip>
          <a:srcRect t="6387"/>
          <a:stretch/>
        </p:blipFill>
        <p:spPr bwMode="auto">
          <a:xfrm>
            <a:off x="457200" y="1143000"/>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2457451"/>
            <a:ext cx="8229600" cy="1668277"/>
          </a:xfrm>
          <a:prstGeom prst="rect">
            <a:avLst/>
          </a:prstGeom>
        </p:spPr>
        <p:txBody>
          <a:bodyPr wrap="square">
            <a:spAutoFit/>
          </a:bodyPr>
          <a:lstStyle/>
          <a:p>
            <a:pPr algn="just">
              <a:lnSpc>
                <a:spcPct val="115000"/>
              </a:lnSpc>
              <a:spcAft>
                <a:spcPts val="750"/>
              </a:spcAft>
            </a:pPr>
            <a:r>
              <a:rPr lang="en-IN" sz="1500" dirty="0">
                <a:latin typeface="Times New Roman" panose="02020603050405020304" pitchFamily="18" charset="0"/>
                <a:ea typeface="Calibri" panose="020F0502020204030204" pitchFamily="34" charset="0"/>
                <a:cs typeface="Gautami"/>
              </a:rPr>
              <a:t>Reactions involving non-stabilised </a:t>
            </a:r>
            <a:r>
              <a:rPr lang="en-IN" sz="1500" dirty="0" err="1">
                <a:latin typeface="Times New Roman" panose="02020603050405020304" pitchFamily="18" charset="0"/>
                <a:ea typeface="Calibri" panose="020F0502020204030204" pitchFamily="34" charset="0"/>
                <a:cs typeface="Gautami"/>
              </a:rPr>
              <a:t>ylids</a:t>
            </a:r>
            <a:r>
              <a:rPr lang="en-IN" sz="1500" dirty="0">
                <a:latin typeface="Times New Roman" panose="02020603050405020304" pitchFamily="18" charset="0"/>
                <a:ea typeface="Calibri" panose="020F0502020204030204" pitchFamily="34" charset="0"/>
                <a:cs typeface="Gautami"/>
              </a:rPr>
              <a:t> must be conducted under anhydrous conditions and in an inert atmosphere, because these </a:t>
            </a:r>
            <a:r>
              <a:rPr lang="en-IN" sz="1500" dirty="0" err="1">
                <a:latin typeface="Times New Roman" panose="02020603050405020304" pitchFamily="18" charset="0"/>
                <a:ea typeface="Calibri" panose="020F0502020204030204" pitchFamily="34" charset="0"/>
                <a:cs typeface="Gautami"/>
              </a:rPr>
              <a:t>ylids</a:t>
            </a:r>
            <a:r>
              <a:rPr lang="en-IN" sz="1500" dirty="0">
                <a:latin typeface="Times New Roman" panose="02020603050405020304" pitchFamily="18" charset="0"/>
                <a:ea typeface="Calibri" panose="020F0502020204030204" pitchFamily="34" charset="0"/>
                <a:cs typeface="Gautami"/>
              </a:rPr>
              <a:t> react both with oxygen and with water. On reaction with water, </a:t>
            </a:r>
            <a:r>
              <a:rPr lang="en-IN" sz="1500" dirty="0" err="1">
                <a:latin typeface="Times New Roman" panose="02020603050405020304" pitchFamily="18" charset="0"/>
                <a:ea typeface="Calibri" panose="020F0502020204030204" pitchFamily="34" charset="0"/>
                <a:cs typeface="Gautami"/>
              </a:rPr>
              <a:t>phophorane</a:t>
            </a:r>
            <a:r>
              <a:rPr lang="en-IN" sz="1500" dirty="0">
                <a:latin typeface="Times New Roman" panose="02020603050405020304" pitchFamily="18" charset="0"/>
                <a:ea typeface="Calibri" panose="020F0502020204030204" pitchFamily="34" charset="0"/>
                <a:cs typeface="Gautami"/>
              </a:rPr>
              <a:t> gets converted to phosphine oxide and a hydrocarbon. With, oxygen, reaction leads in the first place to </a:t>
            </a:r>
            <a:r>
              <a:rPr lang="en-IN" sz="1500" dirty="0" err="1">
                <a:latin typeface="Times New Roman" panose="02020603050405020304" pitchFamily="18" charset="0"/>
                <a:ea typeface="Calibri" panose="020F0502020204030204" pitchFamily="34" charset="0"/>
                <a:cs typeface="Gautami"/>
              </a:rPr>
              <a:t>triphenylphosphine</a:t>
            </a:r>
            <a:r>
              <a:rPr lang="en-IN" sz="1500" dirty="0">
                <a:latin typeface="Times New Roman" panose="02020603050405020304" pitchFamily="18" charset="0"/>
                <a:ea typeface="Calibri" panose="020F0502020204030204" pitchFamily="34" charset="0"/>
                <a:cs typeface="Gautami"/>
              </a:rPr>
              <a:t> oxide and a carbonyl compound. This carbonyl compound then undergoes a Wittig reaction with </a:t>
            </a:r>
            <a:r>
              <a:rPr lang="en-IN" sz="1500" dirty="0" err="1">
                <a:latin typeface="Times New Roman" panose="02020603050405020304" pitchFamily="18" charset="0"/>
                <a:ea typeface="Calibri" panose="020F0502020204030204" pitchFamily="34" charset="0"/>
                <a:cs typeface="Gautami"/>
              </a:rPr>
              <a:t>unoxidised</a:t>
            </a:r>
            <a:r>
              <a:rPr lang="en-IN" sz="1500" dirty="0">
                <a:latin typeface="Times New Roman" panose="02020603050405020304" pitchFamily="18" charset="0"/>
                <a:ea typeface="Calibri" panose="020F0502020204030204" pitchFamily="34" charset="0"/>
                <a:cs typeface="Gautami"/>
              </a:rPr>
              <a:t> </a:t>
            </a:r>
            <a:r>
              <a:rPr lang="en-IN" sz="1500" dirty="0" err="1">
                <a:latin typeface="Times New Roman" panose="02020603050405020304" pitchFamily="18" charset="0"/>
                <a:ea typeface="Calibri" panose="020F0502020204030204" pitchFamily="34" charset="0"/>
                <a:cs typeface="Gautami"/>
              </a:rPr>
              <a:t>ylid</a:t>
            </a:r>
            <a:r>
              <a:rPr lang="en-IN" sz="1500" dirty="0">
                <a:latin typeface="Times New Roman" panose="02020603050405020304" pitchFamily="18" charset="0"/>
                <a:ea typeface="Calibri" panose="020F0502020204030204" pitchFamily="34" charset="0"/>
                <a:cs typeface="Gautami"/>
              </a:rPr>
              <a:t> to form a symmetrical alkene. This is in fact quite a useful route to symmetrical alkenes.</a:t>
            </a:r>
            <a:endParaRPr lang="en-IN" sz="1500" dirty="0">
              <a:latin typeface="Calibri" panose="020F0502020204030204" pitchFamily="34" charset="0"/>
              <a:ea typeface="Calibri" panose="020F0502020204030204" pitchFamily="34" charset="0"/>
              <a:cs typeface="Gautami"/>
            </a:endParaRPr>
          </a:p>
        </p:txBody>
      </p:sp>
      <p:pic>
        <p:nvPicPr>
          <p:cNvPr id="5" name="Picture 4"/>
          <p:cNvPicPr/>
          <p:nvPr/>
        </p:nvPicPr>
        <p:blipFill rotWithShape="1">
          <a:blip r:embed="rId4">
            <a:biLevel thresh="5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t="3784"/>
          <a:stretch/>
        </p:blipFill>
        <p:spPr bwMode="auto">
          <a:xfrm>
            <a:off x="457200" y="4216912"/>
            <a:ext cx="8172450" cy="14980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61009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808" y="883227"/>
            <a:ext cx="8629650" cy="4629150"/>
          </a:xfrm>
        </p:spPr>
        <p:txBody>
          <a:bodyPr>
            <a:normAutofit/>
          </a:bodyPr>
          <a:lstStyle/>
          <a:p>
            <a:pPr marL="0" indent="0">
              <a:buNone/>
            </a:pPr>
            <a:r>
              <a:rPr lang="en-IN" b="1" dirty="0"/>
              <a:t>Stereospecific synthesis from 1,2 – diols</a:t>
            </a:r>
          </a:p>
          <a:p>
            <a:r>
              <a:rPr lang="en-IN" sz="1800" dirty="0"/>
              <a:t>The formation of double bonds from 1,2 – diols proceed by  the decomposition of an intermediate.</a:t>
            </a:r>
          </a:p>
          <a:p>
            <a:r>
              <a:rPr lang="en-IN" sz="1800" dirty="0"/>
              <a:t>One of the method involves the use of </a:t>
            </a:r>
            <a:r>
              <a:rPr lang="en-IN" sz="1800" dirty="0" err="1"/>
              <a:t>thionocarbonates</a:t>
            </a:r>
            <a:r>
              <a:rPr lang="en-IN" sz="1800" dirty="0"/>
              <a:t> that are obtained by the treatment of diols with </a:t>
            </a:r>
            <a:r>
              <a:rPr lang="en-IN" sz="1800" dirty="0" err="1"/>
              <a:t>thiophosgene</a:t>
            </a:r>
            <a:r>
              <a:rPr lang="en-IN" sz="1800" dirty="0"/>
              <a:t>. Reaction of </a:t>
            </a:r>
            <a:r>
              <a:rPr lang="en-IN" sz="1800" dirty="0" err="1"/>
              <a:t>thionocarbonate</a:t>
            </a:r>
            <a:r>
              <a:rPr lang="en-IN" sz="1800" dirty="0"/>
              <a:t> with 1,3 – dimethyl-2-phenyl-1,3,-diazophospholidine proceed by a concerted process or by way of an intermediate  </a:t>
            </a:r>
            <a:r>
              <a:rPr lang="en-IN" sz="1800" dirty="0" err="1"/>
              <a:t>carbene</a:t>
            </a:r>
            <a:r>
              <a:rPr lang="en-IN" sz="1800" dirty="0"/>
              <a:t>.</a:t>
            </a:r>
          </a:p>
          <a:p>
            <a:endParaRPr lang="en-IN" sz="1800" b="1" dirty="0"/>
          </a:p>
        </p:txBody>
      </p:sp>
      <p:pic>
        <p:nvPicPr>
          <p:cNvPr id="4" name="Picture 3"/>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1383" t="1560" b="33247"/>
          <a:stretch/>
        </p:blipFill>
        <p:spPr bwMode="auto">
          <a:xfrm>
            <a:off x="685800" y="3200400"/>
            <a:ext cx="7886700" cy="2514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93401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42900" y="1141066"/>
            <a:ext cx="85153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98450" algn="l"/>
              </a:tabLst>
              <a:defRPr>
                <a:solidFill>
                  <a:schemeClr val="tx1"/>
                </a:solidFill>
                <a:latin typeface="Arial" panose="020B0604020202020204" pitchFamily="34" charset="0"/>
              </a:defRPr>
            </a:lvl1pPr>
            <a:lvl2pPr eaLnBrk="0" fontAlgn="base" hangingPunct="0">
              <a:spcBef>
                <a:spcPct val="0"/>
              </a:spcBef>
              <a:spcAft>
                <a:spcPct val="0"/>
              </a:spcAft>
              <a:tabLst>
                <a:tab pos="298450" algn="l"/>
              </a:tabLst>
              <a:defRPr>
                <a:solidFill>
                  <a:schemeClr val="tx1"/>
                </a:solidFill>
                <a:latin typeface="Arial" panose="020B0604020202020204" pitchFamily="34" charset="0"/>
              </a:defRPr>
            </a:lvl2pPr>
            <a:lvl3pPr eaLnBrk="0" fontAlgn="base" hangingPunct="0">
              <a:spcBef>
                <a:spcPct val="0"/>
              </a:spcBef>
              <a:spcAft>
                <a:spcPct val="0"/>
              </a:spcAft>
              <a:tabLst>
                <a:tab pos="298450" algn="l"/>
              </a:tabLst>
              <a:defRPr>
                <a:solidFill>
                  <a:schemeClr val="tx1"/>
                </a:solidFill>
                <a:latin typeface="Arial" panose="020B0604020202020204" pitchFamily="34" charset="0"/>
              </a:defRPr>
            </a:lvl3pPr>
            <a:lvl4pPr eaLnBrk="0" fontAlgn="base" hangingPunct="0">
              <a:spcBef>
                <a:spcPct val="0"/>
              </a:spcBef>
              <a:spcAft>
                <a:spcPct val="0"/>
              </a:spcAft>
              <a:tabLst>
                <a:tab pos="298450" algn="l"/>
              </a:tabLst>
              <a:defRPr>
                <a:solidFill>
                  <a:schemeClr val="tx1"/>
                </a:solidFill>
                <a:latin typeface="Arial" panose="020B0604020202020204" pitchFamily="34" charset="0"/>
              </a:defRPr>
            </a:lvl4pPr>
            <a:lvl5pPr eaLnBrk="0" fontAlgn="base" hangingPunct="0">
              <a:spcBef>
                <a:spcPct val="0"/>
              </a:spcBef>
              <a:spcAft>
                <a:spcPct val="0"/>
              </a:spcAft>
              <a:tabLst>
                <a:tab pos="298450" algn="l"/>
              </a:tabLst>
              <a:defRPr>
                <a:solidFill>
                  <a:schemeClr val="tx1"/>
                </a:solidFill>
                <a:latin typeface="Arial" panose="020B0604020202020204" pitchFamily="34" charset="0"/>
              </a:defRPr>
            </a:lvl5pPr>
            <a:lvl6pPr eaLnBrk="0" fontAlgn="base" hangingPunct="0">
              <a:spcBef>
                <a:spcPct val="0"/>
              </a:spcBef>
              <a:spcAft>
                <a:spcPct val="0"/>
              </a:spcAft>
              <a:tabLst>
                <a:tab pos="298450" algn="l"/>
              </a:tabLst>
              <a:defRPr>
                <a:solidFill>
                  <a:schemeClr val="tx1"/>
                </a:solidFill>
                <a:latin typeface="Arial" panose="020B0604020202020204" pitchFamily="34" charset="0"/>
              </a:defRPr>
            </a:lvl6pPr>
            <a:lvl7pPr eaLnBrk="0" fontAlgn="base" hangingPunct="0">
              <a:spcBef>
                <a:spcPct val="0"/>
              </a:spcBef>
              <a:spcAft>
                <a:spcPct val="0"/>
              </a:spcAft>
              <a:tabLst>
                <a:tab pos="298450" algn="l"/>
              </a:tabLst>
              <a:defRPr>
                <a:solidFill>
                  <a:schemeClr val="tx1"/>
                </a:solidFill>
                <a:latin typeface="Arial" panose="020B0604020202020204" pitchFamily="34" charset="0"/>
              </a:defRPr>
            </a:lvl7pPr>
            <a:lvl8pPr eaLnBrk="0" fontAlgn="base" hangingPunct="0">
              <a:spcBef>
                <a:spcPct val="0"/>
              </a:spcBef>
              <a:spcAft>
                <a:spcPct val="0"/>
              </a:spcAft>
              <a:tabLst>
                <a:tab pos="298450" algn="l"/>
              </a:tabLst>
              <a:defRPr>
                <a:solidFill>
                  <a:schemeClr val="tx1"/>
                </a:solidFill>
                <a:latin typeface="Arial" panose="020B0604020202020204" pitchFamily="34" charset="0"/>
              </a:defRPr>
            </a:lvl8pPr>
            <a:lvl9pPr eaLnBrk="0" fontAlgn="base" hangingPunct="0">
              <a:spcBef>
                <a:spcPct val="0"/>
              </a:spcBef>
              <a:spcAft>
                <a:spcPct val="0"/>
              </a:spcAft>
              <a:tabLst>
                <a:tab pos="298450" algn="l"/>
              </a:tabLst>
              <a:defRPr>
                <a:solidFill>
                  <a:schemeClr val="tx1"/>
                </a:solidFill>
                <a:latin typeface="Arial" panose="020B0604020202020204" pitchFamily="34" charset="0"/>
              </a:defRPr>
            </a:lvl9pPr>
          </a:lstStyle>
          <a:p>
            <a:pPr algn="just" defTabSz="685800">
              <a:tabLst>
                <a:tab pos="223838" algn="l"/>
              </a:tabLst>
            </a:pPr>
            <a:r>
              <a:rPr lang="te-IN" altLang="en-US" sz="1500" dirty="0">
                <a:latin typeface="Calibri" panose="020F0502020204030204" pitchFamily="34" charset="0"/>
                <a:ea typeface="Calibri" panose="020F0502020204030204" pitchFamily="34" charset="0"/>
                <a:cs typeface="Gautami"/>
              </a:rPr>
              <a:t>This reaction is applicable to complex and sensitive molecules containing a variety of functional groups.</a:t>
            </a:r>
            <a:endParaRPr lang="en-US" altLang="en-US" sz="1500" dirty="0"/>
          </a:p>
          <a:p>
            <a:pPr defTabSz="685800">
              <a:tabLst>
                <a:tab pos="223838" algn="l"/>
              </a:tabLst>
            </a:pPr>
            <a:endParaRPr lang="en-US" altLang="en-US" sz="1350" dirty="0"/>
          </a:p>
        </p:txBody>
      </p:sp>
      <p:pic>
        <p:nvPicPr>
          <p:cNvPr id="2049" name="Picture 92"/>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l="14955" t="66908" r="11787"/>
          <a:stretch>
            <a:fillRect/>
          </a:stretch>
        </p:blipFill>
        <p:spPr bwMode="auto">
          <a:xfrm>
            <a:off x="2114550" y="1756611"/>
            <a:ext cx="4000500" cy="1386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5977" y="1013759"/>
            <a:ext cx="138564"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br>
              <a:rPr lang="en-US" altLang="en-US" sz="825">
                <a:latin typeface="Arial" panose="020B0604020202020204" pitchFamily="34" charset="0"/>
                <a:ea typeface="Calibri" panose="020F0502020204030204" pitchFamily="34" charset="0"/>
                <a:cs typeface="Gautami"/>
              </a:rPr>
            </a:br>
            <a:endParaRPr lang="en-US" altLang="en-US" sz="1350">
              <a:latin typeface="Arial" panose="020B0604020202020204" pitchFamily="34" charset="0"/>
            </a:endParaRPr>
          </a:p>
        </p:txBody>
      </p:sp>
      <p:sp>
        <p:nvSpPr>
          <p:cNvPr id="6" name="Rectangle 5"/>
          <p:cNvSpPr/>
          <p:nvPr/>
        </p:nvSpPr>
        <p:spPr>
          <a:xfrm>
            <a:off x="342900" y="3257550"/>
            <a:ext cx="8515350" cy="873124"/>
          </a:xfrm>
          <a:prstGeom prst="rect">
            <a:avLst/>
          </a:prstGeom>
        </p:spPr>
        <p:txBody>
          <a:bodyPr wrap="square">
            <a:spAutoFit/>
          </a:bodyPr>
          <a:lstStyle/>
          <a:p>
            <a:pPr algn="just">
              <a:lnSpc>
                <a:spcPct val="115000"/>
              </a:lnSpc>
              <a:spcAft>
                <a:spcPts val="750"/>
              </a:spcAft>
            </a:pPr>
            <a:r>
              <a:rPr lang="en-IN" sz="1500" dirty="0">
                <a:latin typeface="Calibri" panose="020F0502020204030204" pitchFamily="34" charset="0"/>
                <a:ea typeface="Calibri" panose="020F0502020204030204" pitchFamily="34" charset="0"/>
                <a:cs typeface="Gautami"/>
              </a:rPr>
              <a:t>The reaction is stereospecific with </a:t>
            </a:r>
            <a:r>
              <a:rPr lang="en-IN" sz="1500" dirty="0" err="1">
                <a:latin typeface="Calibri" panose="020F0502020204030204" pitchFamily="34" charset="0"/>
                <a:ea typeface="Calibri" panose="020F0502020204030204" pitchFamily="34" charset="0"/>
                <a:cs typeface="Gautami"/>
              </a:rPr>
              <a:t>syn</a:t>
            </a:r>
            <a:r>
              <a:rPr lang="en-IN" sz="1500" dirty="0">
                <a:latin typeface="Calibri" panose="020F0502020204030204" pitchFamily="34" charset="0"/>
                <a:ea typeface="Calibri" panose="020F0502020204030204" pitchFamily="34" charset="0"/>
                <a:cs typeface="Gautami"/>
              </a:rPr>
              <a:t> elimination. This allows stereospecific synthesis of strained </a:t>
            </a:r>
            <a:r>
              <a:rPr lang="en-IN" sz="1500" dirty="0" err="1">
                <a:latin typeface="Calibri" panose="020F0502020204030204" pitchFamily="34" charset="0"/>
                <a:ea typeface="Calibri" panose="020F0502020204030204" pitchFamily="34" charset="0"/>
                <a:cs typeface="Gautami"/>
              </a:rPr>
              <a:t>cycloalkenes</a:t>
            </a:r>
            <a:r>
              <a:rPr lang="en-IN" sz="1500" dirty="0">
                <a:latin typeface="Calibri" panose="020F0502020204030204" pitchFamily="34" charset="0"/>
                <a:ea typeface="Calibri" panose="020F0502020204030204" pitchFamily="34" charset="0"/>
                <a:cs typeface="Gautami"/>
              </a:rPr>
              <a:t> with trans </a:t>
            </a:r>
            <a:r>
              <a:rPr lang="en-IN" sz="1500" dirty="0" err="1">
                <a:latin typeface="Calibri" panose="020F0502020204030204" pitchFamily="34" charset="0"/>
                <a:ea typeface="Calibri" panose="020F0502020204030204" pitchFamily="34" charset="0"/>
                <a:cs typeface="Gautami"/>
              </a:rPr>
              <a:t>perhydroxylation</a:t>
            </a:r>
            <a:r>
              <a:rPr lang="en-IN" sz="1500" dirty="0">
                <a:latin typeface="Calibri" panose="020F0502020204030204" pitchFamily="34" charset="0"/>
                <a:ea typeface="Calibri" panose="020F0502020204030204" pitchFamily="34" charset="0"/>
                <a:cs typeface="Gautami"/>
              </a:rPr>
              <a:t> which provides a general method for the interconversion of Z and E alkenes. In the following example Z- </a:t>
            </a:r>
            <a:r>
              <a:rPr lang="en-IN" sz="1500" dirty="0" err="1">
                <a:latin typeface="Calibri" panose="020F0502020204030204" pitchFamily="34" charset="0"/>
                <a:ea typeface="Calibri" panose="020F0502020204030204" pitchFamily="34" charset="0"/>
                <a:cs typeface="Gautami"/>
              </a:rPr>
              <a:t>cyclooctene</a:t>
            </a:r>
            <a:r>
              <a:rPr lang="en-IN" sz="1500" dirty="0">
                <a:latin typeface="Calibri" panose="020F0502020204030204" pitchFamily="34" charset="0"/>
                <a:ea typeface="Calibri" panose="020F0502020204030204" pitchFamily="34" charset="0"/>
                <a:cs typeface="Gautami"/>
              </a:rPr>
              <a:t> was converted into the E- isomer.</a:t>
            </a:r>
          </a:p>
        </p:txBody>
      </p:sp>
      <p:pic>
        <p:nvPicPr>
          <p:cNvPr id="8" name="Picture 7"/>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Lst>
          </a:blip>
          <a:stretch>
            <a:fillRect/>
          </a:stretch>
        </p:blipFill>
        <p:spPr>
          <a:xfrm>
            <a:off x="1085850" y="4221890"/>
            <a:ext cx="6229350" cy="1607410"/>
          </a:xfrm>
          <a:prstGeom prst="rect">
            <a:avLst/>
          </a:prstGeom>
        </p:spPr>
      </p:pic>
    </p:spTree>
    <p:extLst>
      <p:ext uri="{BB962C8B-B14F-4D97-AF65-F5344CB8AC3E}">
        <p14:creationId xmlns:p14="http://schemas.microsoft.com/office/powerpoint/2010/main" val="1366894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8153400" cy="5509200"/>
          </a:xfrm>
          <a:prstGeom prst="rect">
            <a:avLst/>
          </a:prstGeom>
        </p:spPr>
        <p:txBody>
          <a:bodyPr wrap="square">
            <a:spAutoFit/>
          </a:bodyPr>
          <a:lstStyle/>
          <a:p>
            <a:pPr algn="ctr"/>
            <a:r>
              <a:rPr lang="en-US" sz="2800" b="1" dirty="0">
                <a:solidFill>
                  <a:schemeClr val="accent2">
                    <a:lumMod val="50000"/>
                  </a:schemeClr>
                </a:solidFill>
              </a:rPr>
              <a:t>Depression of Freezing Point</a:t>
            </a:r>
            <a:endParaRPr lang="en-IN" sz="2800" b="1" dirty="0">
              <a:solidFill>
                <a:schemeClr val="accent2">
                  <a:lumMod val="50000"/>
                </a:schemeClr>
              </a:solidFill>
            </a:endParaRPr>
          </a:p>
          <a:p>
            <a:endParaRPr lang="en-IN" dirty="0"/>
          </a:p>
          <a:p>
            <a:r>
              <a:rPr lang="en-US" sz="2400" b="1" i="1" dirty="0">
                <a:solidFill>
                  <a:srgbClr val="003366"/>
                </a:solidFill>
              </a:rPr>
              <a:t>Normal freezing or melting point: </a:t>
            </a:r>
            <a:r>
              <a:rPr lang="en-US" sz="2400" b="1" dirty="0">
                <a:solidFill>
                  <a:srgbClr val="003366"/>
                </a:solidFill>
              </a:rPr>
              <a:t>is the temp. at which solid &amp; liquid are in equilibrium under 1 atm. </a:t>
            </a:r>
          </a:p>
          <a:p>
            <a:endParaRPr lang="en-US" b="1" dirty="0"/>
          </a:p>
          <a:p>
            <a:r>
              <a:rPr lang="en-US" sz="2400" b="1" dirty="0">
                <a:solidFill>
                  <a:srgbClr val="990033"/>
                </a:solidFill>
              </a:rPr>
              <a:t>Addition of solute will decrease the vapor pressure and so will decrease the freezing point</a:t>
            </a:r>
          </a:p>
          <a:p>
            <a:pPr algn="just"/>
            <a:endParaRPr lang="en-US" sz="2400" b="1" dirty="0"/>
          </a:p>
          <a:p>
            <a:pPr algn="just"/>
            <a:r>
              <a:rPr lang="en-US" sz="2400" b="1" dirty="0">
                <a:solidFill>
                  <a:srgbClr val="006600"/>
                </a:solidFill>
              </a:rPr>
              <a:t>In order for a liquid to freeze it must achieve a very ordered state that results in the formation of a crystal. </a:t>
            </a:r>
          </a:p>
          <a:p>
            <a:pPr algn="just"/>
            <a:endParaRPr lang="en-US" sz="2400" b="1" dirty="0"/>
          </a:p>
          <a:p>
            <a:pPr algn="just"/>
            <a:r>
              <a:rPr lang="en-US" sz="2400" b="1" dirty="0">
                <a:solidFill>
                  <a:srgbClr val="7030A0"/>
                </a:solidFill>
              </a:rPr>
              <a:t>If there are impurities in the liquid, i.e. solutes, the liquid is inherently less ordered. Therefore, a solution is more difficult to freeze than the pure solvent so a lower temperature is required to freeze the liquid.  </a:t>
            </a:r>
          </a:p>
        </p:txBody>
      </p:sp>
    </p:spTree>
    <p:extLst>
      <p:ext uri="{BB962C8B-B14F-4D97-AF65-F5344CB8AC3E}">
        <p14:creationId xmlns:p14="http://schemas.microsoft.com/office/powerpoint/2010/main" val="8998849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dirty="0"/>
              <a:t>Stereo selective Synthesis of Tri and Tetra Substituted Alkenes</a:t>
            </a:r>
            <a:endParaRPr lang="en-IN" dirty="0"/>
          </a:p>
        </p:txBody>
      </p:sp>
      <p:sp>
        <p:nvSpPr>
          <p:cNvPr id="3" name="Content Placeholder 2"/>
          <p:cNvSpPr>
            <a:spLocks noGrp="1"/>
          </p:cNvSpPr>
          <p:nvPr>
            <p:ph idx="1"/>
          </p:nvPr>
        </p:nvSpPr>
        <p:spPr>
          <a:xfrm>
            <a:off x="285750" y="2057403"/>
            <a:ext cx="8401050" cy="3771898"/>
          </a:xfrm>
        </p:spPr>
        <p:txBody>
          <a:bodyPr>
            <a:normAutofit fontScale="70000" lnSpcReduction="20000"/>
          </a:bodyPr>
          <a:lstStyle/>
          <a:p>
            <a:pPr marL="0" indent="0" algn="just">
              <a:buNone/>
            </a:pPr>
            <a:r>
              <a:rPr lang="en-IN" dirty="0"/>
              <a:t>When compared to </a:t>
            </a:r>
            <a:r>
              <a:rPr lang="en-IN" dirty="0" err="1"/>
              <a:t>isomerically</a:t>
            </a:r>
            <a:r>
              <a:rPr lang="en-IN" dirty="0"/>
              <a:t> pure tri and tetra substituted alkenes E and Z 1, 2 – di substituted alkenes are readily available by reduction of alkynes as other means.</a:t>
            </a:r>
          </a:p>
          <a:p>
            <a:pPr marL="0" indent="0" algn="just">
              <a:buNone/>
            </a:pPr>
            <a:endParaRPr lang="en-IN" dirty="0"/>
          </a:p>
          <a:p>
            <a:pPr marL="0" indent="0" algn="just">
              <a:buNone/>
            </a:pPr>
            <a:r>
              <a:rPr lang="en-IN" u="sng" dirty="0"/>
              <a:t>1. Reaction of Grignard reagent : α – </a:t>
            </a:r>
            <a:r>
              <a:rPr lang="en-IN" u="sng" dirty="0" err="1"/>
              <a:t>Chloro</a:t>
            </a:r>
            <a:r>
              <a:rPr lang="en-IN" u="sng" dirty="0"/>
              <a:t> aldehyde or ketone</a:t>
            </a:r>
          </a:p>
          <a:p>
            <a:pPr marL="0" indent="0" algn="just">
              <a:buNone/>
            </a:pPr>
            <a:r>
              <a:rPr lang="en-IN" dirty="0"/>
              <a:t>The most reactive conformation of  α – </a:t>
            </a:r>
            <a:r>
              <a:rPr lang="en-IN" dirty="0" err="1"/>
              <a:t>chloro</a:t>
            </a:r>
            <a:r>
              <a:rPr lang="en-IN" dirty="0"/>
              <a:t> ketone i.e., the group C=O group and C-Cl are antiparallel. Addition of Grignard reagent is highly stereo selective and takes place from the less sterically hindered side by the group R</a:t>
            </a:r>
            <a:r>
              <a:rPr lang="en-IN" baseline="30000" dirty="0"/>
              <a:t>1</a:t>
            </a:r>
            <a:r>
              <a:rPr lang="en-IN" dirty="0"/>
              <a:t> and R</a:t>
            </a:r>
            <a:r>
              <a:rPr lang="en-IN" baseline="30000" dirty="0"/>
              <a:t>2</a:t>
            </a:r>
            <a:r>
              <a:rPr lang="en-IN" dirty="0"/>
              <a:t> on α –carbon. R</a:t>
            </a:r>
            <a:r>
              <a:rPr lang="en-IN" baseline="30000" dirty="0"/>
              <a:t>4</a:t>
            </a:r>
            <a:r>
              <a:rPr lang="en-IN" dirty="0"/>
              <a:t> and larger of the groups R</a:t>
            </a:r>
            <a:r>
              <a:rPr lang="en-IN" baseline="30000" dirty="0"/>
              <a:t>1</a:t>
            </a:r>
            <a:r>
              <a:rPr lang="en-IN" dirty="0"/>
              <a:t> and R</a:t>
            </a:r>
            <a:r>
              <a:rPr lang="en-IN" baseline="30000" dirty="0"/>
              <a:t>2</a:t>
            </a:r>
            <a:r>
              <a:rPr lang="en-IN" dirty="0"/>
              <a:t> are anti to each other. Three groups on the alkene are derived from &gt; C=O compound and one from Grignard reagent.</a:t>
            </a:r>
          </a:p>
          <a:p>
            <a:pPr marL="0" indent="0">
              <a:buNone/>
            </a:pPr>
            <a:endParaRPr lang="en-IN" dirty="0"/>
          </a:p>
        </p:txBody>
      </p:sp>
    </p:spTree>
    <p:extLst>
      <p:ext uri="{BB962C8B-B14F-4D97-AF65-F5344CB8AC3E}">
        <p14:creationId xmlns:p14="http://schemas.microsoft.com/office/powerpoint/2010/main" val="7407940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085851"/>
            <a:ext cx="8515350" cy="4743449"/>
          </a:xfrm>
        </p:spPr>
        <p:txBody>
          <a:bodyPr/>
          <a:lstStyle/>
          <a:p>
            <a:pPr marL="0" indent="0">
              <a:buNone/>
            </a:pPr>
            <a:endParaRPr lang="en-IN" dirty="0"/>
          </a:p>
          <a:p>
            <a:pPr marL="0" indent="0">
              <a:buNone/>
            </a:pPr>
            <a:endParaRPr lang="en-IN" dirty="0"/>
          </a:p>
        </p:txBody>
      </p:sp>
      <p:pic>
        <p:nvPicPr>
          <p:cNvPr id="5" name="Picture 4"/>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r="5978"/>
          <a:stretch/>
        </p:blipFill>
        <p:spPr bwMode="auto">
          <a:xfrm>
            <a:off x="742950" y="1257300"/>
            <a:ext cx="7658100" cy="1485901"/>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l="1383"/>
          <a:stretch/>
        </p:blipFill>
        <p:spPr bwMode="auto">
          <a:xfrm>
            <a:off x="742951" y="2971800"/>
            <a:ext cx="7658099" cy="2628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25564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85851"/>
            <a:ext cx="8629650" cy="4743449"/>
          </a:xfrm>
        </p:spPr>
        <p:txBody>
          <a:bodyPr/>
          <a:lstStyle/>
          <a:p>
            <a:pPr marL="0" indent="0">
              <a:buNone/>
            </a:pPr>
            <a:r>
              <a:rPr lang="en-IN" sz="1800" u="sng" dirty="0"/>
              <a:t>2. Stereospecific conversion of </a:t>
            </a:r>
            <a:r>
              <a:rPr lang="en-IN" sz="1800" u="sng" dirty="0" err="1"/>
              <a:t>Propargylic</a:t>
            </a:r>
            <a:r>
              <a:rPr lang="en-IN" sz="1800" u="sng" dirty="0"/>
              <a:t> alcohol </a:t>
            </a:r>
            <a:endParaRPr lang="en-IN" sz="1800" dirty="0"/>
          </a:p>
          <a:p>
            <a:pPr marL="0" indent="0" algn="just">
              <a:buNone/>
            </a:pPr>
            <a:r>
              <a:rPr lang="en-IN" sz="1800" dirty="0"/>
              <a:t>In this method 2 or 3 alkylated </a:t>
            </a:r>
            <a:r>
              <a:rPr lang="en-IN" sz="1800" dirty="0" err="1"/>
              <a:t>allylic</a:t>
            </a:r>
            <a:r>
              <a:rPr lang="en-IN" sz="1800" dirty="0"/>
              <a:t> alcohols are obtained. If reduction is affected in the presence of CH</a:t>
            </a:r>
            <a:r>
              <a:rPr lang="en-IN" sz="1800" baseline="-25000" dirty="0"/>
              <a:t>3</a:t>
            </a:r>
            <a:r>
              <a:rPr lang="en-IN" sz="1800" dirty="0"/>
              <a:t>ONa exclusively γ – </a:t>
            </a:r>
            <a:r>
              <a:rPr lang="en-IN" sz="1800" dirty="0" err="1"/>
              <a:t>iodo</a:t>
            </a:r>
            <a:r>
              <a:rPr lang="en-IN" sz="1800" dirty="0"/>
              <a:t> </a:t>
            </a:r>
            <a:r>
              <a:rPr lang="en-IN" sz="1800" dirty="0" err="1"/>
              <a:t>allylic</a:t>
            </a:r>
            <a:r>
              <a:rPr lang="en-IN" sz="1800" dirty="0"/>
              <a:t> alcohol is obtained. In the presence of LAH and AlCl</a:t>
            </a:r>
            <a:r>
              <a:rPr lang="en-IN" sz="1800" baseline="-25000" dirty="0"/>
              <a:t>3</a:t>
            </a:r>
            <a:r>
              <a:rPr lang="en-IN" sz="1800" dirty="0"/>
              <a:t> β – </a:t>
            </a:r>
            <a:r>
              <a:rPr lang="en-IN" sz="1800" dirty="0" err="1"/>
              <a:t>iodo</a:t>
            </a:r>
            <a:r>
              <a:rPr lang="en-IN" sz="1800" dirty="0"/>
              <a:t> </a:t>
            </a:r>
            <a:r>
              <a:rPr lang="en-IN" sz="1800" dirty="0" err="1"/>
              <a:t>allylic</a:t>
            </a:r>
            <a:r>
              <a:rPr lang="en-IN" sz="1800" dirty="0"/>
              <a:t> alcohol is obtained. The resulting </a:t>
            </a:r>
            <a:r>
              <a:rPr lang="en-IN" sz="1800" dirty="0" err="1"/>
              <a:t>iodo</a:t>
            </a:r>
            <a:r>
              <a:rPr lang="en-IN" sz="1800" dirty="0"/>
              <a:t> compounds when treated with </a:t>
            </a:r>
            <a:r>
              <a:rPr lang="en-IN" sz="1800" dirty="0" err="1"/>
              <a:t>organo</a:t>
            </a:r>
            <a:r>
              <a:rPr lang="en-IN" sz="1800" dirty="0"/>
              <a:t> </a:t>
            </a:r>
            <a:r>
              <a:rPr lang="en-IN" sz="1800" dirty="0" err="1"/>
              <a:t>cuprates</a:t>
            </a:r>
            <a:r>
              <a:rPr lang="en-IN" sz="1800" dirty="0"/>
              <a:t> affords the corresponding substituted </a:t>
            </a:r>
            <a:r>
              <a:rPr lang="en-IN" sz="1800" dirty="0" err="1"/>
              <a:t>allylic</a:t>
            </a:r>
            <a:r>
              <a:rPr lang="en-IN" sz="1800" dirty="0"/>
              <a:t> alcohol. The substituents present are trans to each other in the product. This method is applicable to variety of synthetic problems in which stereospecific  introduction of tri substituted C=C is involved.</a:t>
            </a:r>
          </a:p>
        </p:txBody>
      </p:sp>
      <p:pic>
        <p:nvPicPr>
          <p:cNvPr id="4" name="Picture 3"/>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sharpenSoften amount="50000"/>
                    </a14:imgEffect>
                    <a14:imgEffect>
                      <a14:saturation sat="0"/>
                    </a14:imgEffect>
                    <a14:imgEffect>
                      <a14:brightnessContrast bright="40000" contrast="-40000"/>
                    </a14:imgEffect>
                  </a14:imgLayer>
                </a14:imgProps>
              </a:ext>
            </a:extLst>
          </a:blip>
          <a:srcRect t="1197" r="1704" b="-1"/>
          <a:stretch/>
        </p:blipFill>
        <p:spPr bwMode="auto">
          <a:xfrm>
            <a:off x="1257300" y="3143250"/>
            <a:ext cx="6686550" cy="257175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681560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085851"/>
            <a:ext cx="8801100" cy="4743449"/>
          </a:xfrm>
        </p:spPr>
        <p:txBody>
          <a:bodyPr/>
          <a:lstStyle/>
          <a:p>
            <a:pPr marL="0" indent="0">
              <a:buNone/>
            </a:pPr>
            <a:r>
              <a:rPr lang="en-IN" sz="1800" u="sng" dirty="0"/>
              <a:t>3. By addition of </a:t>
            </a:r>
            <a:r>
              <a:rPr lang="en-IN" sz="1800" u="sng" dirty="0" err="1"/>
              <a:t>organo</a:t>
            </a:r>
            <a:r>
              <a:rPr lang="en-IN" sz="1800" u="sng" dirty="0"/>
              <a:t> copper and </a:t>
            </a:r>
            <a:r>
              <a:rPr lang="en-IN" sz="1800" u="sng" dirty="0" err="1"/>
              <a:t>organo</a:t>
            </a:r>
            <a:r>
              <a:rPr lang="en-IN" sz="1800" u="sng" dirty="0"/>
              <a:t> </a:t>
            </a:r>
            <a:r>
              <a:rPr lang="en-IN" sz="1800" u="sng" dirty="0" err="1"/>
              <a:t>borane</a:t>
            </a:r>
            <a:r>
              <a:rPr lang="en-IN" sz="1800" u="sng" dirty="0"/>
              <a:t> reagents to alkynes</a:t>
            </a:r>
            <a:endParaRPr lang="en-IN" sz="1800" dirty="0"/>
          </a:p>
          <a:p>
            <a:pPr marL="0" indent="0" algn="just">
              <a:buNone/>
            </a:pPr>
            <a:r>
              <a:rPr lang="en-IN" sz="1800" dirty="0"/>
              <a:t>Conversion of α, β </a:t>
            </a:r>
            <a:r>
              <a:rPr lang="en-IN" sz="1800" dirty="0" err="1"/>
              <a:t>acetylinic</a:t>
            </a:r>
            <a:r>
              <a:rPr lang="en-IN" sz="1800" dirty="0"/>
              <a:t> esters to β, β– </a:t>
            </a:r>
            <a:r>
              <a:rPr lang="en-IN" sz="1800" dirty="0" err="1"/>
              <a:t>dialkyl</a:t>
            </a:r>
            <a:r>
              <a:rPr lang="en-IN" sz="1800" dirty="0"/>
              <a:t> acrylic esters. </a:t>
            </a:r>
            <a:r>
              <a:rPr lang="en-IN" sz="1800" dirty="0" err="1"/>
              <a:t>Stereoisomeric</a:t>
            </a:r>
            <a:r>
              <a:rPr lang="en-IN" sz="1800" dirty="0"/>
              <a:t> acrylic esters are obtained in high yield. </a:t>
            </a:r>
          </a:p>
          <a:p>
            <a:pPr marL="0" indent="0" algn="just">
              <a:buNone/>
            </a:pPr>
            <a:r>
              <a:rPr lang="en-IN" sz="1800" dirty="0"/>
              <a:t>Stereochemistry of the product depends on the reaction temperature and nature of the solvent. High yields of Z addition products are obtained in THF at – 78</a:t>
            </a:r>
            <a:r>
              <a:rPr lang="en-IN" sz="1800" baseline="30000" dirty="0"/>
              <a:t>0</a:t>
            </a:r>
            <a:r>
              <a:rPr lang="en-IN" sz="1800" dirty="0"/>
              <a:t>C. In contrast to the above procedure substituents in the </a:t>
            </a:r>
            <a:r>
              <a:rPr lang="en-IN" sz="1800" dirty="0" err="1"/>
              <a:t>acetylinic</a:t>
            </a:r>
            <a:r>
              <a:rPr lang="en-IN" sz="1800" dirty="0"/>
              <a:t> precursor are </a:t>
            </a:r>
            <a:r>
              <a:rPr lang="en-IN" sz="1800" dirty="0" err="1"/>
              <a:t>cis</a:t>
            </a:r>
            <a:r>
              <a:rPr lang="en-IN" sz="1800" dirty="0"/>
              <a:t> to each other in the alkene.</a:t>
            </a:r>
          </a:p>
          <a:p>
            <a:pPr marL="0" indent="0" algn="just">
              <a:buNone/>
            </a:pPr>
            <a:endParaRPr lang="en-IN" sz="1800" dirty="0"/>
          </a:p>
          <a:p>
            <a:pPr marL="0" indent="0">
              <a:buNone/>
            </a:pPr>
            <a:endParaRPr lang="en-IN" dirty="0"/>
          </a:p>
        </p:txBody>
      </p:sp>
      <p:pic>
        <p:nvPicPr>
          <p:cNvPr id="4" name="Picture 3"/>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Lst>
          </a:blip>
          <a:srcRect t="3906" b="22399"/>
          <a:stretch/>
        </p:blipFill>
        <p:spPr bwMode="auto">
          <a:xfrm>
            <a:off x="742950" y="3028950"/>
            <a:ext cx="7600950" cy="234315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0223811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85851"/>
            <a:ext cx="8686800" cy="4629149"/>
          </a:xfrm>
        </p:spPr>
        <p:txBody>
          <a:bodyPr/>
          <a:lstStyle/>
          <a:p>
            <a:pPr marL="0" indent="0">
              <a:buNone/>
            </a:pPr>
            <a:r>
              <a:rPr lang="en-IN" sz="1800" u="sng" dirty="0"/>
              <a:t>4.Syn addition of </a:t>
            </a:r>
            <a:r>
              <a:rPr lang="en-IN" sz="1800" u="sng" dirty="0" err="1"/>
              <a:t>organo</a:t>
            </a:r>
            <a:r>
              <a:rPr lang="en-IN" sz="1800" u="sng" dirty="0"/>
              <a:t> copper (I) reagents to terminal alkynes to give 1- </a:t>
            </a:r>
            <a:r>
              <a:rPr lang="en-IN" sz="1800" u="sng" dirty="0" err="1"/>
              <a:t>alkenyl</a:t>
            </a:r>
            <a:r>
              <a:rPr lang="en-IN" sz="1800" u="sng" dirty="0"/>
              <a:t> copper (I) compounds </a:t>
            </a:r>
          </a:p>
          <a:p>
            <a:pPr marL="0" indent="0">
              <a:buNone/>
            </a:pPr>
            <a:r>
              <a:rPr lang="en-IN" sz="1800" dirty="0"/>
              <a:t>The </a:t>
            </a:r>
            <a:r>
              <a:rPr lang="en-IN" sz="1800" dirty="0" err="1"/>
              <a:t>alkenyl</a:t>
            </a:r>
            <a:r>
              <a:rPr lang="en-IN" sz="1800" dirty="0"/>
              <a:t> copper (I) compounds thus obtained reacts with a wide variety of electrophiles including </a:t>
            </a:r>
            <a:r>
              <a:rPr lang="en-IN" sz="1800" dirty="0" err="1"/>
              <a:t>alkylhalides</a:t>
            </a:r>
            <a:r>
              <a:rPr lang="en-IN" sz="1800" dirty="0"/>
              <a:t>, α,β- unsaturated ketones, epoxides giving </a:t>
            </a:r>
            <a:r>
              <a:rPr lang="en-IN" sz="1800" dirty="0" err="1"/>
              <a:t>trisubstituted</a:t>
            </a:r>
            <a:r>
              <a:rPr lang="en-IN" sz="1800" dirty="0"/>
              <a:t> alkenes with retention of configuration.</a:t>
            </a:r>
          </a:p>
          <a:p>
            <a:pPr marL="0" indent="0">
              <a:buNone/>
            </a:pPr>
            <a:endParaRPr lang="en-IN" sz="1800" dirty="0"/>
          </a:p>
          <a:p>
            <a:pPr marL="0" indent="0">
              <a:buNone/>
            </a:pPr>
            <a:endParaRPr lang="en-IN" dirty="0"/>
          </a:p>
        </p:txBody>
      </p:sp>
      <p:pic>
        <p:nvPicPr>
          <p:cNvPr id="4" name="Picture 3"/>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628650" y="2743200"/>
            <a:ext cx="7600950" cy="1200150"/>
          </a:xfrm>
          <a:prstGeom prst="rect">
            <a:avLst/>
          </a:prstGeom>
        </p:spPr>
      </p:pic>
      <p:pic>
        <p:nvPicPr>
          <p:cNvPr id="5" name="Picture 4"/>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Photocopy/>
                    </a14:imgEffect>
                    <a14:imgEffect>
                      <a14:brightnessContrast bright="20000" contrast="40000"/>
                    </a14:imgEffect>
                  </a14:imgLayer>
                </a14:imgProps>
              </a:ext>
            </a:extLst>
          </a:blip>
          <a:srcRect l="851" r="1174" b="34252"/>
          <a:stretch/>
        </p:blipFill>
        <p:spPr bwMode="auto">
          <a:xfrm>
            <a:off x="628650" y="4171950"/>
            <a:ext cx="7600950" cy="1428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97773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143001"/>
            <a:ext cx="8572500" cy="4571999"/>
          </a:xfrm>
        </p:spPr>
        <p:txBody>
          <a:bodyPr/>
          <a:lstStyle/>
          <a:p>
            <a:pPr marL="0" indent="0" algn="just">
              <a:buNone/>
            </a:pPr>
            <a:endParaRPr lang="en-IN" sz="1800" dirty="0"/>
          </a:p>
          <a:p>
            <a:pPr marL="0" indent="0" algn="just">
              <a:buNone/>
            </a:pPr>
            <a:endParaRPr lang="en-IN" sz="1800" dirty="0"/>
          </a:p>
          <a:p>
            <a:pPr marL="0" indent="0" algn="just">
              <a:buNone/>
            </a:pPr>
            <a:r>
              <a:rPr lang="en-IN" sz="1800" dirty="0"/>
              <a:t>Conjugated </a:t>
            </a:r>
            <a:r>
              <a:rPr lang="en-IN" sz="1800" dirty="0" err="1"/>
              <a:t>dienes</a:t>
            </a:r>
            <a:r>
              <a:rPr lang="en-IN" sz="1800" dirty="0"/>
              <a:t> are also obtained in the presence of catalytic </a:t>
            </a:r>
            <a:r>
              <a:rPr lang="en-IN" sz="1800" dirty="0" err="1"/>
              <a:t>Pd</a:t>
            </a:r>
            <a:r>
              <a:rPr lang="en-IN" sz="1800" dirty="0"/>
              <a:t>(PPh</a:t>
            </a:r>
            <a:r>
              <a:rPr lang="en-IN" sz="1800" baseline="-25000" dirty="0"/>
              <a:t>3</a:t>
            </a:r>
            <a:r>
              <a:rPr lang="en-IN" sz="1800" dirty="0"/>
              <a:t>)</a:t>
            </a:r>
            <a:r>
              <a:rPr lang="en-IN" sz="1800" baseline="-25000" dirty="0"/>
              <a:t>4</a:t>
            </a:r>
            <a:r>
              <a:rPr lang="en-IN" sz="1800" dirty="0"/>
              <a:t> by the reaction of </a:t>
            </a:r>
            <a:r>
              <a:rPr lang="en-IN" sz="1800" dirty="0" err="1"/>
              <a:t>alkenyl</a:t>
            </a:r>
            <a:r>
              <a:rPr lang="en-IN" sz="1800" dirty="0"/>
              <a:t> Cu(I) reagent with </a:t>
            </a:r>
            <a:r>
              <a:rPr lang="en-IN" sz="1800" dirty="0" err="1"/>
              <a:t>alkenyl</a:t>
            </a:r>
            <a:r>
              <a:rPr lang="en-IN" sz="1800" dirty="0"/>
              <a:t> iodides. </a:t>
            </a:r>
          </a:p>
          <a:p>
            <a:pPr marL="0" indent="0">
              <a:buNone/>
            </a:pPr>
            <a:endParaRPr lang="en-IN" sz="1800" dirty="0"/>
          </a:p>
        </p:txBody>
      </p:sp>
      <p:pic>
        <p:nvPicPr>
          <p:cNvPr id="4" name="Picture 3"/>
          <p:cNvPicPr/>
          <p:nvPr/>
        </p:nvPicPr>
        <p:blipFill rotWithShape="1">
          <a:blip r:embed="rId2">
            <a:biLevel thresh="75000"/>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t="2692"/>
          <a:stretch/>
        </p:blipFill>
        <p:spPr bwMode="auto">
          <a:xfrm>
            <a:off x="857250" y="2743200"/>
            <a:ext cx="7200900" cy="2571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39740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143001"/>
            <a:ext cx="8515350" cy="4571999"/>
          </a:xfrm>
        </p:spPr>
        <p:txBody>
          <a:bodyPr/>
          <a:lstStyle/>
          <a:p>
            <a:pPr marL="0" indent="0">
              <a:buNone/>
            </a:pPr>
            <a:r>
              <a:rPr lang="en-IN" sz="1800" u="sng" dirty="0"/>
              <a:t>5. Stereospecific synthesis of alkenes from alkynes</a:t>
            </a:r>
            <a:r>
              <a:rPr lang="en-IN" sz="1800" dirty="0"/>
              <a:t> </a:t>
            </a:r>
          </a:p>
          <a:p>
            <a:pPr marL="0" indent="0" algn="just">
              <a:buNone/>
            </a:pPr>
            <a:r>
              <a:rPr lang="en-IN" sz="1800" dirty="0"/>
              <a:t>a)</a:t>
            </a:r>
            <a:r>
              <a:rPr lang="en-IN" sz="1800" dirty="0" err="1"/>
              <a:t>Alkenyl</a:t>
            </a:r>
            <a:r>
              <a:rPr lang="en-IN" sz="1800" dirty="0"/>
              <a:t> </a:t>
            </a:r>
            <a:r>
              <a:rPr lang="en-IN" sz="1800" dirty="0" err="1"/>
              <a:t>alanes</a:t>
            </a:r>
            <a:r>
              <a:rPr lang="en-IN" sz="1800" dirty="0"/>
              <a:t>: Hydro </a:t>
            </a:r>
            <a:r>
              <a:rPr lang="en-IN" sz="1800" dirty="0" err="1"/>
              <a:t>alumination</a:t>
            </a:r>
            <a:r>
              <a:rPr lang="en-IN" sz="1800" dirty="0"/>
              <a:t> of alkynes with di isobutyl aluminium hydride takes place by </a:t>
            </a:r>
            <a:r>
              <a:rPr lang="en-IN" sz="1800" dirty="0" err="1"/>
              <a:t>cis</a:t>
            </a:r>
            <a:r>
              <a:rPr lang="en-IN" sz="1800" dirty="0"/>
              <a:t> addition to give z - </a:t>
            </a:r>
            <a:r>
              <a:rPr lang="en-IN" sz="1800" dirty="0" err="1"/>
              <a:t>alkenyl</a:t>
            </a:r>
            <a:r>
              <a:rPr lang="en-IN" sz="1800" dirty="0"/>
              <a:t> </a:t>
            </a:r>
            <a:r>
              <a:rPr lang="en-IN" sz="1800" dirty="0" err="1"/>
              <a:t>alane</a:t>
            </a:r>
            <a:r>
              <a:rPr lang="en-IN" sz="1800" dirty="0"/>
              <a:t>. Reaction of </a:t>
            </a:r>
            <a:r>
              <a:rPr lang="en-IN" sz="1800" dirty="0" err="1"/>
              <a:t>alkenyl</a:t>
            </a:r>
            <a:r>
              <a:rPr lang="en-IN" sz="1800" dirty="0"/>
              <a:t> </a:t>
            </a:r>
            <a:r>
              <a:rPr lang="en-IN" sz="1800" dirty="0" err="1"/>
              <a:t>alane</a:t>
            </a:r>
            <a:r>
              <a:rPr lang="en-IN" sz="1800" dirty="0"/>
              <a:t> with halogen proceeds with retention of configuration to give the corresponding </a:t>
            </a:r>
            <a:r>
              <a:rPr lang="en-IN" sz="1800" dirty="0" err="1"/>
              <a:t>alkenyl</a:t>
            </a:r>
            <a:r>
              <a:rPr lang="en-IN" sz="1800" dirty="0"/>
              <a:t> halide. The halogen atoms are replaced by alkyl groups by reaction with </a:t>
            </a:r>
            <a:r>
              <a:rPr lang="en-IN" sz="1800" dirty="0" err="1"/>
              <a:t>organo</a:t>
            </a:r>
            <a:r>
              <a:rPr lang="en-IN" sz="1800" dirty="0"/>
              <a:t> copper reagent.</a:t>
            </a:r>
          </a:p>
          <a:p>
            <a:pPr marL="0" indent="0" algn="just">
              <a:buNone/>
            </a:pPr>
            <a:r>
              <a:rPr lang="en-IN" sz="1800" dirty="0" err="1"/>
              <a:t>Eg</a:t>
            </a:r>
            <a:r>
              <a:rPr lang="en-IN" sz="1800" dirty="0"/>
              <a:t>: 1-hexyne on iodination gives ( E ) – 1- </a:t>
            </a:r>
            <a:r>
              <a:rPr lang="en-IN" sz="1800" dirty="0" err="1"/>
              <a:t>iodo</a:t>
            </a:r>
            <a:r>
              <a:rPr lang="en-IN" sz="1800" dirty="0"/>
              <a:t> – 1 – </a:t>
            </a:r>
            <a:r>
              <a:rPr lang="en-IN" sz="1800" dirty="0" err="1"/>
              <a:t>hexene</a:t>
            </a:r>
            <a:r>
              <a:rPr lang="en-IN" sz="1800" dirty="0"/>
              <a:t>.</a:t>
            </a:r>
          </a:p>
          <a:p>
            <a:pPr marL="0" indent="0">
              <a:buNone/>
            </a:pPr>
            <a:endParaRPr lang="en-IN" dirty="0"/>
          </a:p>
        </p:txBody>
      </p:sp>
      <p:pic>
        <p:nvPicPr>
          <p:cNvPr id="4" name="Picture 3"/>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saturation sat="400000"/>
                    </a14:imgEffect>
                    <a14:imgEffect>
                      <a14:brightnessContrast bright="40000" contrast="-40000"/>
                    </a14:imgEffect>
                  </a14:imgLayer>
                </a14:imgProps>
              </a:ext>
            </a:extLst>
          </a:blip>
          <a:stretch>
            <a:fillRect/>
          </a:stretch>
        </p:blipFill>
        <p:spPr>
          <a:xfrm>
            <a:off x="457200" y="3086100"/>
            <a:ext cx="8229600" cy="2686050"/>
          </a:xfrm>
          <a:prstGeom prst="rect">
            <a:avLst/>
          </a:prstGeom>
        </p:spPr>
      </p:pic>
    </p:spTree>
    <p:extLst>
      <p:ext uri="{BB962C8B-B14F-4D97-AF65-F5344CB8AC3E}">
        <p14:creationId xmlns:p14="http://schemas.microsoft.com/office/powerpoint/2010/main" val="24820585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colorTemperature colorTemp="11200"/>
                    </a14:imgEffect>
                    <a14:imgEffect>
                      <a14:brightnessContrast bright="40000" contrast="-40000"/>
                    </a14:imgEffect>
                  </a14:imgLayer>
                </a14:imgProps>
              </a:ext>
            </a:extLst>
          </a:blip>
          <a:srcRect r="2216"/>
          <a:stretch/>
        </p:blipFill>
        <p:spPr bwMode="auto">
          <a:xfrm>
            <a:off x="1485900" y="3886200"/>
            <a:ext cx="5200650" cy="1828800"/>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285750" y="1143001"/>
            <a:ext cx="8572500" cy="4571999"/>
          </a:xfrm>
        </p:spPr>
        <p:txBody>
          <a:bodyPr/>
          <a:lstStyle/>
          <a:p>
            <a:pPr marL="0" indent="0" algn="just">
              <a:buNone/>
            </a:pPr>
            <a:r>
              <a:rPr lang="en-IN" sz="1800" dirty="0"/>
              <a:t>b)</a:t>
            </a:r>
            <a:r>
              <a:rPr lang="en-IN" sz="1800" dirty="0" err="1"/>
              <a:t>Alkenyl</a:t>
            </a:r>
            <a:r>
              <a:rPr lang="en-IN" sz="1800" dirty="0"/>
              <a:t> </a:t>
            </a:r>
            <a:r>
              <a:rPr lang="en-IN" sz="1800" dirty="0" err="1"/>
              <a:t>boronic</a:t>
            </a:r>
            <a:r>
              <a:rPr lang="en-IN" sz="1800" dirty="0"/>
              <a:t> acid: This is an excellent procedure for the formation of carbon-carbon double bonds.</a:t>
            </a:r>
          </a:p>
          <a:p>
            <a:pPr marL="0" indent="0" algn="just">
              <a:buNone/>
            </a:pPr>
            <a:r>
              <a:rPr lang="en-IN" sz="1800" dirty="0"/>
              <a:t>This reaction results in the formation of Z and E – 1- </a:t>
            </a:r>
            <a:r>
              <a:rPr lang="en-IN" sz="1800" dirty="0" err="1"/>
              <a:t>halogeno</a:t>
            </a:r>
            <a:r>
              <a:rPr lang="en-IN" sz="1800" dirty="0"/>
              <a:t> alkenes from terminal acetylenes by using E- </a:t>
            </a:r>
            <a:r>
              <a:rPr lang="en-IN" sz="1800" dirty="0" err="1"/>
              <a:t>alkenyl</a:t>
            </a:r>
            <a:r>
              <a:rPr lang="en-IN" sz="1800" dirty="0"/>
              <a:t> </a:t>
            </a:r>
            <a:r>
              <a:rPr lang="en-IN" sz="1800" dirty="0" err="1"/>
              <a:t>boronic</a:t>
            </a:r>
            <a:r>
              <a:rPr lang="en-IN" sz="1800" dirty="0"/>
              <a:t> acid.</a:t>
            </a:r>
          </a:p>
          <a:p>
            <a:pPr marL="0" indent="0" algn="just">
              <a:buNone/>
            </a:pPr>
            <a:r>
              <a:rPr lang="en-IN" sz="1800" dirty="0"/>
              <a:t>Terminal acetylenes react with catechol </a:t>
            </a:r>
            <a:r>
              <a:rPr lang="en-IN" sz="1800" dirty="0" err="1"/>
              <a:t>borane</a:t>
            </a:r>
            <a:r>
              <a:rPr lang="en-IN" sz="1800" dirty="0"/>
              <a:t> followed by hydrolysis to give E- </a:t>
            </a:r>
            <a:r>
              <a:rPr lang="en-IN" sz="1800" dirty="0" err="1"/>
              <a:t>alkenyl</a:t>
            </a:r>
            <a:r>
              <a:rPr lang="en-IN" sz="1800" dirty="0"/>
              <a:t> </a:t>
            </a:r>
            <a:r>
              <a:rPr lang="en-IN" sz="1800" dirty="0" err="1"/>
              <a:t>boronic</a:t>
            </a:r>
            <a:r>
              <a:rPr lang="en-IN" sz="1800" dirty="0"/>
              <a:t> acid. </a:t>
            </a:r>
          </a:p>
          <a:p>
            <a:pPr marL="0" indent="0" algn="just">
              <a:buNone/>
            </a:pPr>
            <a:r>
              <a:rPr lang="en-IN" sz="1800" dirty="0"/>
              <a:t>Reaction of </a:t>
            </a:r>
            <a:r>
              <a:rPr lang="en-IN" sz="1800" dirty="0" err="1"/>
              <a:t>boronic</a:t>
            </a:r>
            <a:r>
              <a:rPr lang="en-IN" sz="1800" dirty="0"/>
              <a:t> acid with I</a:t>
            </a:r>
            <a:r>
              <a:rPr lang="en-IN" sz="1800" baseline="-25000" dirty="0"/>
              <a:t>2 </a:t>
            </a:r>
            <a:r>
              <a:rPr lang="en-IN" sz="1800" dirty="0"/>
              <a:t>and </a:t>
            </a:r>
            <a:r>
              <a:rPr lang="en-IN" sz="1800" dirty="0" err="1"/>
              <a:t>NaOH</a:t>
            </a:r>
            <a:r>
              <a:rPr lang="en-IN" sz="1800" dirty="0"/>
              <a:t> results in the replacement of </a:t>
            </a:r>
            <a:r>
              <a:rPr lang="en-IN" sz="1800" dirty="0" err="1"/>
              <a:t>boronic</a:t>
            </a:r>
            <a:r>
              <a:rPr lang="en-IN" sz="1800" dirty="0"/>
              <a:t> acid group by iodine with retention of configuration. E-1- </a:t>
            </a:r>
            <a:r>
              <a:rPr lang="en-IN" sz="1800" dirty="0" err="1"/>
              <a:t>iodo</a:t>
            </a:r>
            <a:r>
              <a:rPr lang="en-IN" sz="1800" dirty="0"/>
              <a:t> alkene is obtained. The course of </a:t>
            </a:r>
            <a:r>
              <a:rPr lang="en-IN" sz="1800" dirty="0" err="1"/>
              <a:t>iodonation</a:t>
            </a:r>
            <a:r>
              <a:rPr lang="en-IN" sz="1800" dirty="0"/>
              <a:t> is not clear.</a:t>
            </a:r>
          </a:p>
          <a:p>
            <a:pPr marL="0" indent="0">
              <a:buNone/>
            </a:pPr>
            <a:endParaRPr lang="en-IN" dirty="0"/>
          </a:p>
        </p:txBody>
      </p:sp>
    </p:spTree>
    <p:extLst>
      <p:ext uri="{BB962C8B-B14F-4D97-AF65-F5344CB8AC3E}">
        <p14:creationId xmlns:p14="http://schemas.microsoft.com/office/powerpoint/2010/main" val="312807738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143001"/>
            <a:ext cx="8401050" cy="4629149"/>
          </a:xfrm>
        </p:spPr>
        <p:txBody>
          <a:bodyPr>
            <a:normAutofit/>
          </a:bodyPr>
          <a:lstStyle/>
          <a:p>
            <a:pPr marL="0" indent="0" algn="just">
              <a:buNone/>
            </a:pPr>
            <a:r>
              <a:rPr lang="en-IN" sz="1800" dirty="0"/>
              <a:t>The reactions with Br</a:t>
            </a:r>
            <a:r>
              <a:rPr lang="en-IN" sz="1800" baseline="-25000" dirty="0"/>
              <a:t>2</a:t>
            </a:r>
            <a:r>
              <a:rPr lang="en-IN" sz="1800" dirty="0"/>
              <a:t> followed by treatment with base results in inversion of configuration to give Z-1- </a:t>
            </a:r>
            <a:r>
              <a:rPr lang="en-IN" sz="1800" dirty="0" err="1"/>
              <a:t>bromo</a:t>
            </a:r>
            <a:r>
              <a:rPr lang="en-IN" sz="1800" dirty="0"/>
              <a:t> alkenes. The inversion of configuration is accounted for the usual trans addition of Br</a:t>
            </a:r>
            <a:r>
              <a:rPr lang="en-IN" sz="1800" baseline="-25000" dirty="0"/>
              <a:t>2</a:t>
            </a:r>
            <a:r>
              <a:rPr lang="en-IN" sz="1800" dirty="0"/>
              <a:t> to the C=C followed by base induced trans elimination of B and Br</a:t>
            </a:r>
            <a:r>
              <a:rPr lang="en-IN" sz="1800" baseline="-25000" dirty="0"/>
              <a:t>2</a:t>
            </a:r>
            <a:r>
              <a:rPr lang="en-IN" sz="1800" dirty="0"/>
              <a:t>.</a:t>
            </a:r>
          </a:p>
          <a:p>
            <a:pPr marL="0" indent="0" algn="just">
              <a:buNone/>
            </a:pPr>
            <a:endParaRPr lang="en-IN" sz="1800" dirty="0"/>
          </a:p>
        </p:txBody>
      </p:sp>
      <p:pic>
        <p:nvPicPr>
          <p:cNvPr id="4" name="Picture 3"/>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1714500" y="2343150"/>
            <a:ext cx="5429250" cy="1371600"/>
          </a:xfrm>
          <a:prstGeom prst="rect">
            <a:avLst/>
          </a:prstGeom>
        </p:spPr>
      </p:pic>
      <p:pic>
        <p:nvPicPr>
          <p:cNvPr id="1026" name="Picture 2"/>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714500" y="4000500"/>
            <a:ext cx="55435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3829050"/>
            <a:ext cx="1003801" cy="300082"/>
          </a:xfrm>
          <a:prstGeom prst="rect">
            <a:avLst/>
          </a:prstGeom>
          <a:noFill/>
        </p:spPr>
        <p:txBody>
          <a:bodyPr wrap="none" rtlCol="0">
            <a:spAutoFit/>
          </a:bodyPr>
          <a:lstStyle/>
          <a:p>
            <a:r>
              <a:rPr lang="en-US" sz="1350" dirty="0"/>
              <a:t>Mechanism</a:t>
            </a:r>
            <a:endParaRPr lang="en-IN" sz="1350" dirty="0"/>
          </a:p>
        </p:txBody>
      </p:sp>
    </p:spTree>
    <p:extLst>
      <p:ext uri="{BB962C8B-B14F-4D97-AF65-F5344CB8AC3E}">
        <p14:creationId xmlns:p14="http://schemas.microsoft.com/office/powerpoint/2010/main" val="26635417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143000"/>
            <a:ext cx="8572500" cy="4629150"/>
          </a:xfrm>
        </p:spPr>
        <p:txBody>
          <a:bodyPr/>
          <a:lstStyle/>
          <a:p>
            <a:pPr marL="0" indent="0" algn="just">
              <a:buNone/>
            </a:pPr>
            <a:r>
              <a:rPr lang="en-IN" sz="1800" dirty="0"/>
              <a:t>6. </a:t>
            </a:r>
            <a:r>
              <a:rPr lang="en-IN" sz="1800" dirty="0" err="1"/>
              <a:t>Alkenyl</a:t>
            </a:r>
            <a:r>
              <a:rPr lang="en-IN" sz="1800" dirty="0"/>
              <a:t> </a:t>
            </a:r>
            <a:r>
              <a:rPr lang="en-IN" sz="1800" dirty="0" err="1"/>
              <a:t>alanes</a:t>
            </a:r>
            <a:r>
              <a:rPr lang="en-IN" sz="1800" dirty="0"/>
              <a:t> react with methyl lithium affords corresponding aluminates which are converted to α, β – unsaturated acids on combination with paraformaldehyde </a:t>
            </a:r>
            <a:r>
              <a:rPr lang="en-IN" sz="1800" dirty="0" err="1"/>
              <a:t>allylic</a:t>
            </a:r>
            <a:r>
              <a:rPr lang="en-IN" sz="1800" dirty="0"/>
              <a:t> alcohols are obtained (</a:t>
            </a:r>
            <a:r>
              <a:rPr lang="en-IN" sz="1800" dirty="0" err="1"/>
              <a:t>cis</a:t>
            </a:r>
            <a:r>
              <a:rPr lang="en-IN" sz="1800" dirty="0"/>
              <a:t> addition to triple bond , </a:t>
            </a:r>
            <a:r>
              <a:rPr lang="en-IN" sz="1800" dirty="0" err="1"/>
              <a:t>Zwiefel</a:t>
            </a:r>
            <a:r>
              <a:rPr lang="en-IN" sz="1800" dirty="0"/>
              <a:t> method).</a:t>
            </a:r>
          </a:p>
          <a:p>
            <a:pPr marL="0" indent="0">
              <a:buNone/>
            </a:pPr>
            <a:endParaRPr lang="en-IN" dirty="0"/>
          </a:p>
        </p:txBody>
      </p:sp>
      <p:pic>
        <p:nvPicPr>
          <p:cNvPr id="4" name="Picture 3"/>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1028700" y="2107882"/>
            <a:ext cx="6800850" cy="1778318"/>
          </a:xfrm>
          <a:prstGeom prst="rect">
            <a:avLst/>
          </a:prstGeom>
        </p:spPr>
      </p:pic>
      <p:sp>
        <p:nvSpPr>
          <p:cNvPr id="5" name="Rectangle 4"/>
          <p:cNvSpPr/>
          <p:nvPr/>
        </p:nvSpPr>
        <p:spPr>
          <a:xfrm>
            <a:off x="342900" y="4229101"/>
            <a:ext cx="8458200" cy="923330"/>
          </a:xfrm>
          <a:prstGeom prst="rect">
            <a:avLst/>
          </a:prstGeom>
        </p:spPr>
        <p:txBody>
          <a:bodyPr wrap="square">
            <a:spAutoFit/>
          </a:bodyPr>
          <a:lstStyle/>
          <a:p>
            <a:r>
              <a:rPr lang="en-IN" dirty="0"/>
              <a:t>In contrast to the above method reaction of acetylene with lithium </a:t>
            </a:r>
            <a:r>
              <a:rPr lang="en-IN" dirty="0" err="1"/>
              <a:t>hydrido</a:t>
            </a:r>
            <a:r>
              <a:rPr lang="en-IN" dirty="0"/>
              <a:t> di isobutyl methyl aluminate results in trans addition to the tripe bond. Thus all isomeric products are obtained in the reaction.</a:t>
            </a:r>
          </a:p>
        </p:txBody>
      </p:sp>
    </p:spTree>
    <p:extLst>
      <p:ext uri="{BB962C8B-B14F-4D97-AF65-F5344CB8AC3E}">
        <p14:creationId xmlns:p14="http://schemas.microsoft.com/office/powerpoint/2010/main" val="200318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8153400" cy="5940088"/>
          </a:xfrm>
          <a:prstGeom prst="rect">
            <a:avLst/>
          </a:prstGeom>
        </p:spPr>
        <p:txBody>
          <a:bodyPr wrap="square">
            <a:spAutoFit/>
          </a:bodyPr>
          <a:lstStyle/>
          <a:p>
            <a:endParaRPr lang="en-IN" dirty="0"/>
          </a:p>
          <a:p>
            <a:pPr algn="just"/>
            <a:r>
              <a:rPr lang="en-US" sz="2400" dirty="0">
                <a:solidFill>
                  <a:srgbClr val="990033"/>
                </a:solidFill>
              </a:rPr>
              <a:t>In analogy to the boiling point elevation, we can calculate the amount of the freezing point depression using the following formula: </a:t>
            </a:r>
            <a:endParaRPr lang="en-US" dirty="0"/>
          </a:p>
          <a:p>
            <a:pPr algn="just"/>
            <a:r>
              <a:rPr lang="en-US" sz="1600" b="1" dirty="0">
                <a:solidFill>
                  <a:srgbClr val="663300"/>
                </a:solidFill>
              </a:rPr>
              <a:t>			</a:t>
            </a:r>
            <a:r>
              <a:rPr lang="en-US" sz="2800" b="1" dirty="0" err="1">
                <a:solidFill>
                  <a:srgbClr val="663300"/>
                </a:solidFill>
              </a:rPr>
              <a:t>ΔT</a:t>
            </a:r>
            <a:r>
              <a:rPr lang="en-US" sz="4400" b="1" baseline="-25000" dirty="0" err="1">
                <a:solidFill>
                  <a:srgbClr val="663300"/>
                </a:solidFill>
              </a:rPr>
              <a:t>f</a:t>
            </a:r>
            <a:r>
              <a:rPr lang="en-US" sz="3200" b="1" dirty="0">
                <a:solidFill>
                  <a:srgbClr val="663300"/>
                </a:solidFill>
              </a:rPr>
              <a:t>= - i </a:t>
            </a:r>
            <a:r>
              <a:rPr lang="en-US" sz="3200" b="1" dirty="0" err="1">
                <a:solidFill>
                  <a:srgbClr val="006600"/>
                </a:solidFill>
              </a:rPr>
              <a:t>K</a:t>
            </a:r>
            <a:r>
              <a:rPr lang="en-US" sz="4800" b="1" baseline="-25000" dirty="0" err="1">
                <a:solidFill>
                  <a:srgbClr val="006600"/>
                </a:solidFill>
              </a:rPr>
              <a:t>f</a:t>
            </a:r>
            <a:r>
              <a:rPr lang="en-US" sz="4800" b="1" baseline="-25000" dirty="0">
                <a:solidFill>
                  <a:srgbClr val="006600"/>
                </a:solidFill>
              </a:rPr>
              <a:t> </a:t>
            </a:r>
            <a:r>
              <a:rPr lang="en-US" sz="3200" b="1" dirty="0">
                <a:solidFill>
                  <a:srgbClr val="990033"/>
                </a:solidFill>
              </a:rPr>
              <a:t>m        </a:t>
            </a:r>
            <a:r>
              <a:rPr lang="en-US" sz="2400" b="1" dirty="0">
                <a:solidFill>
                  <a:srgbClr val="990033"/>
                </a:solidFill>
              </a:rPr>
              <a:t>					(</a:t>
            </a:r>
            <a:r>
              <a:rPr lang="el-GR" sz="2400" b="1" dirty="0"/>
              <a:t>Δ</a:t>
            </a:r>
            <a:r>
              <a:rPr lang="en-IN" sz="2400" b="1" dirty="0" err="1"/>
              <a:t>T</a:t>
            </a:r>
            <a:r>
              <a:rPr lang="en-IN" sz="2400" b="1" baseline="-25000" dirty="0" err="1"/>
              <a:t>f</a:t>
            </a:r>
            <a:r>
              <a:rPr lang="en-IN" sz="2400" b="1" dirty="0"/>
              <a:t>=</a:t>
            </a:r>
            <a:r>
              <a:rPr lang="en-IN" sz="2400" b="1" dirty="0" err="1"/>
              <a:t>T</a:t>
            </a:r>
            <a:r>
              <a:rPr lang="en-IN" sz="2800" b="1" baseline="-25000" dirty="0" err="1"/>
              <a:t>f</a:t>
            </a:r>
            <a:r>
              <a:rPr lang="en-IN" sz="2400" b="1" dirty="0"/>
              <a:t>°(solvent)−</a:t>
            </a:r>
            <a:r>
              <a:rPr lang="en-IN" sz="2400" b="1" dirty="0" err="1"/>
              <a:t>T</a:t>
            </a:r>
            <a:r>
              <a:rPr lang="en-IN" sz="2800" b="1" baseline="-25000" dirty="0" err="1"/>
              <a:t>f</a:t>
            </a:r>
            <a:r>
              <a:rPr lang="en-IN" sz="2400" b="1" dirty="0"/>
              <a:t>(solution) </a:t>
            </a:r>
            <a:r>
              <a:rPr lang="en-IN" sz="2400" b="1" dirty="0">
                <a:solidFill>
                  <a:srgbClr val="C00000"/>
                </a:solidFill>
              </a:rPr>
              <a:t>)</a:t>
            </a:r>
            <a:endParaRPr lang="en-US" sz="2400" b="1" dirty="0">
              <a:solidFill>
                <a:srgbClr val="C00000"/>
              </a:solidFill>
            </a:endParaRPr>
          </a:p>
          <a:p>
            <a:r>
              <a:rPr lang="en-US" sz="2400" dirty="0">
                <a:solidFill>
                  <a:srgbClr val="006600"/>
                </a:solidFill>
              </a:rPr>
              <a:t>the –</a:t>
            </a:r>
            <a:r>
              <a:rPr lang="en-US" sz="2400" dirty="0" err="1">
                <a:solidFill>
                  <a:srgbClr val="006600"/>
                </a:solidFill>
              </a:rPr>
              <a:t>ve</a:t>
            </a:r>
            <a:r>
              <a:rPr lang="en-US" sz="2400" dirty="0">
                <a:solidFill>
                  <a:srgbClr val="006600"/>
                </a:solidFill>
              </a:rPr>
              <a:t> sign because the freezing point of the solution is less than that of the pure solvent. </a:t>
            </a:r>
          </a:p>
          <a:p>
            <a:r>
              <a:rPr lang="en-US" sz="2400" b="1" dirty="0">
                <a:solidFill>
                  <a:srgbClr val="990033"/>
                </a:solidFill>
              </a:rPr>
              <a:t>m</a:t>
            </a:r>
            <a:r>
              <a:rPr lang="en-US" sz="2400" dirty="0"/>
              <a:t>: </a:t>
            </a:r>
            <a:r>
              <a:rPr lang="en-US" sz="2400" dirty="0">
                <a:solidFill>
                  <a:srgbClr val="990033"/>
                </a:solidFill>
              </a:rPr>
              <a:t>molality (because molality is temperature independent). </a:t>
            </a:r>
          </a:p>
          <a:p>
            <a:r>
              <a:rPr lang="en-US" sz="2400" b="1" dirty="0" err="1">
                <a:solidFill>
                  <a:srgbClr val="006600"/>
                </a:solidFill>
              </a:rPr>
              <a:t>K</a:t>
            </a:r>
            <a:r>
              <a:rPr lang="en-US" sz="3200" b="1" baseline="-25000" dirty="0" err="1">
                <a:solidFill>
                  <a:srgbClr val="006600"/>
                </a:solidFill>
              </a:rPr>
              <a:t>f</a:t>
            </a:r>
            <a:r>
              <a:rPr lang="en-US" sz="2400" dirty="0"/>
              <a:t>: </a:t>
            </a:r>
            <a:r>
              <a:rPr lang="en-US" sz="2400" dirty="0" err="1">
                <a:solidFill>
                  <a:srgbClr val="006600"/>
                </a:solidFill>
              </a:rPr>
              <a:t>molal</a:t>
            </a:r>
            <a:r>
              <a:rPr lang="en-US" sz="2400" dirty="0">
                <a:solidFill>
                  <a:srgbClr val="006600"/>
                </a:solidFill>
              </a:rPr>
              <a:t> depression constant that depends on the </a:t>
            </a:r>
          </a:p>
          <a:p>
            <a:r>
              <a:rPr lang="en-US" sz="2400" dirty="0">
                <a:solidFill>
                  <a:srgbClr val="006600"/>
                </a:solidFill>
              </a:rPr>
              <a:t>      particular solvent being used. (</a:t>
            </a:r>
            <a:r>
              <a:rPr lang="en-US" sz="2400" dirty="0" err="1">
                <a:solidFill>
                  <a:srgbClr val="006600"/>
                </a:solidFill>
              </a:rPr>
              <a:t>K</a:t>
            </a:r>
            <a:r>
              <a:rPr lang="en-US" sz="3200" baseline="-25000" dirty="0" err="1">
                <a:solidFill>
                  <a:srgbClr val="006600"/>
                </a:solidFill>
              </a:rPr>
              <a:t>f</a:t>
            </a:r>
            <a:r>
              <a:rPr lang="en-US" sz="2400" dirty="0">
                <a:solidFill>
                  <a:srgbClr val="006600"/>
                </a:solidFill>
              </a:rPr>
              <a:t> water = 1.86) </a:t>
            </a:r>
          </a:p>
          <a:p>
            <a:r>
              <a:rPr lang="en-US" sz="2400" b="1" dirty="0">
                <a:solidFill>
                  <a:srgbClr val="663300"/>
                </a:solidFill>
              </a:rPr>
              <a:t> i</a:t>
            </a:r>
            <a:r>
              <a:rPr lang="en-US" sz="2400" dirty="0"/>
              <a:t>:  </a:t>
            </a:r>
            <a:r>
              <a:rPr lang="en-US" sz="2400" dirty="0" err="1">
                <a:solidFill>
                  <a:srgbClr val="663300"/>
                </a:solidFill>
              </a:rPr>
              <a:t>van't</a:t>
            </a:r>
            <a:r>
              <a:rPr lang="en-US" sz="2400" dirty="0">
                <a:solidFill>
                  <a:srgbClr val="663300"/>
                </a:solidFill>
              </a:rPr>
              <a:t> Hoff factor and represents the number of dissociated </a:t>
            </a:r>
          </a:p>
          <a:p>
            <a:r>
              <a:rPr lang="en-US" sz="2400" dirty="0">
                <a:solidFill>
                  <a:srgbClr val="663300"/>
                </a:solidFill>
              </a:rPr>
              <a:t>     moles of particles per mole of solute</a:t>
            </a:r>
            <a:r>
              <a:rPr lang="en-US" sz="2400" dirty="0"/>
              <a:t> </a:t>
            </a:r>
          </a:p>
          <a:p>
            <a:endParaRPr lang="en-US" dirty="0"/>
          </a:p>
          <a:p>
            <a:r>
              <a:rPr lang="en-US" sz="2400" b="1" dirty="0">
                <a:solidFill>
                  <a:srgbClr val="C00000"/>
                </a:solidFill>
              </a:rPr>
              <a:t>Note: </a:t>
            </a:r>
            <a:r>
              <a:rPr lang="en-US" sz="2400" dirty="0">
                <a:solidFill>
                  <a:srgbClr val="C00000"/>
                </a:solidFill>
              </a:rPr>
              <a:t>freezing point depression and boiling point elevation are a direct result of the lowering of vapor pressure </a:t>
            </a:r>
            <a:endParaRPr lang="en-IN" sz="2400" dirty="0">
              <a:solidFill>
                <a:srgbClr val="C00000"/>
              </a:solidFill>
            </a:endParaRPr>
          </a:p>
        </p:txBody>
      </p:sp>
    </p:spTree>
    <p:extLst>
      <p:ext uri="{BB962C8B-B14F-4D97-AF65-F5344CB8AC3E}">
        <p14:creationId xmlns:p14="http://schemas.microsoft.com/office/powerpoint/2010/main" val="12375870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r="1604"/>
          <a:stretch/>
        </p:blipFill>
        <p:spPr bwMode="auto">
          <a:xfrm>
            <a:off x="1085850" y="1257300"/>
            <a:ext cx="6800850" cy="245745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10441" y="4114800"/>
            <a:ext cx="8401050" cy="1384995"/>
          </a:xfrm>
          <a:prstGeom prst="rect">
            <a:avLst/>
          </a:prstGeom>
        </p:spPr>
        <p:txBody>
          <a:bodyPr wrap="square">
            <a:spAutoFit/>
          </a:bodyPr>
          <a:lstStyle/>
          <a:p>
            <a:pPr algn="just"/>
            <a:r>
              <a:rPr lang="en-IN" sz="2100" dirty="0" err="1"/>
              <a:t>Alkenyl</a:t>
            </a:r>
            <a:r>
              <a:rPr lang="en-IN" sz="2100" dirty="0"/>
              <a:t> </a:t>
            </a:r>
            <a:r>
              <a:rPr lang="en-IN" sz="2100" dirty="0" err="1"/>
              <a:t>boranes</a:t>
            </a:r>
            <a:r>
              <a:rPr lang="en-IN" sz="2100" dirty="0"/>
              <a:t> do not behave in the same way as </a:t>
            </a:r>
            <a:r>
              <a:rPr lang="en-IN" sz="2100" dirty="0" err="1"/>
              <a:t>alkenyl</a:t>
            </a:r>
            <a:r>
              <a:rPr lang="en-IN" sz="2100" dirty="0"/>
              <a:t> </a:t>
            </a:r>
            <a:r>
              <a:rPr lang="en-IN" sz="2100" dirty="0" err="1"/>
              <a:t>alanes</a:t>
            </a:r>
            <a:r>
              <a:rPr lang="en-IN" sz="2100" dirty="0"/>
              <a:t>. On </a:t>
            </a:r>
            <a:r>
              <a:rPr lang="en-IN" sz="2100" dirty="0" err="1"/>
              <a:t>Iodonation</a:t>
            </a:r>
            <a:r>
              <a:rPr lang="en-IN" sz="2100" dirty="0"/>
              <a:t> they do not give the corresponding iodide but stereospecific transfer of one alkyl group from boron to the adjacent carbon takes place resulting in a substituted alkene.</a:t>
            </a:r>
          </a:p>
        </p:txBody>
      </p:sp>
    </p:spTree>
    <p:extLst>
      <p:ext uri="{BB962C8B-B14F-4D97-AF65-F5344CB8AC3E}">
        <p14:creationId xmlns:p14="http://schemas.microsoft.com/office/powerpoint/2010/main" val="28522314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257301"/>
            <a:ext cx="8515350" cy="4457699"/>
          </a:xfrm>
        </p:spPr>
        <p:txBody>
          <a:bodyPr/>
          <a:lstStyle/>
          <a:p>
            <a:pPr marL="0" indent="0" algn="just">
              <a:buNone/>
            </a:pPr>
            <a:r>
              <a:rPr lang="en-IN" sz="1800" dirty="0"/>
              <a:t>This method has been extended for the synthesis of tri substituted alkenes from a di substituted alkyne. The original alkyne substituents are trans to each other in the product.</a:t>
            </a:r>
          </a:p>
          <a:p>
            <a:pPr marL="0" indent="0">
              <a:buNone/>
            </a:pPr>
            <a:endParaRPr lang="en-IN" dirty="0"/>
          </a:p>
        </p:txBody>
      </p:sp>
      <p:pic>
        <p:nvPicPr>
          <p:cNvPr id="4" name="Picture 3"/>
          <p:cNvPicPr/>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b="17436"/>
          <a:stretch/>
        </p:blipFill>
        <p:spPr bwMode="auto">
          <a:xfrm>
            <a:off x="571500" y="1943100"/>
            <a:ext cx="8058150" cy="108585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00050" y="3257550"/>
            <a:ext cx="8458200" cy="1200329"/>
          </a:xfrm>
          <a:prstGeom prst="rect">
            <a:avLst/>
          </a:prstGeom>
        </p:spPr>
        <p:txBody>
          <a:bodyPr wrap="square">
            <a:spAutoFit/>
          </a:bodyPr>
          <a:lstStyle/>
          <a:p>
            <a:pPr algn="just"/>
            <a:r>
              <a:rPr lang="en-IN" dirty="0"/>
              <a:t>7. Tri substituted alkenes are also obtained from terminal alkynes by way of the corresponding 1 –a </a:t>
            </a:r>
            <a:r>
              <a:rPr lang="en-IN" dirty="0" err="1"/>
              <a:t>lkenyl</a:t>
            </a:r>
            <a:r>
              <a:rPr lang="en-IN" dirty="0"/>
              <a:t> iodides. Iodide from </a:t>
            </a:r>
            <a:r>
              <a:rPr lang="en-IN" dirty="0" err="1"/>
              <a:t>alkenyl</a:t>
            </a:r>
            <a:r>
              <a:rPr lang="en-IN" dirty="0"/>
              <a:t> iodide is replaced by </a:t>
            </a:r>
            <a:r>
              <a:rPr lang="en-IN" dirty="0" err="1"/>
              <a:t>borane</a:t>
            </a:r>
            <a:r>
              <a:rPr lang="en-IN" dirty="0"/>
              <a:t> with retention of configuration. The stereochemistry of the product requires </a:t>
            </a:r>
            <a:r>
              <a:rPr lang="en-IN" dirty="0" err="1"/>
              <a:t>syn</a:t>
            </a:r>
            <a:r>
              <a:rPr lang="en-IN" dirty="0"/>
              <a:t> elimination of R</a:t>
            </a:r>
            <a:r>
              <a:rPr lang="en-IN" baseline="-25000" dirty="0"/>
              <a:t>2</a:t>
            </a:r>
            <a:r>
              <a:rPr lang="en-IN" dirty="0"/>
              <a:t>BI.</a:t>
            </a:r>
          </a:p>
        </p:txBody>
      </p:sp>
      <p:pic>
        <p:nvPicPr>
          <p:cNvPr id="6" name="Picture 5"/>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28750" y="4114800"/>
            <a:ext cx="6400800" cy="1714500"/>
          </a:xfrm>
          <a:prstGeom prst="rect">
            <a:avLst/>
          </a:prstGeom>
        </p:spPr>
      </p:pic>
    </p:spTree>
    <p:extLst>
      <p:ext uri="{BB962C8B-B14F-4D97-AF65-F5344CB8AC3E}">
        <p14:creationId xmlns:p14="http://schemas.microsoft.com/office/powerpoint/2010/main" val="340228978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t="2350" b="2574"/>
          <a:stretch/>
        </p:blipFill>
        <p:spPr bwMode="auto">
          <a:xfrm>
            <a:off x="228600" y="1714500"/>
            <a:ext cx="8629650" cy="363107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85750" y="1143000"/>
            <a:ext cx="8572500" cy="646331"/>
          </a:xfrm>
          <a:prstGeom prst="rect">
            <a:avLst/>
          </a:prstGeom>
        </p:spPr>
        <p:txBody>
          <a:bodyPr wrap="square">
            <a:spAutoFit/>
          </a:bodyPr>
          <a:lstStyle/>
          <a:p>
            <a:r>
              <a:rPr lang="en-IN" dirty="0"/>
              <a:t>8. Tri substituted alkenes are also obtained by </a:t>
            </a:r>
            <a:r>
              <a:rPr lang="en-IN" dirty="0" err="1"/>
              <a:t>stereoselective</a:t>
            </a:r>
            <a:r>
              <a:rPr lang="en-IN" dirty="0"/>
              <a:t> </a:t>
            </a:r>
            <a:r>
              <a:rPr lang="en-IN" dirty="0" err="1"/>
              <a:t>epoxidation</a:t>
            </a:r>
            <a:r>
              <a:rPr lang="en-IN" dirty="0"/>
              <a:t> of </a:t>
            </a:r>
            <a:r>
              <a:rPr lang="en-IN" dirty="0" err="1"/>
              <a:t>allylic</a:t>
            </a:r>
            <a:r>
              <a:rPr lang="en-IN" dirty="0"/>
              <a:t> alcohols.</a:t>
            </a:r>
          </a:p>
        </p:txBody>
      </p:sp>
    </p:spTree>
    <p:extLst>
      <p:ext uri="{BB962C8B-B14F-4D97-AF65-F5344CB8AC3E}">
        <p14:creationId xmlns:p14="http://schemas.microsoft.com/office/powerpoint/2010/main" val="30709851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85851"/>
            <a:ext cx="8629650" cy="4743449"/>
          </a:xfrm>
        </p:spPr>
        <p:txBody>
          <a:bodyPr>
            <a:normAutofit/>
          </a:bodyPr>
          <a:lstStyle/>
          <a:p>
            <a:pPr marL="0" indent="0" algn="just">
              <a:buNone/>
            </a:pPr>
            <a:r>
              <a:rPr lang="en-IN" dirty="0" err="1"/>
              <a:t>Claisen</a:t>
            </a:r>
            <a:r>
              <a:rPr lang="en-IN" dirty="0"/>
              <a:t> Rearrangement of Ally Vinyl Ethers</a:t>
            </a:r>
            <a:endParaRPr lang="en-IN" sz="1800" dirty="0"/>
          </a:p>
          <a:p>
            <a:pPr marL="0" indent="0" algn="just">
              <a:buNone/>
            </a:pPr>
            <a:r>
              <a:rPr lang="en-IN" sz="1800" dirty="0"/>
              <a:t>The </a:t>
            </a:r>
            <a:r>
              <a:rPr lang="en-IN" sz="1800" dirty="0" err="1"/>
              <a:t>Claisen</a:t>
            </a:r>
            <a:r>
              <a:rPr lang="en-IN" sz="1800" dirty="0"/>
              <a:t> rearrangement of allyl vinyl ethers provide a route to γ, δ – unsaturated carbonyl compounds from allyl alcohols. The reaction takes place by a [3,3] </a:t>
            </a:r>
            <a:r>
              <a:rPr lang="en-IN" sz="1800" dirty="0" err="1"/>
              <a:t>sigmatropic</a:t>
            </a:r>
            <a:r>
              <a:rPr lang="en-IN" sz="1800" dirty="0"/>
              <a:t> rearrangement in a concerted manner via 6 membered cyclic transition state.</a:t>
            </a:r>
          </a:p>
          <a:p>
            <a:pPr marL="0" indent="0" algn="just">
              <a:buNone/>
            </a:pPr>
            <a:endParaRPr lang="en-IN" sz="1800" dirty="0"/>
          </a:p>
        </p:txBody>
      </p:sp>
      <p:pic>
        <p:nvPicPr>
          <p:cNvPr id="4" name="Picture 3"/>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256" t="3242" r="1137" b="46964"/>
          <a:stretch/>
        </p:blipFill>
        <p:spPr bwMode="auto">
          <a:xfrm>
            <a:off x="1314450" y="2628901"/>
            <a:ext cx="5772150" cy="1657349"/>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400050" y="4296641"/>
            <a:ext cx="8515350" cy="1450397"/>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This rearrangement has resulted in the formation of new C=C and C-C and the reaction is highly </a:t>
            </a:r>
            <a:r>
              <a:rPr lang="en-IN" dirty="0" err="1">
                <a:latin typeface="Times New Roman" panose="02020603050405020304" pitchFamily="18" charset="0"/>
                <a:ea typeface="Calibri" panose="020F0502020204030204" pitchFamily="34" charset="0"/>
                <a:cs typeface="Gautami"/>
              </a:rPr>
              <a:t>stereoselective</a:t>
            </a:r>
            <a:r>
              <a:rPr lang="en-IN" dirty="0">
                <a:latin typeface="Times New Roman" panose="02020603050405020304" pitchFamily="18" charset="0"/>
                <a:ea typeface="Calibri" panose="020F0502020204030204" pitchFamily="34" charset="0"/>
                <a:cs typeface="Gautami"/>
              </a:rPr>
              <a:t>. </a:t>
            </a:r>
          </a:p>
          <a:p>
            <a:pPr algn="just">
              <a:lnSpc>
                <a:spcPct val="115000"/>
              </a:lnSpc>
              <a:spcAft>
                <a:spcPts val="750"/>
              </a:spcAft>
            </a:pPr>
            <a:r>
              <a:rPr lang="en-IN" dirty="0"/>
              <a:t>When R</a:t>
            </a:r>
            <a:r>
              <a:rPr lang="en-IN" baseline="30000" dirty="0"/>
              <a:t>1 </a:t>
            </a:r>
            <a:r>
              <a:rPr lang="en-IN" dirty="0"/>
              <a:t>≠H the nearly formed double bond has E – Configuration and the substituents on the single bond have controlled </a:t>
            </a:r>
            <a:r>
              <a:rPr lang="en-IN" dirty="0" err="1"/>
              <a:t>stereochemical</a:t>
            </a:r>
            <a:r>
              <a:rPr lang="en-IN" dirty="0"/>
              <a:t> disposition. </a:t>
            </a: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13318162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85851"/>
            <a:ext cx="8572500" cy="4743449"/>
          </a:xfrm>
        </p:spPr>
        <p:txBody>
          <a:bodyPr/>
          <a:lstStyle/>
          <a:p>
            <a:pPr marL="0" indent="0" algn="just">
              <a:buNone/>
            </a:pPr>
            <a:r>
              <a:rPr lang="en-IN" sz="1800" dirty="0"/>
              <a:t>The transition state has chair conformation with substituent R</a:t>
            </a:r>
            <a:r>
              <a:rPr lang="en-IN" sz="1800" baseline="30000" dirty="0"/>
              <a:t>2</a:t>
            </a:r>
            <a:r>
              <a:rPr lang="en-IN" sz="1800" dirty="0"/>
              <a:t> in equatorial conformation. The E – double bond is a result of non-bonded interaction between the substituent R</a:t>
            </a:r>
            <a:r>
              <a:rPr lang="en-IN" sz="1800" baseline="30000" dirty="0"/>
              <a:t>1 </a:t>
            </a:r>
            <a:r>
              <a:rPr lang="en-IN" sz="1800" dirty="0"/>
              <a:t>and R</a:t>
            </a:r>
            <a:r>
              <a:rPr lang="en-IN" sz="1800" baseline="30000" dirty="0"/>
              <a:t>2 </a:t>
            </a:r>
            <a:r>
              <a:rPr lang="en-IN" sz="1800" dirty="0"/>
              <a:t>in an alternative transition state which gives Z – alkene. </a:t>
            </a:r>
          </a:p>
          <a:p>
            <a:pPr marL="0" indent="0">
              <a:buNone/>
            </a:pPr>
            <a:endParaRPr lang="en-IN" dirty="0"/>
          </a:p>
        </p:txBody>
      </p:sp>
      <p:pic>
        <p:nvPicPr>
          <p:cNvPr id="4" name="Picture 3"/>
          <p:cNvPicPr/>
          <p:nvPr/>
        </p:nvPicPr>
        <p:blipFill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6692" t="53211" r="24727" b="11874"/>
          <a:stretch/>
        </p:blipFill>
        <p:spPr bwMode="auto">
          <a:xfrm>
            <a:off x="5943601" y="1714500"/>
            <a:ext cx="2665571" cy="10287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27465" y="2457450"/>
            <a:ext cx="8530785" cy="1130374"/>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Preparation of allyl ethers:</a:t>
            </a:r>
            <a:endParaRPr lang="en-IN" dirty="0">
              <a:latin typeface="Calibri" panose="020F0502020204030204" pitchFamily="34" charset="0"/>
              <a:ea typeface="Calibri" panose="020F0502020204030204" pitchFamily="34" charset="0"/>
              <a:cs typeface="Gautami"/>
            </a:endParaRPr>
          </a:p>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The allyl vinyl ethers used in the reaction are prepared from allyl alcohols by acid catalysed  ether exchange which on pyrolysis forms γ, δ – unsaturated aldehydes.</a:t>
            </a:r>
            <a:endParaRPr lang="en-IN" dirty="0">
              <a:latin typeface="Calibri" panose="020F0502020204030204" pitchFamily="34" charset="0"/>
              <a:ea typeface="Calibri" panose="020F0502020204030204" pitchFamily="34" charset="0"/>
              <a:cs typeface="Gautami"/>
            </a:endParaRPr>
          </a:p>
        </p:txBody>
      </p:sp>
      <p:pic>
        <p:nvPicPr>
          <p:cNvPr id="6" name="Picture 5"/>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t="3012" r="852" b="57809"/>
          <a:stretch/>
        </p:blipFill>
        <p:spPr bwMode="auto">
          <a:xfrm>
            <a:off x="1543050" y="3970479"/>
            <a:ext cx="6400800" cy="15159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0142313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639" t="43464" r="2747" b="1433"/>
          <a:stretch/>
        </p:blipFill>
        <p:spPr bwMode="auto">
          <a:xfrm>
            <a:off x="457200" y="2343349"/>
            <a:ext cx="8286750" cy="17145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28600" y="1257300"/>
            <a:ext cx="8629650" cy="709233"/>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In the following case an allyl alcohol directly gave γ, δ – unsaturated ketone without isolation of the intermediate allyl vinyl ether.</a:t>
            </a:r>
            <a:endParaRPr lang="en-IN" dirty="0">
              <a:latin typeface="Calibri" panose="020F0502020204030204" pitchFamily="34" charset="0"/>
              <a:ea typeface="Calibri" panose="020F0502020204030204" pitchFamily="34" charset="0"/>
              <a:cs typeface="Gautami"/>
            </a:endParaRPr>
          </a:p>
        </p:txBody>
      </p:sp>
      <p:sp>
        <p:nvSpPr>
          <p:cNvPr id="6" name="Rectangle 5"/>
          <p:cNvSpPr/>
          <p:nvPr/>
        </p:nvSpPr>
        <p:spPr>
          <a:xfrm>
            <a:off x="249382" y="4457700"/>
            <a:ext cx="8624455" cy="1027782"/>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γ, δ – unsaturated esters are obtained by heating allyl alcohols with methyl </a:t>
            </a:r>
            <a:r>
              <a:rPr lang="en-IN" dirty="0" err="1">
                <a:latin typeface="Times New Roman" panose="02020603050405020304" pitchFamily="18" charset="0"/>
                <a:ea typeface="Calibri" panose="020F0502020204030204" pitchFamily="34" charset="0"/>
                <a:cs typeface="Gautami"/>
              </a:rPr>
              <a:t>ortho</a:t>
            </a:r>
            <a:r>
              <a:rPr lang="en-IN" dirty="0">
                <a:latin typeface="Times New Roman" panose="02020603050405020304" pitchFamily="18" charset="0"/>
                <a:ea typeface="Calibri" panose="020F0502020204030204" pitchFamily="34" charset="0"/>
                <a:cs typeface="Gautami"/>
              </a:rPr>
              <a:t> acetate in the presence of weak acid. A mixed </a:t>
            </a:r>
            <a:r>
              <a:rPr lang="en-IN" dirty="0" err="1">
                <a:latin typeface="Times New Roman" panose="02020603050405020304" pitchFamily="18" charset="0"/>
                <a:ea typeface="Calibri" panose="020F0502020204030204" pitchFamily="34" charset="0"/>
                <a:cs typeface="Gautami"/>
              </a:rPr>
              <a:t>ortho</a:t>
            </a:r>
            <a:r>
              <a:rPr lang="en-IN" dirty="0">
                <a:latin typeface="Times New Roman" panose="02020603050405020304" pitchFamily="18" charset="0"/>
                <a:ea typeface="Calibri" panose="020F0502020204030204" pitchFamily="34" charset="0"/>
                <a:cs typeface="Gautami"/>
              </a:rPr>
              <a:t> ester is formed and lose of methanol to form ketone </a:t>
            </a:r>
            <a:r>
              <a:rPr lang="en-IN" dirty="0" err="1">
                <a:latin typeface="Times New Roman" panose="02020603050405020304" pitchFamily="18" charset="0"/>
                <a:ea typeface="Calibri" panose="020F0502020204030204" pitchFamily="34" charset="0"/>
                <a:cs typeface="Gautami"/>
              </a:rPr>
              <a:t>acetal</a:t>
            </a:r>
            <a:r>
              <a:rPr lang="en-IN" dirty="0">
                <a:latin typeface="Times New Roman" panose="02020603050405020304" pitchFamily="18" charset="0"/>
                <a:ea typeface="Calibri" panose="020F0502020204030204" pitchFamily="34" charset="0"/>
                <a:cs typeface="Gautami"/>
              </a:rPr>
              <a:t> which rearranges to γ, δ – unsaturated esters.</a:t>
            </a: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39721053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342900" y="1085850"/>
            <a:ext cx="8401050" cy="3886200"/>
          </a:xfrm>
          <a:prstGeom prst="rect">
            <a:avLst/>
          </a:prstGeom>
        </p:spPr>
      </p:pic>
      <p:sp>
        <p:nvSpPr>
          <p:cNvPr id="5" name="Rectangle 4"/>
          <p:cNvSpPr/>
          <p:nvPr/>
        </p:nvSpPr>
        <p:spPr>
          <a:xfrm>
            <a:off x="342900" y="4972050"/>
            <a:ext cx="8401050" cy="709233"/>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This reaction is unsuitable for compounds containing acid sensitive functional groups because high temperature is needed.</a:t>
            </a: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20626121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85851"/>
            <a:ext cx="8629650" cy="4686299"/>
          </a:xfrm>
        </p:spPr>
        <p:txBody>
          <a:bodyPr/>
          <a:lstStyle/>
          <a:p>
            <a:pPr marL="0" indent="0" algn="just">
              <a:buNone/>
            </a:pPr>
            <a:r>
              <a:rPr lang="en-IN" sz="1800"/>
              <a:t>High yield of unsaturated acids are obtained (after hydrolysis of trimethyl silyl esters ) under mild neutral or weakly alkaline conditions resulting in E – double bond. </a:t>
            </a:r>
          </a:p>
          <a:p>
            <a:pPr marL="0" indent="0">
              <a:buNone/>
            </a:pPr>
            <a:endParaRPr lang="en-IN" dirty="0"/>
          </a:p>
        </p:txBody>
      </p:sp>
      <p:pic>
        <p:nvPicPr>
          <p:cNvPr id="4" name="Picture 3"/>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800100" y="1771650"/>
            <a:ext cx="7600950" cy="2971800"/>
          </a:xfrm>
          <a:prstGeom prst="rect">
            <a:avLst/>
          </a:prstGeom>
        </p:spPr>
      </p:pic>
      <p:sp>
        <p:nvSpPr>
          <p:cNvPr id="5" name="TextBox 4"/>
          <p:cNvSpPr txBox="1"/>
          <p:nvPr/>
        </p:nvSpPr>
        <p:spPr>
          <a:xfrm>
            <a:off x="285750" y="4857750"/>
            <a:ext cx="8629650" cy="646331"/>
          </a:xfrm>
          <a:prstGeom prst="rect">
            <a:avLst/>
          </a:prstGeom>
          <a:noFill/>
        </p:spPr>
        <p:txBody>
          <a:bodyPr wrap="square" rtlCol="0">
            <a:spAutoFit/>
          </a:bodyPr>
          <a:lstStyle/>
          <a:p>
            <a:r>
              <a:rPr lang="en-IN" dirty="0"/>
              <a:t>Valuable feature is the </a:t>
            </a:r>
            <a:r>
              <a:rPr lang="en-IN" dirty="0" err="1"/>
              <a:t>stereochemical</a:t>
            </a:r>
            <a:r>
              <a:rPr lang="en-IN" dirty="0"/>
              <a:t> control of the substituents on the newly formed single bond.</a:t>
            </a:r>
          </a:p>
        </p:txBody>
      </p:sp>
    </p:spTree>
    <p:extLst>
      <p:ext uri="{BB962C8B-B14F-4D97-AF65-F5344CB8AC3E}">
        <p14:creationId xmlns:p14="http://schemas.microsoft.com/office/powerpoint/2010/main" val="23403517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b="55940"/>
          <a:stretch/>
        </p:blipFill>
        <p:spPr bwMode="auto">
          <a:xfrm>
            <a:off x="285750" y="1200151"/>
            <a:ext cx="8572500" cy="190622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00050" y="3314701"/>
            <a:ext cx="8572500" cy="2508635"/>
          </a:xfrm>
          <a:prstGeom prst="rect">
            <a:avLst/>
          </a:prstGeom>
        </p:spPr>
        <p:txBody>
          <a:bodyPr wrap="square">
            <a:spAutoFit/>
          </a:bodyPr>
          <a:lstStyle/>
          <a:p>
            <a:pPr algn="just">
              <a:lnSpc>
                <a:spcPct val="115000"/>
              </a:lnSpc>
              <a:spcAft>
                <a:spcPts val="750"/>
              </a:spcAft>
            </a:pPr>
            <a:r>
              <a:rPr lang="en-IN" dirty="0">
                <a:latin typeface="Times New Roman" panose="02020603050405020304" pitchFamily="18" charset="0"/>
                <a:ea typeface="Calibri" panose="020F0502020204030204" pitchFamily="34" charset="0"/>
                <a:cs typeface="Gautami"/>
              </a:rPr>
              <a:t>There are three chiral centres involved in the starting material and product. The reaction proceeds </a:t>
            </a:r>
            <a:r>
              <a:rPr lang="en-IN" dirty="0" err="1">
                <a:latin typeface="Times New Roman" panose="02020603050405020304" pitchFamily="18" charset="0"/>
                <a:ea typeface="Calibri" panose="020F0502020204030204" pitchFamily="34" charset="0"/>
                <a:cs typeface="Gautami"/>
              </a:rPr>
              <a:t>suprafacially</a:t>
            </a:r>
            <a:r>
              <a:rPr lang="en-IN" dirty="0">
                <a:latin typeface="Times New Roman" panose="02020603050405020304" pitchFamily="18" charset="0"/>
                <a:ea typeface="Calibri" panose="020F0502020204030204" pitchFamily="34" charset="0"/>
                <a:cs typeface="Gautami"/>
              </a:rPr>
              <a:t> with regard to the allylic fragment. The configuration at the allylic centre C– 3 is directly related to that of the starting material. </a:t>
            </a:r>
          </a:p>
          <a:p>
            <a:pPr algn="just">
              <a:lnSpc>
                <a:spcPct val="115000"/>
              </a:lnSpc>
              <a:spcAft>
                <a:spcPts val="750"/>
              </a:spcAft>
            </a:pPr>
            <a:r>
              <a:rPr lang="en-IN" dirty="0">
                <a:latin typeface="Times New Roman" panose="02020603050405020304" pitchFamily="18" charset="0"/>
                <a:cs typeface="Times New Roman" panose="02020603050405020304" pitchFamily="18" charset="0"/>
              </a:rPr>
              <a:t>The configuration of the new chiral centre C-3 is obtained by changing the configuration of the allylic double bond in the starting material. One chiral centre is destroyed and a new one is formed in a controlled way at the allylic position of the product.</a:t>
            </a:r>
          </a:p>
          <a:p>
            <a:pPr algn="just">
              <a:lnSpc>
                <a:spcPct val="115000"/>
              </a:lnSpc>
              <a:spcAft>
                <a:spcPts val="750"/>
              </a:spcAft>
            </a:pPr>
            <a:endParaRPr lang="en-IN" dirty="0">
              <a:latin typeface="Calibri" panose="020F0502020204030204" pitchFamily="34" charset="0"/>
              <a:ea typeface="Calibri" panose="020F0502020204030204" pitchFamily="34" charset="0"/>
              <a:cs typeface="Gautami"/>
            </a:endParaRPr>
          </a:p>
        </p:txBody>
      </p:sp>
    </p:spTree>
    <p:extLst>
      <p:ext uri="{BB962C8B-B14F-4D97-AF65-F5344CB8AC3E}">
        <p14:creationId xmlns:p14="http://schemas.microsoft.com/office/powerpoint/2010/main" val="217917249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085851"/>
            <a:ext cx="8629650" cy="4686299"/>
          </a:xfrm>
        </p:spPr>
        <p:txBody>
          <a:bodyPr>
            <a:normAutofit/>
          </a:bodyPr>
          <a:lstStyle/>
          <a:p>
            <a:pPr marL="0" indent="0" algn="just">
              <a:buNone/>
            </a:pPr>
            <a:r>
              <a:rPr lang="en-IN" sz="1800" dirty="0"/>
              <a:t>The relationship of the chiral C-2 to C-3 in the product established by the chair like transition state and depends on the geometry of the double bond in the starting material.</a:t>
            </a:r>
          </a:p>
          <a:p>
            <a:pPr algn="just"/>
            <a:r>
              <a:rPr lang="en-IN" sz="1800" dirty="0" err="1"/>
              <a:t>Eg</a:t>
            </a:r>
            <a:r>
              <a:rPr lang="en-IN" sz="1800" dirty="0"/>
              <a:t>:  Isomeric 2- </a:t>
            </a:r>
            <a:r>
              <a:rPr lang="en-IN" sz="1800" dirty="0" err="1"/>
              <a:t>butenyl</a:t>
            </a:r>
            <a:r>
              <a:rPr lang="en-IN" sz="1800" dirty="0"/>
              <a:t> – 1 – </a:t>
            </a:r>
            <a:r>
              <a:rPr lang="en-IN" sz="1800" dirty="0" err="1"/>
              <a:t>propenyl</a:t>
            </a:r>
            <a:r>
              <a:rPr lang="en-IN" sz="1800" dirty="0"/>
              <a:t> ether.</a:t>
            </a:r>
          </a:p>
          <a:p>
            <a:pPr marL="0" indent="0" algn="just">
              <a:buNone/>
            </a:pPr>
            <a:r>
              <a:rPr lang="en-IN" sz="1800" dirty="0"/>
              <a:t>This feature combined with </a:t>
            </a:r>
            <a:r>
              <a:rPr lang="en-IN" sz="1800" dirty="0" err="1"/>
              <a:t>suprafacial</a:t>
            </a:r>
            <a:r>
              <a:rPr lang="en-IN" sz="1800" dirty="0"/>
              <a:t> rearrangement allows the configuration of both the chiral centres at the newly formed single bond in the product to be related to the allylic hydroxyl group in the starting material by selecting appropriate geometry of the double bond. </a:t>
            </a:r>
          </a:p>
          <a:p>
            <a:pPr marL="0" indent="0" algn="just">
              <a:buNone/>
            </a:pPr>
            <a:endParaRPr lang="en-IN" sz="1800" dirty="0"/>
          </a:p>
        </p:txBody>
      </p:sp>
      <p:pic>
        <p:nvPicPr>
          <p:cNvPr id="4" name="Picture 3"/>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t="50034"/>
          <a:stretch/>
        </p:blipFill>
        <p:spPr bwMode="auto">
          <a:xfrm>
            <a:off x="742950" y="3543300"/>
            <a:ext cx="7486650" cy="1885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7488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Freezing Point Depression | Chemistry for Non-Maj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64770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23120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83860"/>
            <a:ext cx="6858000" cy="2010881"/>
          </a:xfrm>
        </p:spPr>
        <p:txBody>
          <a:bodyPr>
            <a:normAutofit fontScale="90000"/>
          </a:bodyPr>
          <a:lstStyle/>
          <a:p>
            <a:br>
              <a:rPr lang="en-IN" sz="3300" b="1" dirty="0"/>
            </a:br>
            <a:br>
              <a:rPr lang="en-IN" sz="3300" b="1" dirty="0"/>
            </a:br>
            <a:br>
              <a:rPr lang="en-IN" sz="3300" b="1" dirty="0"/>
            </a:br>
            <a:br>
              <a:rPr lang="en-IN" sz="3300" b="1" dirty="0"/>
            </a:br>
            <a:br>
              <a:rPr lang="en-IN" sz="3300" b="1" dirty="0"/>
            </a:br>
            <a:br>
              <a:rPr lang="en-IN" sz="3300" b="1" dirty="0"/>
            </a:br>
            <a:br>
              <a:rPr lang="en-IN" sz="3300" b="1" dirty="0"/>
            </a:br>
            <a:br>
              <a:rPr lang="en-IN" sz="3300" b="1" dirty="0"/>
            </a:br>
            <a:r>
              <a:rPr lang="en-IN" sz="3300" b="1" dirty="0">
                <a:solidFill>
                  <a:schemeClr val="accent6">
                    <a:lumMod val="50000"/>
                  </a:schemeClr>
                </a:solidFill>
                <a:latin typeface="Arial Black" panose="020B0A04020102020204" pitchFamily="34" charset="0"/>
              </a:rPr>
              <a:t>PROTECTION AND DEPROTECTION OF FUNCTIONAL GROUPS</a:t>
            </a:r>
            <a:endParaRPr lang="en-IN" dirty="0"/>
          </a:p>
        </p:txBody>
      </p:sp>
      <p:sp>
        <p:nvSpPr>
          <p:cNvPr id="3" name="Subtitle 2"/>
          <p:cNvSpPr>
            <a:spLocks noGrp="1"/>
          </p:cNvSpPr>
          <p:nvPr>
            <p:ph type="subTitle" idx="1"/>
          </p:nvPr>
        </p:nvSpPr>
        <p:spPr>
          <a:xfrm>
            <a:off x="1143000" y="4202376"/>
            <a:ext cx="6858000" cy="1624287"/>
          </a:xfrm>
        </p:spPr>
        <p:txBody>
          <a:bodyPr>
            <a:normAutofit fontScale="70000" lnSpcReduction="20000"/>
          </a:bodyPr>
          <a:lstStyle/>
          <a:p>
            <a:pPr algn="just">
              <a:lnSpc>
                <a:spcPct val="100000"/>
              </a:lnSpc>
            </a:pPr>
            <a:r>
              <a:rPr lang="en-GB" b="1" dirty="0"/>
              <a:t>By</a:t>
            </a:r>
          </a:p>
          <a:p>
            <a:pPr algn="just">
              <a:lnSpc>
                <a:spcPct val="100000"/>
              </a:lnSpc>
            </a:pPr>
            <a:r>
              <a:rPr lang="en-GB" b="1" dirty="0"/>
              <a:t>Dr T N V S </a:t>
            </a:r>
            <a:r>
              <a:rPr lang="en-GB" b="1" dirty="0" err="1"/>
              <a:t>S</a:t>
            </a:r>
            <a:r>
              <a:rPr lang="en-GB" b="1" dirty="0"/>
              <a:t> </a:t>
            </a:r>
            <a:r>
              <a:rPr lang="en-GB" b="1" dirty="0" err="1"/>
              <a:t>Satyadev</a:t>
            </a:r>
            <a:r>
              <a:rPr lang="en-GB" b="1" dirty="0"/>
              <a:t>,</a:t>
            </a:r>
          </a:p>
          <a:p>
            <a:pPr algn="just">
              <a:lnSpc>
                <a:spcPct val="100000"/>
              </a:lnSpc>
            </a:pPr>
            <a:r>
              <a:rPr lang="en-GB" b="1" dirty="0"/>
              <a:t>Department of Chemistry,</a:t>
            </a:r>
          </a:p>
          <a:p>
            <a:pPr algn="just">
              <a:lnSpc>
                <a:spcPct val="100000"/>
              </a:lnSpc>
            </a:pPr>
            <a:r>
              <a:rPr lang="en-GB" b="1" dirty="0"/>
              <a:t>P B Siddhartha College of Arts &amp; Science, Vijayawada.</a:t>
            </a:r>
          </a:p>
          <a:p>
            <a:endParaRPr lang="en-GB" dirty="0"/>
          </a:p>
          <a:p>
            <a:endParaRPr lang="en-GB" dirty="0"/>
          </a:p>
          <a:p>
            <a:endParaRPr lang="en-GB" dirty="0"/>
          </a:p>
          <a:p>
            <a:endParaRPr lang="en-IN" dirty="0"/>
          </a:p>
        </p:txBody>
      </p:sp>
    </p:spTree>
    <p:extLst>
      <p:ext uri="{BB962C8B-B14F-4D97-AF65-F5344CB8AC3E}">
        <p14:creationId xmlns:p14="http://schemas.microsoft.com/office/powerpoint/2010/main" val="4227568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16" y="1121019"/>
            <a:ext cx="8683283" cy="4631788"/>
          </a:xfrm>
        </p:spPr>
        <p:txBody>
          <a:bodyPr>
            <a:normAutofit fontScale="62500" lnSpcReduction="20000"/>
          </a:bodyPr>
          <a:lstStyle/>
          <a:p>
            <a:pPr marL="0" indent="0">
              <a:buNone/>
            </a:pPr>
            <a:r>
              <a:rPr lang="en-IN" b="1" dirty="0"/>
              <a:t>Introduction</a:t>
            </a:r>
            <a:endParaRPr lang="en-IN" dirty="0"/>
          </a:p>
          <a:p>
            <a:pPr algn="just"/>
            <a:r>
              <a:rPr lang="en-IN" dirty="0"/>
              <a:t>An organic molecule may contain one or more functional groups in it.</a:t>
            </a:r>
          </a:p>
          <a:p>
            <a:pPr marL="0" indent="0" algn="just">
              <a:buNone/>
            </a:pPr>
            <a:endParaRPr lang="en-IN" dirty="0"/>
          </a:p>
          <a:p>
            <a:pPr algn="just"/>
            <a:r>
              <a:rPr lang="en-IN" dirty="0"/>
              <a:t>If there are </a:t>
            </a:r>
            <a:r>
              <a:rPr lang="en-IN" b="1" dirty="0">
                <a:solidFill>
                  <a:srgbClr val="004376"/>
                </a:solidFill>
              </a:rPr>
              <a:t>two or more functional groups</a:t>
            </a:r>
            <a:r>
              <a:rPr lang="en-IN" dirty="0"/>
              <a:t> in an organic molecule then all the groups are may not be of similar reactivity. </a:t>
            </a:r>
          </a:p>
          <a:p>
            <a:pPr algn="just"/>
            <a:endParaRPr lang="en-IN" dirty="0"/>
          </a:p>
          <a:p>
            <a:pPr algn="just"/>
            <a:r>
              <a:rPr lang="en-IN" dirty="0"/>
              <a:t>When there are two functional groups of </a:t>
            </a:r>
            <a:r>
              <a:rPr lang="en-IN" b="1" dirty="0">
                <a:solidFill>
                  <a:srgbClr val="9A0000"/>
                </a:solidFill>
              </a:rPr>
              <a:t>unequal reactivity</a:t>
            </a:r>
            <a:r>
              <a:rPr lang="en-IN" dirty="0"/>
              <a:t> within a molecule, the more reactive group can be made to react alone, but it may not be possible to react the less reactive functional group selectively. </a:t>
            </a:r>
          </a:p>
          <a:p>
            <a:pPr marL="0" indent="0">
              <a:buNone/>
            </a:pPr>
            <a:endParaRPr lang="en-GB" b="1" dirty="0"/>
          </a:p>
          <a:p>
            <a:pPr marL="0" indent="0">
              <a:buNone/>
            </a:pPr>
            <a:r>
              <a:rPr lang="en-GB" b="1" dirty="0">
                <a:solidFill>
                  <a:schemeClr val="tx2">
                    <a:lumMod val="50000"/>
                  </a:schemeClr>
                </a:solidFill>
              </a:rPr>
              <a:t>What is a protecting group?</a:t>
            </a:r>
            <a:endParaRPr lang="en-IN" b="1" dirty="0">
              <a:solidFill>
                <a:schemeClr val="tx2">
                  <a:lumMod val="50000"/>
                </a:schemeClr>
              </a:solidFill>
            </a:endParaRPr>
          </a:p>
          <a:p>
            <a:pPr marL="0" indent="0" algn="just">
              <a:buNone/>
            </a:pPr>
            <a:r>
              <a:rPr lang="en-IN" b="1" dirty="0">
                <a:solidFill>
                  <a:srgbClr val="604900"/>
                </a:solidFill>
                <a:latin typeface="Arial Black" panose="020B0A04020102020204" pitchFamily="34" charset="0"/>
              </a:rPr>
              <a:t>“A group whose use makes possible to react a less reactive functional group selectively in the presence of a more reactive group is known as a protecting group”. </a:t>
            </a:r>
          </a:p>
          <a:p>
            <a:pPr marL="0" indent="0">
              <a:buNone/>
            </a:pPr>
            <a:endParaRPr lang="en-IN" dirty="0"/>
          </a:p>
        </p:txBody>
      </p:sp>
    </p:spTree>
    <p:extLst>
      <p:ext uri="{BB962C8B-B14F-4D97-AF65-F5344CB8AC3E}">
        <p14:creationId xmlns:p14="http://schemas.microsoft.com/office/powerpoint/2010/main" val="31956271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668" y="1184324"/>
            <a:ext cx="8672732" cy="4652890"/>
          </a:xfrm>
        </p:spPr>
        <p:txBody>
          <a:bodyPr/>
          <a:lstStyle/>
          <a:p>
            <a:pPr marL="0" indent="0">
              <a:buNone/>
            </a:pPr>
            <a:r>
              <a:rPr lang="en-IN" b="1" dirty="0"/>
              <a:t>Theory and Importance of functional group protection and de-protection.</a:t>
            </a:r>
          </a:p>
          <a:p>
            <a:pPr marL="0" indent="0" algn="just">
              <a:buNone/>
            </a:pPr>
            <a:r>
              <a:rPr lang="en-IN" sz="1800" b="1" dirty="0">
                <a:solidFill>
                  <a:srgbClr val="9A0000"/>
                </a:solidFill>
              </a:rPr>
              <a:t>A protecting group or protective group is introduced into a molecule by chemical modification of a functional group in order to obtain chemo-selectivity in a subsequent chemical reaction. It plays an important role in multistep organic synthesis.</a:t>
            </a:r>
          </a:p>
          <a:p>
            <a:pPr marL="0" indent="0" algn="just">
              <a:buNone/>
            </a:pPr>
            <a:r>
              <a:rPr lang="en-IN" dirty="0" err="1"/>
              <a:t>Eg</a:t>
            </a:r>
            <a:r>
              <a:rPr lang="en-IN" dirty="0"/>
              <a:t>: The tertiary alcohol 3 could be prepared from a </a:t>
            </a:r>
            <a:r>
              <a:rPr lang="en-IN" dirty="0" err="1"/>
              <a:t>keto</a:t>
            </a:r>
            <a:r>
              <a:rPr lang="en-IN" dirty="0"/>
              <a:t>-ester (acetoacetic ester) 1 if </a:t>
            </a:r>
            <a:r>
              <a:rPr lang="en-IN" dirty="0" err="1"/>
              <a:t>phenylmagnesium</a:t>
            </a:r>
            <a:r>
              <a:rPr lang="en-IN" dirty="0"/>
              <a:t> bromide is made to react with the less reactive ester </a:t>
            </a:r>
            <a:r>
              <a:rPr lang="en-IN" dirty="0" err="1"/>
              <a:t>goup</a:t>
            </a:r>
            <a:r>
              <a:rPr lang="en-IN" dirty="0"/>
              <a:t> than with the more reactive </a:t>
            </a:r>
            <a:r>
              <a:rPr lang="en-IN" dirty="0" err="1"/>
              <a:t>keto</a:t>
            </a:r>
            <a:r>
              <a:rPr lang="en-IN" dirty="0"/>
              <a:t> group.</a:t>
            </a:r>
          </a:p>
          <a:p>
            <a:pPr marL="0" indent="0">
              <a:buNone/>
            </a:pPr>
            <a:endParaRPr lang="en-IN" dirty="0"/>
          </a:p>
        </p:txBody>
      </p:sp>
      <p:pic>
        <p:nvPicPr>
          <p:cNvPr id="7" name="Picture 6"/>
          <p:cNvPicPr/>
          <p:nvPr/>
        </p:nvPicPr>
        <p:blipFill rotWithShape="1">
          <a:blip r:embed="rId2">
            <a:duotone>
              <a:prstClr val="black"/>
              <a:schemeClr val="accent6">
                <a:lumMod val="20000"/>
                <a:lumOff val="80000"/>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5213"/>
          <a:stretch/>
        </p:blipFill>
        <p:spPr bwMode="auto">
          <a:xfrm>
            <a:off x="833512" y="3510768"/>
            <a:ext cx="7575452" cy="20626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01126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422" y="1142122"/>
            <a:ext cx="8609428" cy="4684541"/>
          </a:xfrm>
        </p:spPr>
        <p:txBody>
          <a:bodyPr>
            <a:normAutofit fontScale="92500" lnSpcReduction="10000"/>
          </a:bodyPr>
          <a:lstStyle/>
          <a:p>
            <a:pPr marL="0" indent="0" algn="just">
              <a:buNone/>
            </a:pPr>
            <a:r>
              <a:rPr lang="en-IN" b="1" dirty="0">
                <a:solidFill>
                  <a:srgbClr val="004376"/>
                </a:solidFill>
              </a:rPr>
              <a:t>As anticipated, simply adding </a:t>
            </a:r>
            <a:r>
              <a:rPr lang="en-IN" b="1" dirty="0" err="1">
                <a:solidFill>
                  <a:srgbClr val="004376"/>
                </a:solidFill>
              </a:rPr>
              <a:t>phenylmagnesium</a:t>
            </a:r>
            <a:r>
              <a:rPr lang="en-IN" b="1" dirty="0">
                <a:solidFill>
                  <a:srgbClr val="004376"/>
                </a:solidFill>
              </a:rPr>
              <a:t> bromide to acetoacetic ester, addition to the more electrophilic ketone mainly takes place. </a:t>
            </a:r>
          </a:p>
          <a:p>
            <a:pPr marL="0" indent="0" algn="just">
              <a:buNone/>
            </a:pPr>
            <a:endParaRPr lang="en-GB" b="1">
              <a:solidFill>
                <a:srgbClr val="004376"/>
              </a:solidFill>
            </a:endParaRPr>
          </a:p>
          <a:p>
            <a:pPr marL="0" indent="0" algn="just">
              <a:buNone/>
            </a:pPr>
            <a:endParaRPr lang="en-GB" b="1" dirty="0">
              <a:solidFill>
                <a:srgbClr val="004376"/>
              </a:solidFill>
            </a:endParaRPr>
          </a:p>
          <a:p>
            <a:pPr marL="0" indent="0" algn="just">
              <a:buNone/>
            </a:pPr>
            <a:endParaRPr lang="en-GB" b="1" dirty="0">
              <a:solidFill>
                <a:srgbClr val="004376"/>
              </a:solidFill>
            </a:endParaRPr>
          </a:p>
          <a:p>
            <a:pPr marL="0" indent="0" algn="just">
              <a:buNone/>
            </a:pPr>
            <a:endParaRPr lang="en-GB" b="1" dirty="0">
              <a:solidFill>
                <a:srgbClr val="004376"/>
              </a:solidFill>
            </a:endParaRPr>
          </a:p>
          <a:p>
            <a:pPr marL="0" indent="0" algn="just">
              <a:buNone/>
            </a:pPr>
            <a:r>
              <a:rPr lang="en-IN" b="1">
                <a:solidFill>
                  <a:srgbClr val="9A0000"/>
                </a:solidFill>
              </a:rPr>
              <a:t>The possible way to prepare the desired alcohol 3 is to protect the ketone as a ketal, i.e., a ketal protecting group (dioxolane) is used in this case.</a:t>
            </a:r>
          </a:p>
          <a:p>
            <a:pPr marL="0" indent="0" algn="just">
              <a:buNone/>
            </a:pPr>
            <a:endParaRPr lang="en-IN" b="1" dirty="0">
              <a:solidFill>
                <a:srgbClr val="004376"/>
              </a:solidFill>
            </a:endParaRPr>
          </a:p>
        </p:txBody>
      </p:sp>
      <p:pic>
        <p:nvPicPr>
          <p:cNvPr id="4" name="Picture 3"/>
          <p:cNvPicPr/>
          <p:nvPr/>
        </p:nvPicPr>
        <p:blipFill>
          <a:blip r:embed="rId2">
            <a:duotone>
              <a:prstClr val="black"/>
              <a:schemeClr val="accent6">
                <a:lumMod val="50000"/>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54147" y="1890090"/>
            <a:ext cx="7891976" cy="1140619"/>
          </a:xfrm>
          <a:prstGeom prst="rect">
            <a:avLst/>
          </a:prstGeom>
        </p:spPr>
      </p:pic>
      <p:pic>
        <p:nvPicPr>
          <p:cNvPr id="6" name="Picture 5"/>
          <p:cNvPicPr/>
          <p:nvPr/>
        </p:nvPicPr>
        <p:blipFill>
          <a:blip r:embed="rId4">
            <a:duotone>
              <a:prstClr val="black"/>
              <a:schemeClr val="accent6">
                <a:lumMod val="50000"/>
                <a:tint val="45000"/>
                <a:satMod val="400000"/>
              </a:scheme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54147" y="4190286"/>
            <a:ext cx="7891976" cy="1478115"/>
          </a:xfrm>
          <a:prstGeom prst="rect">
            <a:avLst/>
          </a:prstGeom>
        </p:spPr>
      </p:pic>
    </p:spTree>
    <p:extLst>
      <p:ext uri="{BB962C8B-B14F-4D97-AF65-F5344CB8AC3E}">
        <p14:creationId xmlns:p14="http://schemas.microsoft.com/office/powerpoint/2010/main" val="59070481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85850"/>
            <a:ext cx="8655627" cy="4800600"/>
          </a:xfrm>
        </p:spPr>
        <p:txBody>
          <a:bodyPr>
            <a:normAutofit fontScale="55000" lnSpcReduction="20000"/>
          </a:bodyPr>
          <a:lstStyle/>
          <a:p>
            <a:pPr marL="0" indent="0" algn="just">
              <a:buNone/>
            </a:pPr>
            <a:r>
              <a:rPr lang="en-IN" b="1" dirty="0">
                <a:solidFill>
                  <a:schemeClr val="accent5">
                    <a:lumMod val="50000"/>
                  </a:schemeClr>
                </a:solidFill>
              </a:rPr>
              <a:t>The first step puts the protecting group on to the (more electrophilic) ketone carbonyl making it no longer reactive towards nucleophilic addition. </a:t>
            </a:r>
          </a:p>
          <a:p>
            <a:pPr marL="0" indent="0" algn="just">
              <a:buNone/>
            </a:pPr>
            <a:endParaRPr lang="en-IN" b="1" dirty="0">
              <a:solidFill>
                <a:schemeClr val="accent6">
                  <a:lumMod val="50000"/>
                </a:schemeClr>
              </a:solidFill>
            </a:endParaRPr>
          </a:p>
          <a:p>
            <a:pPr marL="0" indent="0" algn="just">
              <a:buNone/>
            </a:pPr>
            <a:r>
              <a:rPr lang="en-IN" b="1" dirty="0">
                <a:solidFill>
                  <a:schemeClr val="accent6">
                    <a:lumMod val="50000"/>
                  </a:schemeClr>
                </a:solidFill>
              </a:rPr>
              <a:t>The Grignard reagent then adds to the ester, and finally a de-protection step (removal of the protecting group), acid catalysed hydrolysis of the ketal 2 gives the ketone carbonyl group back.</a:t>
            </a:r>
          </a:p>
          <a:p>
            <a:pPr marL="0" indent="0">
              <a:buNone/>
            </a:pPr>
            <a:endParaRPr lang="en-IN" dirty="0"/>
          </a:p>
          <a:p>
            <a:pPr marL="0" indent="0" algn="just">
              <a:buNone/>
            </a:pPr>
            <a:r>
              <a:rPr lang="en-IN" b="1" dirty="0" err="1">
                <a:solidFill>
                  <a:schemeClr val="accent4">
                    <a:lumMod val="50000"/>
                  </a:schemeClr>
                </a:solidFill>
              </a:rPr>
              <a:t>Eg</a:t>
            </a:r>
            <a:r>
              <a:rPr lang="en-IN" b="1" dirty="0">
                <a:solidFill>
                  <a:schemeClr val="accent4">
                    <a:lumMod val="50000"/>
                  </a:schemeClr>
                </a:solidFill>
              </a:rPr>
              <a:t> 2: Lithium Aluminium Hydride is a highly reactive but useful reagent capable of reducing esters to alcohols. It will always react with carbonyl groups and this cannot be discouraged by any means.</a:t>
            </a:r>
          </a:p>
          <a:p>
            <a:pPr marL="0" indent="0">
              <a:buNone/>
            </a:pPr>
            <a:endParaRPr lang="en-IN" dirty="0"/>
          </a:p>
          <a:p>
            <a:pPr marL="0" indent="0" algn="just">
              <a:buNone/>
            </a:pPr>
            <a:r>
              <a:rPr lang="en-IN" b="1" dirty="0">
                <a:solidFill>
                  <a:srgbClr val="002060"/>
                </a:solidFill>
              </a:rPr>
              <a:t>When a reduction of an ester is required in the presence of a carbonyl, the attack of the hydride on the carbonyl has to be prevented. This can be achieved if</a:t>
            </a:r>
            <a:r>
              <a:rPr lang="en-IN" b="1" i="1" dirty="0">
                <a:solidFill>
                  <a:srgbClr val="002060"/>
                </a:solidFill>
              </a:rPr>
              <a:t> </a:t>
            </a:r>
            <a:r>
              <a:rPr lang="en-IN" b="1" dirty="0">
                <a:solidFill>
                  <a:srgbClr val="002060"/>
                </a:solidFill>
              </a:rPr>
              <a:t>carbonyl is converted into an </a:t>
            </a:r>
            <a:r>
              <a:rPr lang="en-IN" b="1" dirty="0" err="1">
                <a:solidFill>
                  <a:srgbClr val="002060"/>
                </a:solidFill>
              </a:rPr>
              <a:t>acetal</a:t>
            </a:r>
            <a:r>
              <a:rPr lang="en-IN" b="1" dirty="0">
                <a:solidFill>
                  <a:srgbClr val="002060"/>
                </a:solidFill>
              </a:rPr>
              <a:t> then it does not react with hydrides. The </a:t>
            </a:r>
            <a:r>
              <a:rPr lang="en-IN" b="1" dirty="0" err="1">
                <a:solidFill>
                  <a:srgbClr val="002060"/>
                </a:solidFill>
              </a:rPr>
              <a:t>acetal</a:t>
            </a:r>
            <a:r>
              <a:rPr lang="en-IN" b="1" dirty="0">
                <a:solidFill>
                  <a:srgbClr val="002060"/>
                </a:solidFill>
              </a:rPr>
              <a:t> is then called Protecting group for the carbonyl. </a:t>
            </a:r>
          </a:p>
          <a:p>
            <a:pPr marL="0" indent="0" algn="just">
              <a:buNone/>
            </a:pPr>
            <a:r>
              <a:rPr lang="en-IN" b="1" dirty="0">
                <a:solidFill>
                  <a:srgbClr val="002060"/>
                </a:solidFill>
              </a:rPr>
              <a:t> </a:t>
            </a:r>
          </a:p>
          <a:p>
            <a:pPr marL="0" indent="0" algn="just">
              <a:buNone/>
            </a:pPr>
            <a:r>
              <a:rPr lang="en-IN" b="1" dirty="0">
                <a:solidFill>
                  <a:srgbClr val="002060"/>
                </a:solidFill>
              </a:rPr>
              <a:t>In the next step the use of LiAlH</a:t>
            </a:r>
            <a:r>
              <a:rPr lang="en-IN" b="1" baseline="-25000" dirty="0">
                <a:solidFill>
                  <a:srgbClr val="002060"/>
                </a:solidFill>
              </a:rPr>
              <a:t>4</a:t>
            </a:r>
            <a:r>
              <a:rPr lang="en-IN" b="1" dirty="0">
                <a:solidFill>
                  <a:srgbClr val="002060"/>
                </a:solidFill>
              </a:rPr>
              <a:t>, reduces the ester group into alcoholic group. After successful reduction of ester group, the carbonyl group is regenerated by de-protecting using aqueous acid. </a:t>
            </a:r>
          </a:p>
          <a:p>
            <a:pPr marL="0" indent="0" algn="just">
              <a:buNone/>
            </a:pPr>
            <a:endParaRPr lang="en-IN" b="1" dirty="0">
              <a:solidFill>
                <a:schemeClr val="accent4">
                  <a:lumMod val="50000"/>
                </a:schemeClr>
              </a:solidFill>
            </a:endParaRPr>
          </a:p>
          <a:p>
            <a:pPr marL="0" indent="0">
              <a:buNone/>
            </a:pPr>
            <a:endParaRPr lang="en-IN" dirty="0"/>
          </a:p>
        </p:txBody>
      </p:sp>
    </p:spTree>
    <p:extLst>
      <p:ext uri="{BB962C8B-B14F-4D97-AF65-F5344CB8AC3E}">
        <p14:creationId xmlns:p14="http://schemas.microsoft.com/office/powerpoint/2010/main" val="8315657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DELL\Desktop\Picture 1.PNG"/>
          <p:cNvPicPr>
            <a:picLocks noGrp="1"/>
          </p:cNvPicPr>
          <p:nvPr>
            <p:ph idx="1"/>
          </p:nvPr>
        </p:nvPicPr>
        <p:blipFill>
          <a:blip r:embed="rId2">
            <a:duotone>
              <a:prstClr val="black"/>
              <a:schemeClr val="accent6">
                <a:lumMod val="20000"/>
                <a:lumOff val="80000"/>
                <a:tint val="45000"/>
                <a:satMod val="400000"/>
              </a:schemeClr>
            </a:duotone>
            <a:extLst>
              <a:ext uri="{BEBA8EAE-BF5A-486C-A8C5-ECC9F3942E4B}">
                <a14:imgProps xmlns:a14="http://schemas.microsoft.com/office/drawing/2010/main">
                  <a14:imgLayer r:embed="rId3">
                    <a14:imgEffect>
                      <a14:artisticPhotocopy/>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2118" y="1148196"/>
            <a:ext cx="8354291" cy="4582391"/>
          </a:xfrm>
          <a:prstGeom prst="rect">
            <a:avLst/>
          </a:prstGeom>
          <a:noFill/>
          <a:ln>
            <a:noFill/>
          </a:ln>
        </p:spPr>
      </p:pic>
    </p:spTree>
    <p:extLst>
      <p:ext uri="{BB962C8B-B14F-4D97-AF65-F5344CB8AC3E}">
        <p14:creationId xmlns:p14="http://schemas.microsoft.com/office/powerpoint/2010/main" val="351818604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945" y="1085850"/>
            <a:ext cx="8634846" cy="4707082"/>
          </a:xfrm>
        </p:spPr>
        <p:txBody>
          <a:bodyPr>
            <a:normAutofit fontScale="70000" lnSpcReduction="20000"/>
          </a:bodyPr>
          <a:lstStyle/>
          <a:p>
            <a:pPr algn="just"/>
            <a:r>
              <a:rPr lang="en-IN" b="1" dirty="0">
                <a:solidFill>
                  <a:srgbClr val="004376"/>
                </a:solidFill>
              </a:rPr>
              <a:t>This concept can be easily illustrated by considering the synthesis of a desired dipeptide molecule from the starting amino acid molecules (the concept can be extended to polypeptide synthesis).</a:t>
            </a:r>
          </a:p>
          <a:p>
            <a:pPr marL="0" indent="0" algn="just">
              <a:buNone/>
            </a:pPr>
            <a:r>
              <a:rPr lang="en-IN" b="1" i="1" dirty="0">
                <a:solidFill>
                  <a:srgbClr val="004376"/>
                </a:solidFill>
              </a:rPr>
              <a:t> 	</a:t>
            </a:r>
            <a:r>
              <a:rPr lang="en-IN" b="1" dirty="0">
                <a:solidFill>
                  <a:srgbClr val="004376"/>
                </a:solidFill>
              </a:rPr>
              <a:t>Let the dipeptide to be synthesized is…</a:t>
            </a:r>
          </a:p>
          <a:p>
            <a:pPr marL="0" indent="0" algn="just">
              <a:buNone/>
            </a:pPr>
            <a:r>
              <a:rPr lang="en-IN" b="1" dirty="0">
                <a:solidFill>
                  <a:srgbClr val="004376"/>
                </a:solidFill>
              </a:rPr>
              <a:t>	H</a:t>
            </a:r>
            <a:r>
              <a:rPr lang="en-IN" b="1" baseline="-25000" dirty="0">
                <a:solidFill>
                  <a:srgbClr val="004376"/>
                </a:solidFill>
              </a:rPr>
              <a:t>2</a:t>
            </a:r>
            <a:r>
              <a:rPr lang="en-IN" b="1" dirty="0">
                <a:solidFill>
                  <a:srgbClr val="004376"/>
                </a:solidFill>
              </a:rPr>
              <a:t>N – A – CO - NH – B - COOH (or abbreviated as AB)</a:t>
            </a:r>
          </a:p>
          <a:p>
            <a:pPr algn="just"/>
            <a:r>
              <a:rPr lang="en-IN" b="1" dirty="0">
                <a:solidFill>
                  <a:srgbClr val="9A0000"/>
                </a:solidFill>
              </a:rPr>
              <a:t>Starting from H</a:t>
            </a:r>
            <a:r>
              <a:rPr lang="en-IN" b="1" baseline="-25000" dirty="0">
                <a:solidFill>
                  <a:srgbClr val="9A0000"/>
                </a:solidFill>
              </a:rPr>
              <a:t>2</a:t>
            </a:r>
            <a:r>
              <a:rPr lang="en-IN" b="1" dirty="0">
                <a:solidFill>
                  <a:srgbClr val="9A0000"/>
                </a:solidFill>
              </a:rPr>
              <a:t>N – A – COOH (abbreviated as A) and H</a:t>
            </a:r>
            <a:r>
              <a:rPr lang="en-IN" b="1" baseline="-25000" dirty="0">
                <a:solidFill>
                  <a:srgbClr val="9A0000"/>
                </a:solidFill>
              </a:rPr>
              <a:t>2</a:t>
            </a:r>
            <a:r>
              <a:rPr lang="en-IN" b="1" dirty="0">
                <a:solidFill>
                  <a:srgbClr val="9A0000"/>
                </a:solidFill>
              </a:rPr>
              <a:t>N – B – COOH (abbreviated as B) If one mixes together A and B and allow them to react, one can easily see that many other products such as BA, AA, BB, AAA, BBB, ABA, BAB, AAB will all be produced and the reaction will be a total loss. On the other hand, if the amino group of A and the acid group of B are blocked.</a:t>
            </a:r>
          </a:p>
          <a:p>
            <a:pPr algn="just"/>
            <a:r>
              <a:rPr lang="en-IN" b="1" dirty="0">
                <a:solidFill>
                  <a:srgbClr val="7030A0"/>
                </a:solidFill>
              </a:rPr>
              <a:t>P</a:t>
            </a:r>
            <a:r>
              <a:rPr lang="en-IN" b="1" baseline="-25000" dirty="0">
                <a:solidFill>
                  <a:srgbClr val="7030A0"/>
                </a:solidFill>
              </a:rPr>
              <a:t>1</a:t>
            </a:r>
            <a:r>
              <a:rPr lang="en-IN" b="1" dirty="0">
                <a:solidFill>
                  <a:srgbClr val="7030A0"/>
                </a:solidFill>
              </a:rPr>
              <a:t>-HN – A – COOH and H</a:t>
            </a:r>
            <a:r>
              <a:rPr lang="en-IN" b="1" baseline="-25000" dirty="0">
                <a:solidFill>
                  <a:srgbClr val="7030A0"/>
                </a:solidFill>
              </a:rPr>
              <a:t>2</a:t>
            </a:r>
            <a:r>
              <a:rPr lang="en-IN" b="1" dirty="0">
                <a:solidFill>
                  <a:srgbClr val="7030A0"/>
                </a:solidFill>
              </a:rPr>
              <a:t>N – B – COO- P</a:t>
            </a:r>
            <a:r>
              <a:rPr lang="en-IN" b="1" baseline="-25000" dirty="0">
                <a:solidFill>
                  <a:srgbClr val="7030A0"/>
                </a:solidFill>
              </a:rPr>
              <a:t>2 </a:t>
            </a:r>
            <a:r>
              <a:rPr lang="en-IN" b="1" dirty="0">
                <a:solidFill>
                  <a:srgbClr val="7030A0"/>
                </a:solidFill>
              </a:rPr>
              <a:t>(P</a:t>
            </a:r>
            <a:r>
              <a:rPr lang="en-IN" b="1" baseline="-25000" dirty="0">
                <a:solidFill>
                  <a:srgbClr val="7030A0"/>
                </a:solidFill>
              </a:rPr>
              <a:t>1 </a:t>
            </a:r>
            <a:r>
              <a:rPr lang="en-IN" b="1" dirty="0">
                <a:solidFill>
                  <a:srgbClr val="7030A0"/>
                </a:solidFill>
              </a:rPr>
              <a:t>is PG protecting amine group and P</a:t>
            </a:r>
            <a:r>
              <a:rPr lang="en-IN" b="1" baseline="-25000" dirty="0">
                <a:solidFill>
                  <a:srgbClr val="7030A0"/>
                </a:solidFill>
              </a:rPr>
              <a:t>2</a:t>
            </a:r>
            <a:r>
              <a:rPr lang="en-IN" b="1" dirty="0">
                <a:solidFill>
                  <a:srgbClr val="7030A0"/>
                </a:solidFill>
              </a:rPr>
              <a:t> is PG protecting the acid group). Then only the acid group of A and the amino group of B are free to react, giving only the desired product AB. The protecting groups are removed after reaction.</a:t>
            </a:r>
          </a:p>
          <a:p>
            <a:pPr algn="just"/>
            <a:endParaRPr lang="en-IN" dirty="0"/>
          </a:p>
        </p:txBody>
      </p:sp>
    </p:spTree>
    <p:extLst>
      <p:ext uri="{BB962C8B-B14F-4D97-AF65-F5344CB8AC3E}">
        <p14:creationId xmlns:p14="http://schemas.microsoft.com/office/powerpoint/2010/main" val="21209041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8" y="1033895"/>
            <a:ext cx="8551718" cy="4748646"/>
          </a:xfrm>
        </p:spPr>
        <p:txBody>
          <a:bodyPr/>
          <a:lstStyle/>
          <a:p>
            <a:pPr marL="0" indent="0" algn="just">
              <a:buNone/>
            </a:pPr>
            <a:r>
              <a:rPr lang="en-IN" b="1" dirty="0">
                <a:solidFill>
                  <a:schemeClr val="accent1">
                    <a:lumMod val="50000"/>
                  </a:schemeClr>
                </a:solidFill>
              </a:rPr>
              <a:t>In peptide synthesis, after introducing the protecting groups, the amide (or peptide) linkages are produced by reacting in presence of a coupling agent such as N,N-</a:t>
            </a:r>
            <a:r>
              <a:rPr lang="en-IN" b="1" dirty="0" err="1">
                <a:solidFill>
                  <a:schemeClr val="accent1">
                    <a:lumMod val="50000"/>
                  </a:schemeClr>
                </a:solidFill>
              </a:rPr>
              <a:t>dicyclohexyl</a:t>
            </a:r>
            <a:r>
              <a:rPr lang="en-IN" b="1" dirty="0">
                <a:solidFill>
                  <a:schemeClr val="accent1">
                    <a:lumMod val="50000"/>
                  </a:schemeClr>
                </a:solidFill>
              </a:rPr>
              <a:t> </a:t>
            </a:r>
            <a:r>
              <a:rPr lang="en-IN" b="1" dirty="0" err="1">
                <a:solidFill>
                  <a:schemeClr val="accent1">
                    <a:lumMod val="50000"/>
                  </a:schemeClr>
                </a:solidFill>
              </a:rPr>
              <a:t>carbodimide</a:t>
            </a:r>
            <a:r>
              <a:rPr lang="en-IN" b="1" dirty="0">
                <a:solidFill>
                  <a:schemeClr val="accent1">
                    <a:lumMod val="50000"/>
                  </a:schemeClr>
                </a:solidFill>
              </a:rPr>
              <a:t> (or DCC). The water molecule produced by the condensation of the amino and carboxylic acid group is absorbed by DCC. Which is converted to a urea derivative that can be easily removed.</a:t>
            </a:r>
          </a:p>
          <a:p>
            <a:pPr marL="0" indent="0">
              <a:buNone/>
            </a:pPr>
            <a:endParaRPr lang="en-IN" dirty="0"/>
          </a:p>
        </p:txBody>
      </p:sp>
      <p:pic>
        <p:nvPicPr>
          <p:cNvPr id="4" name="Picture 3"/>
          <p:cNvPicPr/>
          <p:nvPr/>
        </p:nvPicPr>
        <p:blipFill>
          <a:blip r:embed="rId2">
            <a:duotone>
              <a:prstClr val="black"/>
              <a:schemeClr val="tx2">
                <a:lumMod val="20000"/>
                <a:lumOff val="80000"/>
                <a:tint val="45000"/>
                <a:satMod val="400000"/>
              </a:schemeClr>
            </a:duotone>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9155" y="2831524"/>
            <a:ext cx="8115298" cy="2951018"/>
          </a:xfrm>
          <a:prstGeom prst="rect">
            <a:avLst/>
          </a:prstGeom>
          <a:solidFill>
            <a:srgbClr val="FFFF00"/>
          </a:solidFill>
        </p:spPr>
      </p:pic>
    </p:spTree>
    <p:extLst>
      <p:ext uri="{BB962C8B-B14F-4D97-AF65-F5344CB8AC3E}">
        <p14:creationId xmlns:p14="http://schemas.microsoft.com/office/powerpoint/2010/main" val="2717747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946" y="1075459"/>
            <a:ext cx="8655628" cy="4790210"/>
          </a:xfrm>
        </p:spPr>
        <p:txBody>
          <a:bodyPr>
            <a:normAutofit fontScale="77500" lnSpcReduction="20000"/>
          </a:bodyPr>
          <a:lstStyle/>
          <a:p>
            <a:r>
              <a:rPr lang="en-IN" b="1" dirty="0">
                <a:solidFill>
                  <a:schemeClr val="accent4">
                    <a:lumMod val="50000"/>
                  </a:schemeClr>
                </a:solidFill>
              </a:rPr>
              <a:t>The following features must be considered, when choosing a suitable protecting group. The protecting group:</a:t>
            </a:r>
          </a:p>
          <a:p>
            <a:pPr marL="0" indent="0">
              <a:buNone/>
            </a:pPr>
            <a:endParaRPr lang="en-IN" dirty="0"/>
          </a:p>
          <a:p>
            <a:pPr marL="342900" lvl="1" indent="0">
              <a:buNone/>
            </a:pPr>
            <a:r>
              <a:rPr lang="en-IN" sz="2100" b="1" dirty="0">
                <a:solidFill>
                  <a:srgbClr val="7030A0"/>
                </a:solidFill>
              </a:rPr>
              <a:t>1) Must react easily with the functional group to be protected under mild conditions.</a:t>
            </a:r>
          </a:p>
          <a:p>
            <a:pPr marL="342900" lvl="1" indent="0">
              <a:buNone/>
            </a:pPr>
            <a:r>
              <a:rPr lang="en-IN" sz="2100" b="1" dirty="0">
                <a:solidFill>
                  <a:srgbClr val="7030A0"/>
                </a:solidFill>
              </a:rPr>
              <a:t>2) Must be stable to the reaction conditions after protection.</a:t>
            </a:r>
          </a:p>
          <a:p>
            <a:pPr marL="342900" lvl="1" indent="0">
              <a:buNone/>
            </a:pPr>
            <a:r>
              <a:rPr lang="en-IN" sz="2100" b="1" dirty="0">
                <a:solidFill>
                  <a:srgbClr val="7030A0"/>
                </a:solidFill>
              </a:rPr>
              <a:t>3) Must be easily removable when required without affecting other parts of the molecule.</a:t>
            </a:r>
          </a:p>
          <a:p>
            <a:pPr algn="just"/>
            <a:r>
              <a:rPr lang="en-IN" b="1" dirty="0">
                <a:solidFill>
                  <a:schemeClr val="accent6">
                    <a:lumMod val="75000"/>
                  </a:schemeClr>
                </a:solidFill>
              </a:rPr>
              <a:t>The protecting groups used in the above examples satisfies all these criteria. Protecting groups have been designed for most functional groups including alcohols, amines, carboxylic acids and alkenes. These Protecting groups are widely used in the synthesis of complex molecules such as peptides, amino acids, β- lactam antibiotics and carbohydrates.</a:t>
            </a:r>
          </a:p>
        </p:txBody>
      </p:sp>
    </p:spTree>
    <p:extLst>
      <p:ext uri="{BB962C8B-B14F-4D97-AF65-F5344CB8AC3E}">
        <p14:creationId xmlns:p14="http://schemas.microsoft.com/office/powerpoint/2010/main" val="29861312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163" y="1075459"/>
            <a:ext cx="8645237" cy="4779818"/>
          </a:xfrm>
        </p:spPr>
        <p:txBody>
          <a:bodyPr>
            <a:normAutofit lnSpcReduction="10000"/>
          </a:bodyPr>
          <a:lstStyle/>
          <a:p>
            <a:pPr marL="0" indent="0">
              <a:buNone/>
            </a:pPr>
            <a:r>
              <a:rPr lang="en-IN" b="1" dirty="0">
                <a:solidFill>
                  <a:srgbClr val="9A0000"/>
                </a:solidFill>
              </a:rPr>
              <a:t>PROTECTION OF ALCOHOLS (Hydroxyl Group) </a:t>
            </a:r>
          </a:p>
          <a:p>
            <a:pPr marL="0" indent="0">
              <a:buNone/>
            </a:pPr>
            <a:r>
              <a:rPr lang="en-IN" b="1" dirty="0">
                <a:solidFill>
                  <a:srgbClr val="9A0000"/>
                </a:solidFill>
              </a:rPr>
              <a:t>Principle of protection of alcohols:</a:t>
            </a:r>
          </a:p>
          <a:p>
            <a:pPr algn="just"/>
            <a:r>
              <a:rPr lang="en-IN" sz="1800" b="1" dirty="0">
                <a:solidFill>
                  <a:srgbClr val="004376"/>
                </a:solidFill>
              </a:rPr>
              <a:t>The lone pairs of electrons on the hydroxyl oxygen of alcohols impart </a:t>
            </a:r>
            <a:r>
              <a:rPr lang="en-IN" sz="1800" b="1" dirty="0" err="1">
                <a:solidFill>
                  <a:srgbClr val="004376"/>
                </a:solidFill>
              </a:rPr>
              <a:t>nucleophilicty</a:t>
            </a:r>
            <a:r>
              <a:rPr lang="en-IN" sz="1800" b="1" dirty="0">
                <a:solidFill>
                  <a:srgbClr val="004376"/>
                </a:solidFill>
              </a:rPr>
              <a:t> to them. Therefore, alcohols react readily with oxidising agents to give carbonyl compounds and with other electrophiles, viz., alkyl halides and acyl halides they give ethers and esters, respectively. Consequently, when electrophilic reagents are to be used in a synthetic step and reactions at selected hydroxyl sites are to be avoided, the nucleophilic behaviour of alcohols must be deactivated. This can be achieved in two ways:</a:t>
            </a:r>
          </a:p>
          <a:p>
            <a:pPr marL="0" indent="0" algn="just">
              <a:buNone/>
            </a:pPr>
            <a:endParaRPr lang="en-IN" sz="1800" dirty="0"/>
          </a:p>
          <a:p>
            <a:pPr algn="just"/>
            <a:r>
              <a:rPr lang="en-IN" sz="1800" b="1" dirty="0">
                <a:solidFill>
                  <a:srgbClr val="7030A0"/>
                </a:solidFill>
              </a:rPr>
              <a:t> </a:t>
            </a:r>
            <a:r>
              <a:rPr lang="en-IN" sz="1800" b="1" dirty="0" err="1">
                <a:solidFill>
                  <a:srgbClr val="7030A0"/>
                </a:solidFill>
              </a:rPr>
              <a:t>i</a:t>
            </a:r>
            <a:r>
              <a:rPr lang="en-IN" sz="1800" b="1" dirty="0">
                <a:solidFill>
                  <a:srgbClr val="7030A0"/>
                </a:solidFill>
              </a:rPr>
              <a:t>) by putting a bulky protecting group on the hydroxyl oxygen which can sterically prevent it from competing effectively for electrophiles, for example, the </a:t>
            </a:r>
            <a:r>
              <a:rPr lang="en-IN" sz="1800" b="1" dirty="0" err="1">
                <a:solidFill>
                  <a:srgbClr val="7030A0"/>
                </a:solidFill>
              </a:rPr>
              <a:t>triphenylmethyl</a:t>
            </a:r>
            <a:r>
              <a:rPr lang="en-IN" sz="1800" b="1" dirty="0">
                <a:solidFill>
                  <a:srgbClr val="7030A0"/>
                </a:solidFill>
              </a:rPr>
              <a:t> (</a:t>
            </a:r>
            <a:r>
              <a:rPr lang="en-IN" sz="1800" b="1" dirty="0" err="1">
                <a:solidFill>
                  <a:srgbClr val="7030A0"/>
                </a:solidFill>
              </a:rPr>
              <a:t>trityl</a:t>
            </a:r>
            <a:r>
              <a:rPr lang="en-IN" sz="1800" b="1" dirty="0">
                <a:solidFill>
                  <a:srgbClr val="7030A0"/>
                </a:solidFill>
              </a:rPr>
              <a:t>, </a:t>
            </a:r>
            <a:r>
              <a:rPr lang="en-IN" sz="1800" b="1" dirty="0" err="1">
                <a:solidFill>
                  <a:srgbClr val="7030A0"/>
                </a:solidFill>
              </a:rPr>
              <a:t>Tr</a:t>
            </a:r>
            <a:r>
              <a:rPr lang="en-IN" sz="1800" b="1" dirty="0">
                <a:solidFill>
                  <a:srgbClr val="7030A0"/>
                </a:solidFill>
              </a:rPr>
              <a:t>) ether protecting group where rotation about the O-CPh</a:t>
            </a:r>
            <a:r>
              <a:rPr lang="en-IN" sz="1800" b="1" baseline="-25000" dirty="0">
                <a:solidFill>
                  <a:srgbClr val="7030A0"/>
                </a:solidFill>
              </a:rPr>
              <a:t>3</a:t>
            </a:r>
            <a:r>
              <a:rPr lang="en-IN" sz="1800" b="1" dirty="0">
                <a:solidFill>
                  <a:srgbClr val="7030A0"/>
                </a:solidFill>
              </a:rPr>
              <a:t> bond is rapid and the phenyl rings sweep out a large volume around the oxygen atom to prevent the approach of anything except the smallest electrophiles (e.g., H</a:t>
            </a:r>
            <a:r>
              <a:rPr lang="en-IN" sz="1800" b="1" baseline="30000" dirty="0">
                <a:solidFill>
                  <a:srgbClr val="7030A0"/>
                </a:solidFill>
              </a:rPr>
              <a:t>+</a:t>
            </a:r>
            <a:r>
              <a:rPr lang="en-IN" sz="1800" b="1" dirty="0">
                <a:solidFill>
                  <a:srgbClr val="7030A0"/>
                </a:solidFill>
              </a:rPr>
              <a:t>).</a:t>
            </a:r>
          </a:p>
          <a:p>
            <a:endParaRPr lang="en-IN" dirty="0"/>
          </a:p>
        </p:txBody>
      </p:sp>
    </p:spTree>
    <p:extLst>
      <p:ext uri="{BB962C8B-B14F-4D97-AF65-F5344CB8AC3E}">
        <p14:creationId xmlns:p14="http://schemas.microsoft.com/office/powerpoint/2010/main" val="2944043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6123857" cy="523220"/>
          </a:xfrm>
          <a:prstGeom prst="rect">
            <a:avLst/>
          </a:prstGeom>
          <a:noFill/>
        </p:spPr>
        <p:txBody>
          <a:bodyPr wrap="none" rtlCol="0">
            <a:spAutoFit/>
          </a:bodyPr>
          <a:lstStyle/>
          <a:p>
            <a:pPr algn="ctr"/>
            <a:r>
              <a:rPr lang="en-US" sz="2800" b="1" dirty="0">
                <a:solidFill>
                  <a:srgbClr val="002060"/>
                </a:solidFill>
              </a:rPr>
              <a:t>ABNORMAL BEHAVIOUR OF SOLUTIONS</a:t>
            </a:r>
            <a:endParaRPr lang="en-IN" sz="2800" b="1" dirty="0">
              <a:solidFill>
                <a:srgbClr val="002060"/>
              </a:solidFill>
            </a:endParaRPr>
          </a:p>
        </p:txBody>
      </p:sp>
      <p:sp>
        <p:nvSpPr>
          <p:cNvPr id="3" name="TextBox 2"/>
          <p:cNvSpPr txBox="1"/>
          <p:nvPr/>
        </p:nvSpPr>
        <p:spPr>
          <a:xfrm>
            <a:off x="457200" y="846615"/>
            <a:ext cx="8305801" cy="5878532"/>
          </a:xfrm>
          <a:prstGeom prst="rect">
            <a:avLst/>
          </a:prstGeom>
          <a:noFill/>
        </p:spPr>
        <p:txBody>
          <a:bodyPr wrap="square" rtlCol="0">
            <a:spAutoFit/>
          </a:bodyPr>
          <a:lstStyle/>
          <a:p>
            <a:pPr algn="just"/>
            <a:r>
              <a:rPr lang="en-US" sz="2400" b="1" dirty="0">
                <a:solidFill>
                  <a:srgbClr val="663300"/>
                </a:solidFill>
              </a:rPr>
              <a:t>Colligative properties of solution  depends on number of solute particles present in the solution</a:t>
            </a:r>
            <a:r>
              <a:rPr lang="en-US" sz="2400" b="1" dirty="0"/>
              <a:t>. </a:t>
            </a:r>
          </a:p>
          <a:p>
            <a:pPr algn="just"/>
            <a:r>
              <a:rPr lang="en-US" sz="2400" b="1" dirty="0">
                <a:solidFill>
                  <a:srgbClr val="990033"/>
                </a:solidFill>
              </a:rPr>
              <a:t>One mole of a solute like glucose, urea etc., when dissolved in 1000kg of water – depresses the freezing point  by 1.86</a:t>
            </a:r>
            <a:r>
              <a:rPr lang="en-US" sz="2400" b="1" baseline="30000" dirty="0">
                <a:solidFill>
                  <a:srgbClr val="990033"/>
                </a:solidFill>
              </a:rPr>
              <a:t>0</a:t>
            </a:r>
            <a:r>
              <a:rPr lang="en-US" sz="2400" b="1" dirty="0">
                <a:solidFill>
                  <a:srgbClr val="990033"/>
                </a:solidFill>
              </a:rPr>
              <a:t> .</a:t>
            </a:r>
          </a:p>
          <a:p>
            <a:pPr algn="just"/>
            <a:endParaRPr lang="en-US" sz="2400" b="1" baseline="30000" dirty="0"/>
          </a:p>
          <a:p>
            <a:pPr algn="just"/>
            <a:r>
              <a:rPr lang="en-US" sz="2400" b="1" dirty="0">
                <a:solidFill>
                  <a:srgbClr val="003366"/>
                </a:solidFill>
              </a:rPr>
              <a:t>However one mole of </a:t>
            </a:r>
            <a:r>
              <a:rPr lang="en-US" sz="2400" b="1" dirty="0" err="1">
                <a:solidFill>
                  <a:srgbClr val="003366"/>
                </a:solidFill>
              </a:rPr>
              <a:t>NaCl</a:t>
            </a:r>
            <a:r>
              <a:rPr lang="en-US" sz="2400" b="1" dirty="0">
                <a:solidFill>
                  <a:srgbClr val="003366"/>
                </a:solidFill>
              </a:rPr>
              <a:t> in 1000 kg of water depresses the freezing point by 3.72</a:t>
            </a:r>
            <a:r>
              <a:rPr lang="en-US" sz="2400" b="1" baseline="30000" dirty="0">
                <a:solidFill>
                  <a:srgbClr val="003366"/>
                </a:solidFill>
              </a:rPr>
              <a:t>0 </a:t>
            </a:r>
            <a:r>
              <a:rPr lang="en-US" sz="2400" b="1" dirty="0">
                <a:solidFill>
                  <a:srgbClr val="003366"/>
                </a:solidFill>
              </a:rPr>
              <a:t>( 2 X 1.86</a:t>
            </a:r>
            <a:r>
              <a:rPr lang="en-US" sz="2400" b="1" baseline="30000" dirty="0">
                <a:solidFill>
                  <a:srgbClr val="003366"/>
                </a:solidFill>
              </a:rPr>
              <a:t>0</a:t>
            </a:r>
            <a:r>
              <a:rPr lang="en-US" sz="2400" b="1" dirty="0">
                <a:solidFill>
                  <a:srgbClr val="003366"/>
                </a:solidFill>
              </a:rPr>
              <a:t>)  and one mole of BaCl</a:t>
            </a:r>
            <a:r>
              <a:rPr lang="en-US" sz="2400" b="1" baseline="-25000" dirty="0">
                <a:solidFill>
                  <a:srgbClr val="003366"/>
                </a:solidFill>
              </a:rPr>
              <a:t>2 </a:t>
            </a:r>
            <a:r>
              <a:rPr lang="en-US" sz="2400" b="1" dirty="0">
                <a:solidFill>
                  <a:srgbClr val="003366"/>
                </a:solidFill>
              </a:rPr>
              <a:t> depresses the freezing point by 5.58</a:t>
            </a:r>
            <a:r>
              <a:rPr lang="en-US" sz="2400" b="1" baseline="30000" dirty="0">
                <a:solidFill>
                  <a:srgbClr val="003366"/>
                </a:solidFill>
              </a:rPr>
              <a:t>0 </a:t>
            </a:r>
            <a:r>
              <a:rPr lang="en-US" sz="2400" b="1" dirty="0">
                <a:solidFill>
                  <a:srgbClr val="003366"/>
                </a:solidFill>
              </a:rPr>
              <a:t> (3 X 1.86</a:t>
            </a:r>
            <a:r>
              <a:rPr lang="en-US" sz="2400" b="1" baseline="30000" dirty="0">
                <a:solidFill>
                  <a:srgbClr val="003366"/>
                </a:solidFill>
              </a:rPr>
              <a:t>0 </a:t>
            </a:r>
            <a:r>
              <a:rPr lang="en-US" sz="2400" b="1" dirty="0">
                <a:solidFill>
                  <a:srgbClr val="003366"/>
                </a:solidFill>
              </a:rPr>
              <a:t> ). Why ?</a:t>
            </a:r>
          </a:p>
          <a:p>
            <a:pPr algn="just"/>
            <a:endParaRPr lang="en-US" sz="2400" b="1" dirty="0">
              <a:solidFill>
                <a:srgbClr val="663300"/>
              </a:solidFill>
            </a:endParaRPr>
          </a:p>
          <a:p>
            <a:pPr algn="just"/>
            <a:r>
              <a:rPr lang="en-US" sz="2400" b="1" dirty="0">
                <a:solidFill>
                  <a:srgbClr val="663300"/>
                </a:solidFill>
              </a:rPr>
              <a:t>One mole  </a:t>
            </a:r>
            <a:r>
              <a:rPr lang="en-US" sz="2400" b="1" dirty="0" err="1">
                <a:solidFill>
                  <a:srgbClr val="663300"/>
                </a:solidFill>
              </a:rPr>
              <a:t>NaCl</a:t>
            </a:r>
            <a:r>
              <a:rPr lang="en-US" sz="2400" b="1" dirty="0">
                <a:solidFill>
                  <a:srgbClr val="663300"/>
                </a:solidFill>
              </a:rPr>
              <a:t>   </a:t>
            </a:r>
            <a:r>
              <a:rPr lang="en-US" sz="2400" b="1" dirty="0">
                <a:solidFill>
                  <a:srgbClr val="663300"/>
                </a:solidFill>
                <a:ea typeface="Arial Unicode MS" pitchFamily="34" charset="-128"/>
                <a:cs typeface="Arial Unicode MS" pitchFamily="34" charset="-128"/>
              </a:rPr>
              <a:t>→</a:t>
            </a:r>
            <a:r>
              <a:rPr lang="en-US" sz="2400" b="1" dirty="0">
                <a:solidFill>
                  <a:srgbClr val="663300"/>
                </a:solidFill>
              </a:rPr>
              <a:t>  one mole of Na</a:t>
            </a:r>
            <a:r>
              <a:rPr lang="en-US" sz="2400" b="1" baseline="30000" dirty="0">
                <a:solidFill>
                  <a:srgbClr val="663300"/>
                </a:solidFill>
              </a:rPr>
              <a:t>+</a:t>
            </a:r>
            <a:r>
              <a:rPr lang="en-US" sz="2400" b="1" dirty="0">
                <a:solidFill>
                  <a:srgbClr val="663300"/>
                </a:solidFill>
              </a:rPr>
              <a:t>+ one mole of </a:t>
            </a:r>
            <a:r>
              <a:rPr lang="en-US" sz="2400" b="1" dirty="0" err="1">
                <a:solidFill>
                  <a:srgbClr val="663300"/>
                </a:solidFill>
              </a:rPr>
              <a:t>Cl</a:t>
            </a:r>
            <a:r>
              <a:rPr lang="en-US" sz="2400" b="1" baseline="30000" dirty="0">
                <a:solidFill>
                  <a:srgbClr val="663300"/>
                </a:solidFill>
              </a:rPr>
              <a:t>-    </a:t>
            </a:r>
            <a:r>
              <a:rPr lang="en-US" sz="2400" b="1" dirty="0">
                <a:solidFill>
                  <a:srgbClr val="663300"/>
                </a:solidFill>
              </a:rPr>
              <a:t>(2 moles of ions)</a:t>
            </a:r>
            <a:r>
              <a:rPr lang="en-US" sz="2400" b="1" baseline="30000" dirty="0">
                <a:solidFill>
                  <a:srgbClr val="663300"/>
                </a:solidFill>
              </a:rPr>
              <a:t>         </a:t>
            </a:r>
            <a:r>
              <a:rPr lang="en-US" sz="2400" b="1" dirty="0">
                <a:solidFill>
                  <a:srgbClr val="663300"/>
                </a:solidFill>
              </a:rPr>
              <a:t>and               </a:t>
            </a:r>
          </a:p>
          <a:p>
            <a:pPr algn="just"/>
            <a:r>
              <a:rPr lang="en-US" sz="2400" b="1" dirty="0">
                <a:solidFill>
                  <a:srgbClr val="663300"/>
                </a:solidFill>
              </a:rPr>
              <a:t>One mole BaCl</a:t>
            </a:r>
            <a:r>
              <a:rPr lang="en-US" sz="2400" b="1" baseline="-25000" dirty="0">
                <a:solidFill>
                  <a:srgbClr val="663300"/>
                </a:solidFill>
              </a:rPr>
              <a:t>2  </a:t>
            </a:r>
            <a:r>
              <a:rPr lang="en-US" sz="2400" b="1" dirty="0">
                <a:solidFill>
                  <a:srgbClr val="663300"/>
                </a:solidFill>
                <a:ea typeface="Arial Unicode MS" pitchFamily="34" charset="-128"/>
                <a:cs typeface="Arial Unicode MS" pitchFamily="34" charset="-128"/>
              </a:rPr>
              <a:t>→  one mole of Ba</a:t>
            </a:r>
            <a:r>
              <a:rPr lang="en-US" sz="2400" b="1" baseline="30000" dirty="0">
                <a:solidFill>
                  <a:srgbClr val="663300"/>
                </a:solidFill>
                <a:ea typeface="Arial Unicode MS" pitchFamily="34" charset="-128"/>
                <a:cs typeface="Arial Unicode MS" pitchFamily="34" charset="-128"/>
              </a:rPr>
              <a:t>+2</a:t>
            </a:r>
            <a:r>
              <a:rPr lang="en-US" sz="2400" b="1" dirty="0">
                <a:solidFill>
                  <a:srgbClr val="663300"/>
                </a:solidFill>
                <a:ea typeface="Arial Unicode MS" pitchFamily="34" charset="-128"/>
                <a:cs typeface="Arial Unicode MS" pitchFamily="34" charset="-128"/>
              </a:rPr>
              <a:t>  + 2 moles of </a:t>
            </a:r>
            <a:r>
              <a:rPr lang="en-US" sz="2400" b="1" dirty="0" err="1">
                <a:solidFill>
                  <a:srgbClr val="663300"/>
                </a:solidFill>
                <a:ea typeface="Arial Unicode MS" pitchFamily="34" charset="-128"/>
                <a:cs typeface="Arial Unicode MS" pitchFamily="34" charset="-128"/>
              </a:rPr>
              <a:t>Cl</a:t>
            </a:r>
            <a:r>
              <a:rPr lang="en-US" sz="2400" b="1" baseline="30000" dirty="0">
                <a:solidFill>
                  <a:srgbClr val="663300"/>
                </a:solidFill>
              </a:rPr>
              <a:t>-</a:t>
            </a:r>
            <a:r>
              <a:rPr lang="en-US" sz="2400" b="1" baseline="-25000" dirty="0">
                <a:solidFill>
                  <a:srgbClr val="663300"/>
                </a:solidFill>
              </a:rPr>
              <a:t>      </a:t>
            </a:r>
            <a:r>
              <a:rPr lang="en-US" sz="2400" b="1" dirty="0">
                <a:solidFill>
                  <a:srgbClr val="663300"/>
                </a:solidFill>
              </a:rPr>
              <a:t>(3 moles of ions)</a:t>
            </a:r>
            <a:r>
              <a:rPr lang="en-US" sz="2400" b="1" baseline="30000" dirty="0">
                <a:solidFill>
                  <a:srgbClr val="663300"/>
                </a:solidFill>
              </a:rPr>
              <a:t> </a:t>
            </a:r>
            <a:endParaRPr lang="en-US" sz="2400" b="1" dirty="0"/>
          </a:p>
          <a:p>
            <a:pPr algn="just"/>
            <a:r>
              <a:rPr lang="en-US" sz="2400" b="1" dirty="0">
                <a:solidFill>
                  <a:schemeClr val="accent4">
                    <a:lumMod val="50000"/>
                  </a:schemeClr>
                </a:solidFill>
              </a:rPr>
              <a:t>From the expressions derived for colligative properties it is evident that  colligative property is inversely proportional to Molecular weight.</a:t>
            </a:r>
            <a:endParaRPr lang="en-US" b="1" dirty="0">
              <a:solidFill>
                <a:schemeClr val="accent4">
                  <a:lumMod val="50000"/>
                </a:schemeClr>
              </a:solidFill>
            </a:endParaRPr>
          </a:p>
        </p:txBody>
      </p:sp>
    </p:spTree>
    <p:extLst>
      <p:ext uri="{BB962C8B-B14F-4D97-AF65-F5344CB8AC3E}">
        <p14:creationId xmlns:p14="http://schemas.microsoft.com/office/powerpoint/2010/main" val="170380497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duotone>
              <a:prstClr val="black"/>
              <a:schemeClr val="accent6">
                <a:lumMod val="40000"/>
                <a:lumOff val="60000"/>
                <a:tint val="45000"/>
                <a:satMod val="400000"/>
              </a:scheme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Lst>
          </a:blip>
          <a:stretch>
            <a:fillRect/>
          </a:stretch>
        </p:blipFill>
        <p:spPr>
          <a:xfrm>
            <a:off x="384356" y="1234497"/>
            <a:ext cx="8552259" cy="1443144"/>
          </a:xfrm>
          <a:prstGeom prst="rect">
            <a:avLst/>
          </a:prstGeom>
        </p:spPr>
      </p:pic>
      <p:sp>
        <p:nvSpPr>
          <p:cNvPr id="5" name="Rectangle 4"/>
          <p:cNvSpPr/>
          <p:nvPr/>
        </p:nvSpPr>
        <p:spPr>
          <a:xfrm>
            <a:off x="228600" y="2677641"/>
            <a:ext cx="8708015" cy="1346331"/>
          </a:xfrm>
          <a:prstGeom prst="rect">
            <a:avLst/>
          </a:prstGeom>
        </p:spPr>
        <p:txBody>
          <a:bodyPr wrap="square">
            <a:spAutoFit/>
          </a:bodyPr>
          <a:lstStyle/>
          <a:p>
            <a:pPr algn="just">
              <a:lnSpc>
                <a:spcPct val="115000"/>
              </a:lnSpc>
              <a:spcAft>
                <a:spcPts val="750"/>
              </a:spcAft>
            </a:pPr>
            <a:r>
              <a:rPr lang="en-IN" b="1" dirty="0">
                <a:solidFill>
                  <a:srgbClr val="9A0000"/>
                </a:solidFill>
                <a:latin typeface="Times New Roman" panose="02020603050405020304" pitchFamily="18" charset="0"/>
                <a:ea typeface="Calibri" panose="020F0502020204030204" pitchFamily="34" charset="0"/>
                <a:cs typeface="Times New Roman" panose="02020603050405020304" pitchFamily="18" charset="0"/>
              </a:rPr>
              <a:t>ii) by delocalising the lone pairs of electrons by conjugation with e.g., a carbonyl π system. For example, </a:t>
            </a:r>
            <a:r>
              <a:rPr lang="en-IN" b="1" dirty="0" err="1">
                <a:solidFill>
                  <a:srgbClr val="9A0000"/>
                </a:solidFill>
                <a:latin typeface="Times New Roman" panose="02020603050405020304" pitchFamily="18" charset="0"/>
                <a:ea typeface="Calibri" panose="020F0502020204030204" pitchFamily="34" charset="0"/>
                <a:cs typeface="Times New Roman" panose="02020603050405020304" pitchFamily="18" charset="0"/>
              </a:rPr>
              <a:t>pivolate</a:t>
            </a:r>
            <a:r>
              <a:rPr lang="en-IN" b="1" dirty="0">
                <a:solidFill>
                  <a:srgbClr val="9A0000"/>
                </a:solidFill>
                <a:latin typeface="Times New Roman" panose="02020603050405020304" pitchFamily="18" charset="0"/>
                <a:ea typeface="Calibri" panose="020F0502020204030204" pitchFamily="34" charset="0"/>
                <a:cs typeface="Times New Roman" panose="02020603050405020304" pitchFamily="18" charset="0"/>
              </a:rPr>
              <a:t> (</a:t>
            </a:r>
            <a:r>
              <a:rPr lang="en-IN" b="1" dirty="0" err="1">
                <a:solidFill>
                  <a:srgbClr val="9A0000"/>
                </a:solidFill>
                <a:latin typeface="Times New Roman" panose="02020603050405020304" pitchFamily="18" charset="0"/>
                <a:ea typeface="Calibri" panose="020F0502020204030204" pitchFamily="34" charset="0"/>
                <a:cs typeface="Times New Roman" panose="02020603050405020304" pitchFamily="18" charset="0"/>
              </a:rPr>
              <a:t>Pv</a:t>
            </a:r>
            <a:r>
              <a:rPr lang="en-IN" b="1" dirty="0">
                <a:solidFill>
                  <a:srgbClr val="9A0000"/>
                </a:solidFill>
                <a:latin typeface="Times New Roman" panose="02020603050405020304" pitchFamily="18" charset="0"/>
                <a:ea typeface="Calibri" panose="020F0502020204030204" pitchFamily="34" charset="0"/>
                <a:cs typeface="Times New Roman" panose="02020603050405020304" pitchFamily="18" charset="0"/>
              </a:rPr>
              <a:t>) ester can be introduced selectively on to 1</a:t>
            </a:r>
            <a:r>
              <a:rPr lang="en-IN" b="1" baseline="30000" dirty="0">
                <a:solidFill>
                  <a:srgbClr val="9A0000"/>
                </a:solidFill>
                <a:latin typeface="Times New Roman" panose="02020603050405020304" pitchFamily="18" charset="0"/>
                <a:ea typeface="Calibri" panose="020F0502020204030204" pitchFamily="34" charset="0"/>
                <a:cs typeface="Times New Roman" panose="02020603050405020304" pitchFamily="18" charset="0"/>
              </a:rPr>
              <a:t>0</a:t>
            </a:r>
            <a:r>
              <a:rPr lang="en-IN" b="1" dirty="0">
                <a:solidFill>
                  <a:srgbClr val="9A0000"/>
                </a:solidFill>
                <a:latin typeface="Times New Roman" panose="02020603050405020304" pitchFamily="18" charset="0"/>
                <a:ea typeface="Calibri" panose="020F0502020204030204" pitchFamily="34" charset="0"/>
                <a:cs typeface="Times New Roman" panose="02020603050405020304" pitchFamily="18" charset="0"/>
              </a:rPr>
              <a:t> – hydroxyl groups and  have the additional advantage that the carbonyl is sterically hindered (by the t- butyl group) towards attack by nucleophilic agents. </a:t>
            </a:r>
            <a:endParaRPr lang="en-IN" b="1" dirty="0">
              <a:solidFill>
                <a:srgbClr val="9A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5">
            <a:duotone>
              <a:prstClr val="black"/>
              <a:schemeClr val="accent2">
                <a:lumMod val="20000"/>
                <a:lumOff val="80000"/>
                <a:tint val="45000"/>
                <a:satMod val="400000"/>
              </a:schemeClr>
            </a:duotone>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Lst>
          </a:blip>
          <a:stretch>
            <a:fillRect/>
          </a:stretch>
        </p:blipFill>
        <p:spPr>
          <a:xfrm>
            <a:off x="301337" y="4138000"/>
            <a:ext cx="8635278" cy="1488677"/>
          </a:xfrm>
          <a:prstGeom prst="rect">
            <a:avLst/>
          </a:prstGeom>
        </p:spPr>
      </p:pic>
    </p:spTree>
    <p:extLst>
      <p:ext uri="{BB962C8B-B14F-4D97-AF65-F5344CB8AC3E}">
        <p14:creationId xmlns:p14="http://schemas.microsoft.com/office/powerpoint/2010/main" val="26332008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773" y="1096241"/>
            <a:ext cx="8572500" cy="4613564"/>
          </a:xfrm>
        </p:spPr>
        <p:txBody>
          <a:bodyPr/>
          <a:lstStyle/>
          <a:p>
            <a:pPr marL="0" indent="0" algn="just">
              <a:buNone/>
            </a:pPr>
            <a:r>
              <a:rPr lang="en-IN" sz="1800" dirty="0"/>
              <a:t>Hydroxyl groups possess a readily removable proton which interferes with the action of strongly basic regents including Grignard reagents and other organometallics that are destroyed by protonation.</a:t>
            </a:r>
          </a:p>
          <a:p>
            <a:pPr marL="0" indent="0">
              <a:buNone/>
            </a:pPr>
            <a:endParaRPr lang="en-IN" dirty="0"/>
          </a:p>
        </p:txBody>
      </p:sp>
      <p:pic>
        <p:nvPicPr>
          <p:cNvPr id="7" name="Picture 6"/>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8979" t="59385" r="36800" b="11971"/>
          <a:stretch/>
        </p:blipFill>
        <p:spPr bwMode="auto">
          <a:xfrm>
            <a:off x="914401" y="2027754"/>
            <a:ext cx="6982691" cy="35696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259774" y="2428611"/>
            <a:ext cx="8489372" cy="369332"/>
          </a:xfrm>
          <a:prstGeom prst="rect">
            <a:avLst/>
          </a:prstGeom>
        </p:spPr>
        <p:txBody>
          <a:bodyPr wrap="square">
            <a:spAutoFit/>
          </a:bodyPr>
          <a:lstStyle/>
          <a:p>
            <a:r>
              <a:rPr lang="en-IN" dirty="0">
                <a:latin typeface="Times New Roman" panose="02020603050405020304" pitchFamily="18" charset="0"/>
                <a:ea typeface="Calibri" panose="020F0502020204030204" pitchFamily="34" charset="0"/>
              </a:rPr>
              <a:t>A large number of groups have been developed for the protection of a hydroxyl group. </a:t>
            </a:r>
            <a:endParaRPr lang="en-IN" dirty="0"/>
          </a:p>
        </p:txBody>
      </p:sp>
      <p:sp>
        <p:nvSpPr>
          <p:cNvPr id="8" name="Rectangle 7"/>
          <p:cNvSpPr/>
          <p:nvPr/>
        </p:nvSpPr>
        <p:spPr>
          <a:xfrm>
            <a:off x="150669" y="2974973"/>
            <a:ext cx="8790709" cy="3041667"/>
          </a:xfrm>
          <a:prstGeom prst="rect">
            <a:avLst/>
          </a:prstGeom>
        </p:spPr>
        <p:txBody>
          <a:bodyPr wrap="square">
            <a:spAutoFit/>
          </a:bodyPr>
          <a:lstStyle/>
          <a:p>
            <a:pPr indent="342900" algn="just">
              <a:lnSpc>
                <a:spcPct val="115000"/>
              </a:lnSpc>
              <a:spcAft>
                <a:spcPts val="750"/>
              </a:spcAft>
            </a:pPr>
            <a:r>
              <a:rPr lang="en-IN" b="1" dirty="0"/>
              <a:t>Protecting groups for alcohols:</a:t>
            </a:r>
            <a:endParaRPr lang="en-IN" dirty="0"/>
          </a:p>
          <a:p>
            <a:pPr indent="342900" algn="just">
              <a:lnSpc>
                <a:spcPct val="115000"/>
              </a:lnSpc>
              <a:spcAft>
                <a:spcPts val="750"/>
              </a:spcAft>
            </a:pPr>
            <a:r>
              <a:rPr lang="en-IN" dirty="0">
                <a:latin typeface="Times New Roman" panose="02020603050405020304" pitchFamily="18" charset="0"/>
                <a:ea typeface="Calibri" panose="020F0502020204030204" pitchFamily="34" charset="0"/>
                <a:cs typeface="Times New Roman" panose="02020603050405020304" pitchFamily="18" charset="0"/>
              </a:rPr>
              <a:t>A proper protection group has to be chosen to convert alcohols into wide variety of derivatives, which prevents the further reaction of alcohol in synthesis. The choice of protecting group depends on the other functionality present within the molecule and the nature of the synthetic transformations to be transformed. Ethers, </a:t>
            </a:r>
            <a:r>
              <a:rPr lang="en-IN" dirty="0" err="1">
                <a:latin typeface="Times New Roman" panose="02020603050405020304" pitchFamily="18" charset="0"/>
                <a:ea typeface="Calibri" panose="020F0502020204030204" pitchFamily="34" charset="0"/>
                <a:cs typeface="Times New Roman" panose="02020603050405020304" pitchFamily="18" charset="0"/>
              </a:rPr>
              <a:t>acetals</a:t>
            </a:r>
            <a:r>
              <a:rPr lang="en-IN" dirty="0">
                <a:latin typeface="Times New Roman" panose="02020603050405020304" pitchFamily="18" charset="0"/>
                <a:ea typeface="Calibri" panose="020F0502020204030204" pitchFamily="34" charset="0"/>
                <a:cs typeface="Times New Roman" panose="02020603050405020304" pitchFamily="18" charset="0"/>
              </a:rPr>
              <a:t> and ketals (cleaved by mild acidic hydrolysis), and esters (cleaved by basic hydrolysis) can be prepared to protect isolated hydroxyl groups; 1, 2 and 1, 3 – diols can be protected as cyclic ethers (e.g., </a:t>
            </a:r>
            <a:r>
              <a:rPr lang="en-IN" dirty="0" err="1">
                <a:latin typeface="Times New Roman" panose="02020603050405020304" pitchFamily="18" charset="0"/>
                <a:ea typeface="Calibri" panose="020F0502020204030204" pitchFamily="34" charset="0"/>
                <a:cs typeface="Times New Roman" panose="02020603050405020304" pitchFamily="18" charset="0"/>
              </a:rPr>
              <a:t>acetonides</a:t>
            </a:r>
            <a:r>
              <a:rPr lang="en-IN" dirty="0">
                <a:latin typeface="Times New Roman" panose="02020603050405020304" pitchFamily="18" charset="0"/>
                <a:ea typeface="Calibri" panose="020F0502020204030204" pitchFamily="34" charset="0"/>
                <a:cs typeface="Times New Roman" panose="02020603050405020304" pitchFamily="18" charset="0"/>
              </a:rPr>
              <a:t>), cleaved by acidic hydrolysis, and as cyclic esters (e.g., carbonates), cleaved by basic hydrolysis. Some of the protecting groups for alcohols are discussed below.  </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38359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164" y="1052296"/>
            <a:ext cx="8686800" cy="3263504"/>
          </a:xfrm>
        </p:spPr>
        <p:txBody>
          <a:bodyPr>
            <a:normAutofit fontScale="70000" lnSpcReduction="20000"/>
          </a:bodyPr>
          <a:lstStyle/>
          <a:p>
            <a:pPr marL="0" indent="0" algn="just">
              <a:buNone/>
            </a:pPr>
            <a:r>
              <a:rPr lang="en-IN" b="1" dirty="0"/>
              <a:t>1. </a:t>
            </a:r>
            <a:r>
              <a:rPr lang="en-IN" b="1" dirty="0" err="1"/>
              <a:t>Acetals</a:t>
            </a:r>
            <a:r>
              <a:rPr lang="en-IN" b="1" dirty="0"/>
              <a:t> and ketals as protecting groups for alcohols</a:t>
            </a:r>
            <a:r>
              <a:rPr lang="en-IN" dirty="0"/>
              <a:t>: </a:t>
            </a:r>
            <a:r>
              <a:rPr lang="en-IN" dirty="0" err="1"/>
              <a:t>Acetals</a:t>
            </a:r>
            <a:r>
              <a:rPr lang="en-IN" dirty="0"/>
              <a:t> or ketals not only serve as useful protecting for aldehydes and ketones but they also find widespread use in the protection of alcohols. Commonly used ketal include </a:t>
            </a:r>
            <a:r>
              <a:rPr lang="en-IN" dirty="0" err="1"/>
              <a:t>tetrahydropyranyl</a:t>
            </a:r>
            <a:r>
              <a:rPr lang="en-IN" dirty="0"/>
              <a:t> (THP) derivatives (prepared from </a:t>
            </a:r>
            <a:r>
              <a:rPr lang="en-IN" dirty="0" err="1"/>
              <a:t>dihydropyran</a:t>
            </a:r>
            <a:r>
              <a:rPr lang="en-IN" dirty="0"/>
              <a:t> in the presence of acid catalyst).</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sz="1800" dirty="0"/>
              <a:t>The mechanism of de-protection is given below</a:t>
            </a:r>
            <a:endParaRPr lang="en-IN" sz="1800" dirty="0"/>
          </a:p>
        </p:txBody>
      </p:sp>
      <p:pic>
        <p:nvPicPr>
          <p:cNvPr id="4" name="Picture 3" descr="C:\Users\DELL\Desktop\Image 11.jpeg"/>
          <p:cNvPicPr/>
          <p:nvPr/>
        </p:nvPicPr>
        <p:blipFill>
          <a:blip r:embed="rId2">
            <a:duotone>
              <a:prstClr val="black"/>
              <a:schemeClr val="accent6">
                <a:lumMod val="20000"/>
                <a:lumOff val="80000"/>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6200000">
            <a:off x="3969848" y="-836987"/>
            <a:ext cx="1188721" cy="7902284"/>
          </a:xfrm>
          <a:prstGeom prst="rect">
            <a:avLst/>
          </a:prstGeom>
          <a:noFill/>
          <a:ln>
            <a:noFill/>
          </a:ln>
        </p:spPr>
      </p:pic>
      <p:pic>
        <p:nvPicPr>
          <p:cNvPr id="5" name="Picture 4"/>
          <p:cNvPicPr/>
          <p:nvPr/>
        </p:nvPicPr>
        <p:blipFill rotWithShape="1">
          <a:blip r:embed="rId4">
            <a:duotone>
              <a:prstClr val="black"/>
              <a:schemeClr val="accent6">
                <a:lumMod val="20000"/>
                <a:lumOff val="80000"/>
                <a:tint val="45000"/>
                <a:satMod val="400000"/>
              </a:scheme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t="7546" r="1999"/>
          <a:stretch/>
        </p:blipFill>
        <p:spPr bwMode="auto">
          <a:xfrm>
            <a:off x="613066" y="4315800"/>
            <a:ext cx="7902283" cy="13836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06051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37" y="1002724"/>
            <a:ext cx="8749145" cy="4800599"/>
          </a:xfrm>
        </p:spPr>
        <p:txBody>
          <a:bodyPr/>
          <a:lstStyle/>
          <a:p>
            <a:pPr marL="0" indent="0" algn="just">
              <a:buNone/>
            </a:pPr>
            <a:r>
              <a:rPr lang="en-IN" sz="1800" dirty="0"/>
              <a:t>Alcohol can be converted into </a:t>
            </a:r>
            <a:r>
              <a:rPr lang="en-IN" sz="1800" dirty="0" err="1"/>
              <a:t>methoxyethoxymethyl</a:t>
            </a:r>
            <a:r>
              <a:rPr lang="en-IN" sz="1800" dirty="0"/>
              <a:t> (MEM) derivative by reaction with </a:t>
            </a:r>
            <a:r>
              <a:rPr lang="en-IN" sz="1800" dirty="0" err="1"/>
              <a:t>methoxyethoxymethyl</a:t>
            </a:r>
            <a:r>
              <a:rPr lang="en-IN" sz="1800" dirty="0"/>
              <a:t> chloride in basic medium.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IN" dirty="0"/>
          </a:p>
        </p:txBody>
      </p:sp>
      <p:pic>
        <p:nvPicPr>
          <p:cNvPr id="4" name="Picture 3"/>
          <p:cNvPicPr/>
          <p:nvPr/>
        </p:nvPicPr>
        <p:blipFill>
          <a:blip r:embed="rId2">
            <a:duotone>
              <a:prstClr val="black"/>
              <a:schemeClr val="accent4">
                <a:lumMod val="20000"/>
                <a:lumOff val="80000"/>
                <a:tint val="45000"/>
                <a:satMod val="400000"/>
              </a:schemeClr>
            </a:duotone>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394855" y="1781478"/>
            <a:ext cx="8291945" cy="1091609"/>
          </a:xfrm>
          <a:prstGeom prst="rect">
            <a:avLst/>
          </a:prstGeom>
        </p:spPr>
      </p:pic>
      <p:sp>
        <p:nvSpPr>
          <p:cNvPr id="5" name="Rectangle 4"/>
          <p:cNvSpPr/>
          <p:nvPr/>
        </p:nvSpPr>
        <p:spPr>
          <a:xfrm>
            <a:off x="238992" y="3082752"/>
            <a:ext cx="8634845" cy="646331"/>
          </a:xfrm>
          <a:prstGeom prst="rect">
            <a:avLst/>
          </a:prstGeom>
        </p:spPr>
        <p:txBody>
          <a:bodyPr wrap="square">
            <a:spAutoFit/>
          </a:bodyPr>
          <a:lstStyle/>
          <a:p>
            <a:pPr algn="just"/>
            <a:r>
              <a:rPr lang="en-IN" dirty="0"/>
              <a:t>Alcohol can be converted into </a:t>
            </a:r>
            <a:r>
              <a:rPr lang="en-IN" dirty="0" err="1"/>
              <a:t>methoxymethyl</a:t>
            </a:r>
            <a:r>
              <a:rPr lang="en-IN" dirty="0"/>
              <a:t> (MOM) derivative by reaction with </a:t>
            </a:r>
            <a:r>
              <a:rPr lang="en-IN" dirty="0" err="1"/>
              <a:t>methoxymethyl</a:t>
            </a:r>
            <a:r>
              <a:rPr lang="en-IN" dirty="0"/>
              <a:t> chloride in basic medium.</a:t>
            </a:r>
          </a:p>
        </p:txBody>
      </p:sp>
      <p:pic>
        <p:nvPicPr>
          <p:cNvPr id="6" name="Picture 5"/>
          <p:cNvPicPr/>
          <p:nvPr/>
        </p:nvPicPr>
        <p:blipFill>
          <a:blip r:embed="rId4">
            <a:duotone>
              <a:prstClr val="black"/>
              <a:schemeClr val="accent4">
                <a:lumMod val="20000"/>
                <a:lumOff val="80000"/>
                <a:tint val="45000"/>
                <a:satMod val="400000"/>
              </a:schemeClr>
            </a:duotone>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tretch>
            <a:fillRect/>
          </a:stretch>
        </p:blipFill>
        <p:spPr>
          <a:xfrm>
            <a:off x="498764" y="3926227"/>
            <a:ext cx="8115300" cy="1253642"/>
          </a:xfrm>
          <a:prstGeom prst="rect">
            <a:avLst/>
          </a:prstGeom>
        </p:spPr>
      </p:pic>
    </p:spTree>
    <p:extLst>
      <p:ext uri="{BB962C8B-B14F-4D97-AF65-F5344CB8AC3E}">
        <p14:creationId xmlns:p14="http://schemas.microsoft.com/office/powerpoint/2010/main" val="4777666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2" y="1127413"/>
            <a:ext cx="8666018" cy="4644737"/>
          </a:xfrm>
        </p:spPr>
        <p:txBody>
          <a:bodyPr/>
          <a:lstStyle/>
          <a:p>
            <a:pPr marL="0" indent="0" algn="just">
              <a:buNone/>
            </a:pPr>
            <a:r>
              <a:rPr lang="en-IN" sz="1800" dirty="0"/>
              <a:t>The secondary alcoholic groups are protected as </a:t>
            </a:r>
            <a:r>
              <a:rPr lang="en-IN" sz="1800" dirty="0" err="1"/>
              <a:t>semiketals</a:t>
            </a:r>
            <a:r>
              <a:rPr lang="en-IN" sz="1800" dirty="0"/>
              <a:t> on reaction with acetone.</a:t>
            </a:r>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Effect>
                      <a14:brightnessContrast contrast="-40000"/>
                    </a14:imgEffect>
                  </a14:imgLayer>
                </a14:imgProps>
              </a:ext>
            </a:extLst>
          </a:blip>
          <a:stretch>
            <a:fillRect/>
          </a:stretch>
        </p:blipFill>
        <p:spPr>
          <a:xfrm>
            <a:off x="529936" y="1704801"/>
            <a:ext cx="7730837" cy="1168285"/>
          </a:xfrm>
          <a:prstGeom prst="rect">
            <a:avLst/>
          </a:prstGeom>
        </p:spPr>
      </p:pic>
      <p:sp>
        <p:nvSpPr>
          <p:cNvPr id="5" name="Rectangle 4"/>
          <p:cNvSpPr/>
          <p:nvPr/>
        </p:nvSpPr>
        <p:spPr>
          <a:xfrm>
            <a:off x="342900" y="3010326"/>
            <a:ext cx="8260773" cy="2585323"/>
          </a:xfrm>
          <a:prstGeom prst="rect">
            <a:avLst/>
          </a:prstGeom>
        </p:spPr>
        <p:txBody>
          <a:bodyPr wrap="square">
            <a:spAutoFit/>
          </a:bodyPr>
          <a:lstStyle/>
          <a:p>
            <a:pPr lvl="0" algn="just"/>
            <a:r>
              <a:rPr lang="en-IN" b="1" dirty="0"/>
              <a:t>2. Ethers as protecting groups for alcohols: </a:t>
            </a:r>
            <a:r>
              <a:rPr lang="en-IN" dirty="0"/>
              <a:t>Alcohols may be simply converted to ethers by </a:t>
            </a:r>
            <a:r>
              <a:rPr lang="en-IN" dirty="0" err="1"/>
              <a:t>nucleophilic</a:t>
            </a:r>
            <a:r>
              <a:rPr lang="en-IN" dirty="0"/>
              <a:t> attack on a suitable alkyl halide. Ethers are stable to basic and mildly acidic conditions. Ethers do not react with oxidising and reducing agents and are inert to organometallic reagents. However, this stability means that many ethers are not easily cleaved to their parent alcohol under mild conditions. Therefore, only certain ethers, which are easily cleaved under mild conditions, are commonly used as protecting groups for alcohols, e.g., benzyl ethers which are converted to alcohols under neutral conditions by catalytic hydrogenation and tertiary butyl ethers which are readily hydrolysed with dilute acid.  </a:t>
            </a:r>
          </a:p>
        </p:txBody>
      </p:sp>
    </p:spTree>
    <p:extLst>
      <p:ext uri="{BB962C8B-B14F-4D97-AF65-F5344CB8AC3E}">
        <p14:creationId xmlns:p14="http://schemas.microsoft.com/office/powerpoint/2010/main" val="495580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301229" y="1272887"/>
            <a:ext cx="8593931" cy="4416136"/>
          </a:xfrm>
          <a:prstGeom prst="rect">
            <a:avLst/>
          </a:prstGeom>
        </p:spPr>
      </p:pic>
    </p:spTree>
    <p:extLst>
      <p:ext uri="{BB962C8B-B14F-4D97-AF65-F5344CB8AC3E}">
        <p14:creationId xmlns:p14="http://schemas.microsoft.com/office/powerpoint/2010/main" val="155540736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555" y="1158587"/>
            <a:ext cx="8645237" cy="4592782"/>
          </a:xfrm>
        </p:spPr>
        <p:txBody>
          <a:bodyPr>
            <a:normAutofit/>
          </a:bodyPr>
          <a:lstStyle/>
          <a:p>
            <a:pPr marL="0" indent="0" algn="just">
              <a:buNone/>
            </a:pPr>
            <a:r>
              <a:rPr lang="en-IN" sz="1800" dirty="0" err="1"/>
              <a:t>Triphenylmethyl</a:t>
            </a:r>
            <a:r>
              <a:rPr lang="en-IN" sz="1800" dirty="0"/>
              <a:t> (</a:t>
            </a:r>
            <a:r>
              <a:rPr lang="en-IN" sz="1800" dirty="0" err="1"/>
              <a:t>trityl</a:t>
            </a:r>
            <a:r>
              <a:rPr lang="en-IN" sz="1800" dirty="0"/>
              <a:t>, </a:t>
            </a:r>
            <a:r>
              <a:rPr lang="en-IN" sz="1800" dirty="0" err="1"/>
              <a:t>Tr</a:t>
            </a:r>
            <a:r>
              <a:rPr lang="en-IN" sz="1800" dirty="0"/>
              <a:t>) group is the most important for the protection of primary alcoholic group. Only primary alcohols react at useful rate with </a:t>
            </a:r>
            <a:r>
              <a:rPr lang="en-IN" sz="1800" dirty="0" err="1"/>
              <a:t>trityl</a:t>
            </a:r>
            <a:r>
              <a:rPr lang="en-IN" sz="1800" dirty="0"/>
              <a:t> chloride in pyridine (SN</a:t>
            </a:r>
            <a:r>
              <a:rPr lang="en-IN" sz="1800" baseline="30000" dirty="0"/>
              <a:t>1 </a:t>
            </a:r>
            <a:r>
              <a:rPr lang="en-IN" sz="1800" dirty="0"/>
              <a:t>Mechanism), so selective protection of primary hydroxyl group is possible. This feature is a major reason for using this protecting group.</a:t>
            </a:r>
          </a:p>
          <a:p>
            <a:pPr marL="0" indent="0" algn="just">
              <a:buNone/>
            </a:pPr>
            <a:endParaRPr lang="en-IN" sz="1800"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825" r="3040"/>
          <a:stretch/>
        </p:blipFill>
        <p:spPr bwMode="auto">
          <a:xfrm>
            <a:off x="716974" y="2559454"/>
            <a:ext cx="7917872" cy="1186469"/>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32509" y="4159679"/>
            <a:ext cx="8582891" cy="923330"/>
          </a:xfrm>
          <a:prstGeom prst="rect">
            <a:avLst/>
          </a:prstGeom>
        </p:spPr>
        <p:txBody>
          <a:bodyPr wrap="square">
            <a:spAutoFit/>
          </a:bodyPr>
          <a:lstStyle/>
          <a:p>
            <a:r>
              <a:rPr lang="en-IN" dirty="0"/>
              <a:t>In addition to providing selective protection of primary hydroxyl group, the </a:t>
            </a:r>
            <a:r>
              <a:rPr lang="en-IN" dirty="0" err="1"/>
              <a:t>trityl</a:t>
            </a:r>
            <a:r>
              <a:rPr lang="en-IN" dirty="0"/>
              <a:t> group offers good resistance to bases but is easily removed by acid treatment. The milder cleavage conditions are in the order TFA&lt; HCOOH&lt; </a:t>
            </a:r>
            <a:r>
              <a:rPr lang="en-IN" dirty="0" err="1"/>
              <a:t>AcOH</a:t>
            </a:r>
            <a:r>
              <a:rPr lang="en-IN" dirty="0"/>
              <a:t>. </a:t>
            </a:r>
          </a:p>
        </p:txBody>
      </p:sp>
    </p:spTree>
    <p:extLst>
      <p:ext uri="{BB962C8B-B14F-4D97-AF65-F5344CB8AC3E}">
        <p14:creationId xmlns:p14="http://schemas.microsoft.com/office/powerpoint/2010/main" val="40749417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292" y="1156204"/>
            <a:ext cx="8541326" cy="4449691"/>
          </a:xfrm>
        </p:spPr>
        <p:txBody>
          <a:bodyPr/>
          <a:lstStyle/>
          <a:p>
            <a:pPr marL="0" indent="0" algn="just">
              <a:buNone/>
            </a:pPr>
            <a:r>
              <a:rPr lang="en-IN" b="1" dirty="0"/>
              <a:t>3. </a:t>
            </a:r>
            <a:r>
              <a:rPr lang="en-IN" sz="1800" b="1" dirty="0" err="1"/>
              <a:t>Trialkylsilyl</a:t>
            </a:r>
            <a:r>
              <a:rPr lang="en-IN" sz="1800" b="1" dirty="0"/>
              <a:t> ethers as protecting groups for alcohols</a:t>
            </a:r>
            <a:r>
              <a:rPr lang="en-IN" sz="1800" dirty="0"/>
              <a:t>:  </a:t>
            </a:r>
            <a:r>
              <a:rPr lang="en-IN" sz="1800" dirty="0" err="1"/>
              <a:t>Trialkyl</a:t>
            </a:r>
            <a:r>
              <a:rPr lang="en-IN" sz="1800" dirty="0"/>
              <a:t> </a:t>
            </a:r>
            <a:r>
              <a:rPr lang="en-IN" sz="1800" dirty="0" err="1"/>
              <a:t>silyl</a:t>
            </a:r>
            <a:r>
              <a:rPr lang="en-IN" sz="1800" dirty="0"/>
              <a:t> ether derivatives such as </a:t>
            </a:r>
            <a:r>
              <a:rPr lang="en-IN" sz="1800" dirty="0" err="1"/>
              <a:t>trimethyl</a:t>
            </a:r>
            <a:r>
              <a:rPr lang="en-IN" sz="1800" dirty="0"/>
              <a:t> </a:t>
            </a:r>
            <a:r>
              <a:rPr lang="en-IN" sz="1800" dirty="0" err="1"/>
              <a:t>silyl</a:t>
            </a:r>
            <a:r>
              <a:rPr lang="en-IN" sz="1800" dirty="0"/>
              <a:t> (TMS) ether have also found widespread use for the protection of alcohols in organic synthesis. These are prepared by reaction of an alcohol with </a:t>
            </a:r>
            <a:r>
              <a:rPr lang="en-IN" sz="1800" dirty="0" err="1"/>
              <a:t>trimethyl</a:t>
            </a:r>
            <a:r>
              <a:rPr lang="en-IN" sz="1800" dirty="0"/>
              <a:t> </a:t>
            </a:r>
            <a:r>
              <a:rPr lang="en-IN" sz="1800" dirty="0" err="1"/>
              <a:t>silyl</a:t>
            </a:r>
            <a:r>
              <a:rPr lang="en-IN" sz="1800" dirty="0"/>
              <a:t> chloride in the presence of a base. However, </a:t>
            </a:r>
            <a:r>
              <a:rPr lang="en-IN" sz="1800" dirty="0" err="1"/>
              <a:t>trimethyl</a:t>
            </a:r>
            <a:r>
              <a:rPr lang="en-IN" sz="1800" dirty="0"/>
              <a:t> </a:t>
            </a:r>
            <a:r>
              <a:rPr lang="en-IN" sz="1800" dirty="0" err="1"/>
              <a:t>silyl</a:t>
            </a:r>
            <a:r>
              <a:rPr lang="en-IN" sz="1800" dirty="0"/>
              <a:t> ethers are not particularly stable and are cleaved under acidic or basic conditions and are attacked by certain nucleophiles.</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356"/>
          <a:stretch/>
        </p:blipFill>
        <p:spPr>
          <a:xfrm>
            <a:off x="384464" y="2738005"/>
            <a:ext cx="8219209" cy="1330037"/>
          </a:xfrm>
          <a:prstGeom prst="rect">
            <a:avLst/>
          </a:prstGeom>
        </p:spPr>
      </p:pic>
      <p:sp>
        <p:nvSpPr>
          <p:cNvPr id="5" name="Rectangle 4"/>
          <p:cNvSpPr/>
          <p:nvPr/>
        </p:nvSpPr>
        <p:spPr>
          <a:xfrm>
            <a:off x="384464" y="4277809"/>
            <a:ext cx="8489373" cy="1200329"/>
          </a:xfrm>
          <a:prstGeom prst="rect">
            <a:avLst/>
          </a:prstGeom>
        </p:spPr>
        <p:txBody>
          <a:bodyPr wrap="square">
            <a:spAutoFit/>
          </a:bodyPr>
          <a:lstStyle/>
          <a:p>
            <a:pPr algn="just"/>
            <a:r>
              <a:rPr lang="en-IN" dirty="0"/>
              <a:t>To overcome the problem of easy cleavage of </a:t>
            </a:r>
            <a:r>
              <a:rPr lang="en-IN" dirty="0" err="1"/>
              <a:t>trimethyl</a:t>
            </a:r>
            <a:r>
              <a:rPr lang="en-IN" dirty="0"/>
              <a:t> </a:t>
            </a:r>
            <a:r>
              <a:rPr lang="en-IN" dirty="0" err="1"/>
              <a:t>silyl</a:t>
            </a:r>
            <a:r>
              <a:rPr lang="en-IN" dirty="0"/>
              <a:t> ether under basic and acidic conditions a number of more bulky </a:t>
            </a:r>
            <a:r>
              <a:rPr lang="en-IN" dirty="0" err="1"/>
              <a:t>trialkyl</a:t>
            </a:r>
            <a:r>
              <a:rPr lang="en-IN" dirty="0"/>
              <a:t> </a:t>
            </a:r>
            <a:r>
              <a:rPr lang="en-IN" dirty="0" err="1"/>
              <a:t>silyl</a:t>
            </a:r>
            <a:r>
              <a:rPr lang="en-IN" dirty="0"/>
              <a:t> protecting groups have been developed, e.g., t-</a:t>
            </a:r>
            <a:r>
              <a:rPr lang="en-IN" dirty="0" err="1"/>
              <a:t>butyldimethylsilyl</a:t>
            </a:r>
            <a:r>
              <a:rPr lang="en-IN" dirty="0"/>
              <a:t> (TBDMS) and t- </a:t>
            </a:r>
            <a:r>
              <a:rPr lang="en-IN" dirty="0" err="1"/>
              <a:t>butyldiphenylsilyl</a:t>
            </a:r>
            <a:r>
              <a:rPr lang="en-IN" dirty="0"/>
              <a:t> (TBDPS) ethers. TBDMS ethers are more stable to hydrolysis than TMS ethers by a factor of 10</a:t>
            </a:r>
            <a:r>
              <a:rPr lang="en-IN" baseline="30000" dirty="0"/>
              <a:t>4</a:t>
            </a:r>
            <a:r>
              <a:rPr lang="en-IN" dirty="0"/>
              <a:t>.</a:t>
            </a:r>
          </a:p>
        </p:txBody>
      </p:sp>
    </p:spTree>
    <p:extLst>
      <p:ext uri="{BB962C8B-B14F-4D97-AF65-F5344CB8AC3E}">
        <p14:creationId xmlns:p14="http://schemas.microsoft.com/office/powerpoint/2010/main" val="12539034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0597" y="1180365"/>
            <a:ext cx="8645129" cy="1547249"/>
          </a:xfrm>
          <a:prstGeom prst="rect">
            <a:avLst/>
          </a:prstGeom>
        </p:spPr>
      </p:pic>
      <p:sp>
        <p:nvSpPr>
          <p:cNvPr id="5" name="Rectangle 4"/>
          <p:cNvSpPr/>
          <p:nvPr/>
        </p:nvSpPr>
        <p:spPr>
          <a:xfrm>
            <a:off x="290945" y="2937315"/>
            <a:ext cx="8676410" cy="923330"/>
          </a:xfrm>
          <a:prstGeom prst="rect">
            <a:avLst/>
          </a:prstGeom>
        </p:spPr>
        <p:txBody>
          <a:bodyPr wrap="square">
            <a:spAutoFit/>
          </a:bodyPr>
          <a:lstStyle/>
          <a:p>
            <a:pPr algn="just"/>
            <a:r>
              <a:rPr lang="en-IN" dirty="0" err="1"/>
              <a:t>Silyl</a:t>
            </a:r>
            <a:r>
              <a:rPr lang="en-IN" dirty="0"/>
              <a:t> ethers may be cleaved to their parent alcohols by fluoride ion. A convenient source of fluoride ion for this purpose is tetra-n-</a:t>
            </a:r>
            <a:r>
              <a:rPr lang="en-IN" dirty="0" err="1"/>
              <a:t>butylammonium</a:t>
            </a:r>
            <a:r>
              <a:rPr lang="en-IN" dirty="0"/>
              <a:t> fluoride (Bu</a:t>
            </a:r>
            <a:r>
              <a:rPr lang="en-IN" baseline="-25000" dirty="0"/>
              <a:t>4</a:t>
            </a:r>
            <a:r>
              <a:rPr lang="en-IN" dirty="0"/>
              <a:t>NF or TBAF). The use of hydrofluoric acid is not favoured due to its corrosive nature. </a:t>
            </a:r>
          </a:p>
        </p:txBody>
      </p:sp>
      <p:sp>
        <p:nvSpPr>
          <p:cNvPr id="6" name="Rectangle 5"/>
          <p:cNvSpPr/>
          <p:nvPr/>
        </p:nvSpPr>
        <p:spPr>
          <a:xfrm>
            <a:off x="401305" y="4017864"/>
            <a:ext cx="8566050" cy="1615827"/>
          </a:xfrm>
          <a:prstGeom prst="rect">
            <a:avLst/>
          </a:prstGeom>
        </p:spPr>
        <p:txBody>
          <a:bodyPr wrap="square">
            <a:spAutoFit/>
          </a:bodyPr>
          <a:lstStyle/>
          <a:p>
            <a:pPr lvl="0" algn="just"/>
            <a:r>
              <a:rPr lang="en-IN" b="1" dirty="0"/>
              <a:t>4. Esters as protecting groups for alcohols</a:t>
            </a:r>
            <a:r>
              <a:rPr lang="en-IN" dirty="0"/>
              <a:t>: Esters (in general prepared from an alcohol and an acid chloride or acid anhydride) and carbonates (in general prepared from an alcohol and </a:t>
            </a:r>
            <a:r>
              <a:rPr lang="en-IN" dirty="0" err="1"/>
              <a:t>chloroformate</a:t>
            </a:r>
            <a:r>
              <a:rPr lang="en-IN" dirty="0"/>
              <a:t>) are cleaved by basic hydrolysis and supplement ethers (cleaved by acid hydrolysis) as protecting groups for alcohols. </a:t>
            </a:r>
          </a:p>
          <a:p>
            <a:r>
              <a:rPr lang="en-IN" sz="1350" b="1" dirty="0"/>
              <a:t> </a:t>
            </a:r>
            <a:endParaRPr lang="en-IN" sz="1350" dirty="0"/>
          </a:p>
          <a:p>
            <a:pPr lvl="0"/>
            <a:r>
              <a:rPr lang="en-IN" sz="1350" dirty="0"/>
              <a:t> </a:t>
            </a:r>
          </a:p>
        </p:txBody>
      </p:sp>
    </p:spTree>
    <p:extLst>
      <p:ext uri="{BB962C8B-B14F-4D97-AF65-F5344CB8AC3E}">
        <p14:creationId xmlns:p14="http://schemas.microsoft.com/office/powerpoint/2010/main" val="40286767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945" y="1168977"/>
            <a:ext cx="8717973" cy="4466468"/>
          </a:xfrm>
        </p:spPr>
        <p:txBody>
          <a:bodyPr/>
          <a:lstStyle/>
          <a:p>
            <a:pPr algn="just"/>
            <a:r>
              <a:rPr lang="en-IN" sz="1800" dirty="0"/>
              <a:t>Steric hindrance plays a significant role in determining the selectivity of alcohols towards acylation. In general: (a) primary alcohols can be </a:t>
            </a:r>
            <a:r>
              <a:rPr lang="en-IN" sz="1800" dirty="0" err="1"/>
              <a:t>acylated</a:t>
            </a:r>
            <a:r>
              <a:rPr lang="en-IN" sz="1800" dirty="0"/>
              <a:t> more readily than secondary alcohols, (b) among secondary alcohols those in less hindered positions are more reactive, (c) 3</a:t>
            </a:r>
            <a:r>
              <a:rPr lang="en-IN" sz="1800" baseline="30000" dirty="0"/>
              <a:t>0</a:t>
            </a:r>
            <a:r>
              <a:rPr lang="en-IN" sz="1800" dirty="0"/>
              <a:t> – alcohols are </a:t>
            </a:r>
            <a:r>
              <a:rPr lang="en-IN" sz="1800" dirty="0" err="1"/>
              <a:t>acylated</a:t>
            </a:r>
            <a:r>
              <a:rPr lang="en-IN" sz="1800" dirty="0"/>
              <a:t> only slowly and very reactive </a:t>
            </a:r>
            <a:r>
              <a:rPr lang="en-IN" sz="1800" dirty="0" err="1"/>
              <a:t>acylating</a:t>
            </a:r>
            <a:r>
              <a:rPr lang="en-IN" sz="1800" dirty="0"/>
              <a:t> agents  are usually needed, and (d) bulky </a:t>
            </a:r>
            <a:r>
              <a:rPr lang="en-IN" sz="1800" dirty="0" err="1"/>
              <a:t>acylating</a:t>
            </a:r>
            <a:r>
              <a:rPr lang="en-IN" sz="1800" dirty="0"/>
              <a:t> agents exaggerate these trends. These general trends apply also to the acylation of other functional groups. </a:t>
            </a:r>
          </a:p>
          <a:p>
            <a:r>
              <a:rPr lang="en-IN" dirty="0"/>
              <a:t>Esters that are most useful for protecting alcohols are described below:</a:t>
            </a:r>
          </a:p>
          <a:p>
            <a:pPr marL="0" indent="0">
              <a:buNone/>
            </a:pPr>
            <a:endParaRPr lang="en-IN" dirty="0"/>
          </a:p>
          <a:p>
            <a:endParaRPr lang="en-IN" dirty="0"/>
          </a:p>
        </p:txBody>
      </p:sp>
      <p:sp>
        <p:nvSpPr>
          <p:cNvPr id="4" name="Rectangle 2"/>
          <p:cNvSpPr>
            <a:spLocks noChangeArrowheads="1"/>
          </p:cNvSpPr>
          <p:nvPr/>
        </p:nvSpPr>
        <p:spPr bwMode="auto">
          <a:xfrm>
            <a:off x="488374" y="3125212"/>
            <a:ext cx="27033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dirty="0" err="1">
                <a:latin typeface="Times New Roman" panose="02020603050405020304" pitchFamily="18" charset="0"/>
                <a:ea typeface="Calibri" panose="020F0502020204030204" pitchFamily="34" charset="0"/>
                <a:cs typeface="Times New Roman" panose="02020603050405020304" pitchFamily="18" charset="0"/>
              </a:rPr>
              <a:t>i</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Formate</a:t>
            </a:r>
            <a:r>
              <a:rPr lang="en-US" altLang="en-US" dirty="0">
                <a:latin typeface="Times New Roman" panose="02020603050405020304" pitchFamily="18" charset="0"/>
                <a:ea typeface="Calibri" panose="020F0502020204030204" pitchFamily="34" charset="0"/>
                <a:cs typeface="Times New Roman" panose="02020603050405020304" pitchFamily="18" charset="0"/>
              </a:rPr>
              <a:t> Esters : HCCOR</a:t>
            </a:r>
            <a:endParaRPr lang="en-US" altLang="en-US" dirty="0"/>
          </a:p>
          <a:p>
            <a:pPr defTabSz="685800" eaLnBrk="0" fontAlgn="base" hangingPunct="0">
              <a:spcBef>
                <a:spcPct val="0"/>
              </a:spcBef>
              <a:spcAft>
                <a:spcPct val="0"/>
              </a:spcAft>
            </a:pPr>
            <a:endParaRPr lang="en-US" altLang="en-US" sz="1350" dirty="0">
              <a:latin typeface="Arial" panose="020B0604020202020204" pitchFamily="34" charset="0"/>
            </a:endParaRPr>
          </a:p>
        </p:txBody>
      </p:sp>
      <p:pic>
        <p:nvPicPr>
          <p:cNvPr id="2049" name="Picture 16"/>
          <p:cNvPicPr>
            <a:picLocks noChangeAspect="1" noChangeArrowheads="1"/>
          </p:cNvPicPr>
          <p:nvPr/>
        </p:nvPicPr>
        <p:blipFill>
          <a:blip r:embed="rId2">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a:stretch>
            <a:fillRect/>
          </a:stretch>
        </p:blipFill>
        <p:spPr bwMode="auto">
          <a:xfrm>
            <a:off x="768927" y="3903662"/>
            <a:ext cx="7273637" cy="1546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00" y="3411789"/>
            <a:ext cx="179279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n-US" altLang="en-US" sz="9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a:latin typeface="Times New Roman" panose="02020603050405020304" pitchFamily="18" charset="0"/>
                <a:ea typeface="Calibri" panose="020F0502020204030204" pitchFamily="34" charset="0"/>
                <a:cs typeface="Times New Roman" panose="02020603050405020304" pitchFamily="18" charset="0"/>
              </a:rPr>
              <a:t>Formation</a:t>
            </a:r>
            <a:endParaRPr lang="en-US" altLang="en-US" dirty="0">
              <a:latin typeface="Arial" panose="020B0604020202020204" pitchFamily="34" charset="0"/>
            </a:endParaRPr>
          </a:p>
        </p:txBody>
      </p:sp>
    </p:spTree>
    <p:extLst>
      <p:ext uri="{BB962C8B-B14F-4D97-AF65-F5344CB8AC3E}">
        <p14:creationId xmlns:p14="http://schemas.microsoft.com/office/powerpoint/2010/main" val="328749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0999" y="304800"/>
            <a:ext cx="8382001" cy="6186309"/>
          </a:xfrm>
          <a:prstGeom prst="rect">
            <a:avLst/>
          </a:prstGeom>
          <a:noFill/>
        </p:spPr>
        <p:txBody>
          <a:bodyPr wrap="square" rtlCol="0">
            <a:spAutoFit/>
          </a:bodyPr>
          <a:lstStyle/>
          <a:p>
            <a:pPr>
              <a:lnSpc>
                <a:spcPct val="150000"/>
              </a:lnSpc>
            </a:pPr>
            <a:r>
              <a:rPr lang="en-US" sz="2400" b="1" dirty="0">
                <a:solidFill>
                  <a:srgbClr val="006600"/>
                </a:solidFill>
              </a:rPr>
              <a:t>What is a </a:t>
            </a:r>
            <a:r>
              <a:rPr lang="en-US" sz="2400" b="1" dirty="0">
                <a:solidFill>
                  <a:srgbClr val="C00000"/>
                </a:solidFill>
              </a:rPr>
              <a:t>solution</a:t>
            </a:r>
            <a:r>
              <a:rPr lang="en-US" sz="2400" b="1" dirty="0"/>
              <a:t> ?</a:t>
            </a:r>
          </a:p>
          <a:p>
            <a:pPr>
              <a:lnSpc>
                <a:spcPct val="150000"/>
              </a:lnSpc>
            </a:pPr>
            <a:r>
              <a:rPr lang="en-US" sz="2400" b="1" dirty="0">
                <a:solidFill>
                  <a:srgbClr val="C00000"/>
                </a:solidFill>
              </a:rPr>
              <a:t>Solution</a:t>
            </a:r>
            <a:r>
              <a:rPr lang="en-US" sz="2400" b="1" dirty="0"/>
              <a:t> </a:t>
            </a:r>
            <a:r>
              <a:rPr lang="en-US" sz="2400" b="1" dirty="0">
                <a:solidFill>
                  <a:srgbClr val="006600"/>
                </a:solidFill>
              </a:rPr>
              <a:t>is defined as a homogeneous mixture of two or more substances.</a:t>
            </a:r>
          </a:p>
          <a:p>
            <a:pPr>
              <a:lnSpc>
                <a:spcPct val="150000"/>
              </a:lnSpc>
            </a:pPr>
            <a:r>
              <a:rPr lang="en-US" sz="2400" b="1" dirty="0">
                <a:solidFill>
                  <a:srgbClr val="002060"/>
                </a:solidFill>
              </a:rPr>
              <a:t>What is a </a:t>
            </a:r>
            <a:r>
              <a:rPr lang="en-US" sz="2400" b="1" dirty="0">
                <a:solidFill>
                  <a:srgbClr val="C00000"/>
                </a:solidFill>
              </a:rPr>
              <a:t>binary solution </a:t>
            </a:r>
            <a:r>
              <a:rPr lang="en-US" sz="2400" b="1" dirty="0"/>
              <a:t>?</a:t>
            </a:r>
          </a:p>
          <a:p>
            <a:pPr>
              <a:lnSpc>
                <a:spcPct val="150000"/>
              </a:lnSpc>
            </a:pPr>
            <a:r>
              <a:rPr lang="en-US" sz="2400" b="1" dirty="0">
                <a:solidFill>
                  <a:srgbClr val="002060"/>
                </a:solidFill>
              </a:rPr>
              <a:t>Solution consisting of only two constituents is known as </a:t>
            </a:r>
            <a:r>
              <a:rPr lang="en-US" sz="2400" b="1" dirty="0">
                <a:solidFill>
                  <a:srgbClr val="C00000"/>
                </a:solidFill>
              </a:rPr>
              <a:t>binary solution.</a:t>
            </a:r>
          </a:p>
          <a:p>
            <a:pPr>
              <a:lnSpc>
                <a:spcPct val="150000"/>
              </a:lnSpc>
            </a:pPr>
            <a:r>
              <a:rPr lang="en-US" sz="2400" b="1" dirty="0">
                <a:solidFill>
                  <a:srgbClr val="0070C0"/>
                </a:solidFill>
              </a:rPr>
              <a:t>What is a </a:t>
            </a:r>
            <a:r>
              <a:rPr lang="en-US" sz="2400" b="1" dirty="0">
                <a:solidFill>
                  <a:srgbClr val="663300"/>
                </a:solidFill>
              </a:rPr>
              <a:t>solute</a:t>
            </a:r>
            <a:r>
              <a:rPr lang="en-US" sz="2400" b="1" dirty="0"/>
              <a:t>?</a:t>
            </a:r>
          </a:p>
          <a:p>
            <a:pPr>
              <a:lnSpc>
                <a:spcPct val="150000"/>
              </a:lnSpc>
            </a:pPr>
            <a:r>
              <a:rPr lang="en-US" sz="2400" b="1" dirty="0">
                <a:solidFill>
                  <a:srgbClr val="0070C0"/>
                </a:solidFill>
              </a:rPr>
              <a:t>The substance which is dissolved is known as </a:t>
            </a:r>
            <a:r>
              <a:rPr lang="en-US" sz="2400" b="1" dirty="0">
                <a:solidFill>
                  <a:srgbClr val="663300"/>
                </a:solidFill>
              </a:rPr>
              <a:t>solute</a:t>
            </a:r>
            <a:r>
              <a:rPr lang="en-US" sz="2400" b="1" dirty="0"/>
              <a:t>.</a:t>
            </a:r>
          </a:p>
          <a:p>
            <a:pPr>
              <a:lnSpc>
                <a:spcPct val="150000"/>
              </a:lnSpc>
            </a:pPr>
            <a:r>
              <a:rPr lang="en-US" sz="2400" b="1" dirty="0">
                <a:solidFill>
                  <a:srgbClr val="006600"/>
                </a:solidFill>
              </a:rPr>
              <a:t>What is a</a:t>
            </a:r>
            <a:r>
              <a:rPr lang="en-US" sz="2400" b="1" dirty="0"/>
              <a:t> </a:t>
            </a:r>
            <a:r>
              <a:rPr lang="en-US" sz="2400" b="1" dirty="0">
                <a:solidFill>
                  <a:srgbClr val="7030A0"/>
                </a:solidFill>
              </a:rPr>
              <a:t>solvent</a:t>
            </a:r>
            <a:r>
              <a:rPr lang="en-US" sz="2400" b="1" dirty="0"/>
              <a:t> ?</a:t>
            </a:r>
          </a:p>
          <a:p>
            <a:pPr>
              <a:lnSpc>
                <a:spcPct val="150000"/>
              </a:lnSpc>
            </a:pPr>
            <a:r>
              <a:rPr lang="en-US" sz="2400" b="1" dirty="0">
                <a:solidFill>
                  <a:srgbClr val="006600"/>
                </a:solidFill>
              </a:rPr>
              <a:t>The substance in which solute is dissolved is known as</a:t>
            </a:r>
            <a:r>
              <a:rPr lang="en-US" sz="2400" b="1" dirty="0"/>
              <a:t> </a:t>
            </a:r>
            <a:r>
              <a:rPr lang="en-US" sz="2400" b="1" dirty="0">
                <a:solidFill>
                  <a:srgbClr val="7030A0"/>
                </a:solidFill>
              </a:rPr>
              <a:t>solvent</a:t>
            </a:r>
            <a:r>
              <a:rPr lang="en-US" sz="2400" b="1" dirty="0"/>
              <a:t>.</a:t>
            </a:r>
          </a:p>
          <a:p>
            <a:pPr>
              <a:lnSpc>
                <a:spcPct val="150000"/>
              </a:lnSpc>
            </a:pPr>
            <a:r>
              <a:rPr lang="en-US" sz="2400" b="1" dirty="0"/>
              <a:t>(Sugar dissolves in water. Sugar is solute and water is solvent.)</a:t>
            </a:r>
            <a:r>
              <a:rPr lang="en-US" dirty="0"/>
              <a:t>  </a:t>
            </a:r>
            <a:endParaRPr lang="en-IN" dirty="0"/>
          </a:p>
        </p:txBody>
      </p:sp>
    </p:spTree>
    <p:extLst>
      <p:ext uri="{BB962C8B-B14F-4D97-AF65-F5344CB8AC3E}">
        <p14:creationId xmlns:p14="http://schemas.microsoft.com/office/powerpoint/2010/main" val="3593539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305800" cy="6001643"/>
          </a:xfrm>
          <a:prstGeom prst="rect">
            <a:avLst/>
          </a:prstGeom>
        </p:spPr>
        <p:txBody>
          <a:bodyPr wrap="square">
            <a:spAutoFit/>
          </a:bodyPr>
          <a:lstStyle/>
          <a:p>
            <a:pPr algn="just"/>
            <a:r>
              <a:rPr lang="en-US" sz="2400" b="1" dirty="0">
                <a:solidFill>
                  <a:srgbClr val="990033"/>
                </a:solidFill>
              </a:rPr>
              <a:t>Molecular Weight  </a:t>
            </a:r>
            <a:r>
              <a:rPr lang="el-GR" sz="2400" b="1" dirty="0">
                <a:solidFill>
                  <a:srgbClr val="990033"/>
                </a:solidFill>
              </a:rPr>
              <a:t>α</a:t>
            </a:r>
            <a:r>
              <a:rPr lang="en-US" sz="2400" b="1" dirty="0">
                <a:solidFill>
                  <a:srgbClr val="990033"/>
                </a:solidFill>
              </a:rPr>
              <a:t>  1/ Colligative property </a:t>
            </a:r>
          </a:p>
          <a:p>
            <a:pPr algn="just"/>
            <a:endParaRPr lang="en-US" sz="2400" b="1" dirty="0">
              <a:solidFill>
                <a:srgbClr val="990033"/>
              </a:solidFill>
            </a:endParaRPr>
          </a:p>
          <a:p>
            <a:pPr algn="just"/>
            <a:r>
              <a:rPr lang="en-US" sz="2400" b="1" dirty="0">
                <a:solidFill>
                  <a:schemeClr val="accent4">
                    <a:lumMod val="50000"/>
                  </a:schemeClr>
                </a:solidFill>
              </a:rPr>
              <a:t>For substances which dissociates in solution (electrolytes) the observed molecular weight will be less than the real molecular weight.</a:t>
            </a:r>
          </a:p>
          <a:p>
            <a:pPr algn="just"/>
            <a:r>
              <a:rPr lang="en-US" sz="2400" b="1" dirty="0">
                <a:solidFill>
                  <a:srgbClr val="990033"/>
                </a:solidFill>
              </a:rPr>
              <a:t> </a:t>
            </a:r>
          </a:p>
          <a:p>
            <a:pPr algn="just"/>
            <a:r>
              <a:rPr lang="en-US" sz="2400" b="1" dirty="0">
                <a:solidFill>
                  <a:srgbClr val="663300"/>
                </a:solidFill>
              </a:rPr>
              <a:t>Substances which undergo association in solution the observed molecular weight will be more than the real molecular weight.</a:t>
            </a:r>
          </a:p>
          <a:p>
            <a:pPr algn="just"/>
            <a:r>
              <a:rPr lang="en-US" sz="2400" b="1" dirty="0">
                <a:solidFill>
                  <a:srgbClr val="663300"/>
                </a:solidFill>
              </a:rPr>
              <a:t> Example : Acetic acid in Benzene exists as a dimer (CH</a:t>
            </a:r>
            <a:r>
              <a:rPr lang="en-US" sz="2400" b="1" baseline="-25000" dirty="0">
                <a:solidFill>
                  <a:srgbClr val="663300"/>
                </a:solidFill>
              </a:rPr>
              <a:t>3</a:t>
            </a:r>
            <a:r>
              <a:rPr lang="en-US" sz="2400" b="1" dirty="0">
                <a:solidFill>
                  <a:srgbClr val="663300"/>
                </a:solidFill>
              </a:rPr>
              <a:t>COOH)</a:t>
            </a:r>
            <a:r>
              <a:rPr lang="en-US" sz="2400" b="1" baseline="-25000" dirty="0">
                <a:solidFill>
                  <a:srgbClr val="663300"/>
                </a:solidFill>
              </a:rPr>
              <a:t>2</a:t>
            </a:r>
            <a:r>
              <a:rPr lang="en-US" sz="2400" b="1" dirty="0">
                <a:solidFill>
                  <a:srgbClr val="663300"/>
                </a:solidFill>
              </a:rPr>
              <a:t> .</a:t>
            </a:r>
          </a:p>
          <a:p>
            <a:pPr algn="just"/>
            <a:endParaRPr lang="en-US" sz="2400" b="1" dirty="0">
              <a:solidFill>
                <a:srgbClr val="990033"/>
              </a:solidFill>
            </a:endParaRPr>
          </a:p>
          <a:p>
            <a:pPr algn="just"/>
            <a:r>
              <a:rPr lang="en-US" sz="2400" b="1" dirty="0">
                <a:solidFill>
                  <a:schemeClr val="tx2">
                    <a:lumMod val="50000"/>
                  </a:schemeClr>
                </a:solidFill>
              </a:rPr>
              <a:t>The molecular weight of a substance determined from colligative property may be more or less than the theoretically calculated.</a:t>
            </a:r>
          </a:p>
          <a:p>
            <a:pPr algn="just"/>
            <a:endParaRPr lang="en-US" sz="2400" b="1" dirty="0">
              <a:solidFill>
                <a:srgbClr val="990033"/>
              </a:solidFill>
            </a:endParaRPr>
          </a:p>
          <a:p>
            <a:pPr algn="just"/>
            <a:r>
              <a:rPr lang="en-US" sz="2400" b="1" dirty="0">
                <a:solidFill>
                  <a:srgbClr val="006600"/>
                </a:solidFill>
              </a:rPr>
              <a:t>To account for such anomalies </a:t>
            </a:r>
            <a:r>
              <a:rPr lang="en-US" sz="2400" b="1" dirty="0" err="1">
                <a:solidFill>
                  <a:srgbClr val="006600"/>
                </a:solidFill>
              </a:rPr>
              <a:t>Van’t</a:t>
            </a:r>
            <a:r>
              <a:rPr lang="en-US" sz="2400" b="1" dirty="0">
                <a:solidFill>
                  <a:srgbClr val="006600"/>
                </a:solidFill>
              </a:rPr>
              <a:t> Hoff introduced a factor  ‘</a:t>
            </a:r>
            <a:r>
              <a:rPr lang="en-US" sz="2400" b="1" i="1" dirty="0">
                <a:solidFill>
                  <a:srgbClr val="006600"/>
                </a:solidFill>
              </a:rPr>
              <a:t>i</a:t>
            </a:r>
            <a:r>
              <a:rPr lang="en-US" sz="2400" b="1" dirty="0">
                <a:solidFill>
                  <a:srgbClr val="006600"/>
                </a:solidFill>
              </a:rPr>
              <a:t>‘</a:t>
            </a:r>
          </a:p>
          <a:p>
            <a:pPr algn="just"/>
            <a:endParaRPr lang="en-US" sz="2400" b="1" dirty="0">
              <a:solidFill>
                <a:srgbClr val="990033"/>
              </a:solidFill>
            </a:endParaRPr>
          </a:p>
        </p:txBody>
      </p:sp>
    </p:spTree>
    <p:extLst>
      <p:ext uri="{BB962C8B-B14F-4D97-AF65-F5344CB8AC3E}">
        <p14:creationId xmlns:p14="http://schemas.microsoft.com/office/powerpoint/2010/main" val="8420543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36" y="1137805"/>
            <a:ext cx="8759537" cy="4738254"/>
          </a:xfrm>
        </p:spPr>
        <p:txBody>
          <a:bodyPr/>
          <a:lstStyle/>
          <a:p>
            <a:pPr marL="0" indent="0">
              <a:buNone/>
            </a:pPr>
            <a:r>
              <a:rPr lang="en-IN" dirty="0"/>
              <a:t>Cleavage</a:t>
            </a:r>
          </a:p>
          <a:p>
            <a:pPr marL="0" indent="0" algn="just">
              <a:buNone/>
            </a:pPr>
            <a:r>
              <a:rPr lang="en-IN" sz="1800" dirty="0"/>
              <a:t>A </a:t>
            </a:r>
            <a:r>
              <a:rPr lang="en-IN" sz="1800" dirty="0" err="1"/>
              <a:t>formate</a:t>
            </a:r>
            <a:r>
              <a:rPr lang="en-IN" sz="1800" dirty="0"/>
              <a:t> ester can be cleaved selectively in the presence of an acetate [</a:t>
            </a:r>
            <a:r>
              <a:rPr lang="en-IN" sz="1800" dirty="0" err="1"/>
              <a:t>MeOH</a:t>
            </a:r>
            <a:r>
              <a:rPr lang="en-IN" sz="1800" dirty="0"/>
              <a:t>/reflux or dilute NH</a:t>
            </a:r>
            <a:r>
              <a:rPr lang="en-IN" sz="1800" baseline="-25000" dirty="0"/>
              <a:t>3</a:t>
            </a:r>
            <a:r>
              <a:rPr lang="en-IN" sz="1800" dirty="0"/>
              <a:t> (</a:t>
            </a:r>
            <a:r>
              <a:rPr lang="en-IN" sz="1800" dirty="0" err="1"/>
              <a:t>formate</a:t>
            </a:r>
            <a:r>
              <a:rPr lang="en-IN" sz="1800" dirty="0"/>
              <a:t> 100 times faster than acetate)] or benzoate ester ( dil. NH</a:t>
            </a:r>
            <a:r>
              <a:rPr lang="en-IN" sz="1800" baseline="-25000" dirty="0"/>
              <a:t>3</a:t>
            </a:r>
            <a:r>
              <a:rPr lang="en-IN" sz="1800" dirty="0"/>
              <a:t>).</a:t>
            </a:r>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779318" y="2231166"/>
            <a:ext cx="7491845" cy="849739"/>
          </a:xfrm>
          <a:prstGeom prst="rect">
            <a:avLst/>
          </a:prstGeom>
        </p:spPr>
      </p:pic>
      <p:sp>
        <p:nvSpPr>
          <p:cNvPr id="5" name="TextBox 4"/>
          <p:cNvSpPr txBox="1"/>
          <p:nvPr/>
        </p:nvSpPr>
        <p:spPr>
          <a:xfrm>
            <a:off x="270163" y="3247160"/>
            <a:ext cx="3083729" cy="946413"/>
          </a:xfrm>
          <a:prstGeom prst="rect">
            <a:avLst/>
          </a:prstGeom>
          <a:noFill/>
        </p:spPr>
        <p:txBody>
          <a:bodyPr wrap="none" rtlCol="0">
            <a:spAutoFit/>
          </a:bodyPr>
          <a:lstStyle/>
          <a:p>
            <a:r>
              <a:rPr lang="en-IN" sz="2100" dirty="0"/>
              <a:t>ii) Acetate ester: CH</a:t>
            </a:r>
            <a:r>
              <a:rPr lang="en-IN" sz="2100" baseline="-25000" dirty="0"/>
              <a:t>3</a:t>
            </a:r>
            <a:r>
              <a:rPr lang="en-IN" sz="2100" dirty="0"/>
              <a:t>COOR</a:t>
            </a:r>
          </a:p>
          <a:p>
            <a:r>
              <a:rPr lang="en-IN" sz="2100" dirty="0"/>
              <a:t>Formation</a:t>
            </a:r>
          </a:p>
          <a:p>
            <a:endParaRPr lang="en-IN" sz="1350" dirty="0"/>
          </a:p>
        </p:txBody>
      </p:sp>
      <p:pic>
        <p:nvPicPr>
          <p:cNvPr id="6" name="Picture 5"/>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20000"/>
                    </a14:imgEffect>
                  </a14:imgLayer>
                </a14:imgProps>
              </a:ext>
            </a:extLst>
          </a:blip>
          <a:stretch>
            <a:fillRect/>
          </a:stretch>
        </p:blipFill>
        <p:spPr>
          <a:xfrm>
            <a:off x="561108" y="4005696"/>
            <a:ext cx="8084128" cy="1766455"/>
          </a:xfrm>
          <a:prstGeom prst="rect">
            <a:avLst/>
          </a:prstGeom>
        </p:spPr>
      </p:pic>
    </p:spTree>
    <p:extLst>
      <p:ext uri="{BB962C8B-B14F-4D97-AF65-F5344CB8AC3E}">
        <p14:creationId xmlns:p14="http://schemas.microsoft.com/office/powerpoint/2010/main" val="14049883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210" y="992331"/>
            <a:ext cx="8634845" cy="4707082"/>
          </a:xfrm>
        </p:spPr>
        <p:txBody>
          <a:bodyPr/>
          <a:lstStyle/>
          <a:p>
            <a:pPr marL="0" indent="0">
              <a:buNone/>
            </a:pPr>
            <a:r>
              <a:rPr lang="en-IN" dirty="0"/>
              <a:t>Cleavage</a:t>
            </a:r>
          </a:p>
          <a:p>
            <a:pPr algn="just"/>
            <a:r>
              <a:rPr lang="en-IN" sz="1800" dirty="0"/>
              <a:t>Potassium cyanide is a mild transesterification catalyst, suitable for acid or base – sensitive compounds.</a:t>
            </a:r>
          </a:p>
          <a:p>
            <a:pPr algn="just"/>
            <a:endParaRPr lang="en-IN" sz="1800" dirty="0"/>
          </a:p>
          <a:p>
            <a:pPr algn="just"/>
            <a:endParaRPr lang="en-IN" sz="1800" dirty="0"/>
          </a:p>
          <a:p>
            <a:pPr algn="just"/>
            <a:endParaRPr lang="en-IN" sz="1800" dirty="0"/>
          </a:p>
          <a:p>
            <a:pPr marL="0" indent="0">
              <a:buNone/>
            </a:pPr>
            <a:endParaRPr lang="en-IN" sz="1800" dirty="0"/>
          </a:p>
          <a:p>
            <a:pPr marL="0" indent="0">
              <a:buNone/>
            </a:pPr>
            <a:r>
              <a:rPr lang="en-IN" sz="1800" dirty="0"/>
              <a:t>iii) </a:t>
            </a:r>
            <a:r>
              <a:rPr lang="en-IN" sz="1800" dirty="0" err="1"/>
              <a:t>Trichloroacetae</a:t>
            </a:r>
            <a:r>
              <a:rPr lang="en-IN" sz="1800" dirty="0"/>
              <a:t> esters: Cl</a:t>
            </a:r>
            <a:r>
              <a:rPr lang="en-IN" sz="1800" baseline="-25000" dirty="0"/>
              <a:t>3</a:t>
            </a:r>
            <a:r>
              <a:rPr lang="en-IN" sz="1800" dirty="0"/>
              <a:t>CCOOR</a:t>
            </a:r>
          </a:p>
          <a:p>
            <a:pPr marL="0" indent="0">
              <a:buNone/>
            </a:pPr>
            <a:r>
              <a:rPr lang="en-IN" sz="1800" dirty="0"/>
              <a:t>Formation</a:t>
            </a:r>
          </a:p>
          <a:p>
            <a:pPr marL="0" indent="0">
              <a:buNone/>
            </a:pPr>
            <a:endParaRPr lang="en-IN" dirty="0"/>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1696"/>
          <a:stretch/>
        </p:blipFill>
        <p:spPr bwMode="auto">
          <a:xfrm>
            <a:off x="561110" y="2177523"/>
            <a:ext cx="7969827" cy="882600"/>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737755" y="4099214"/>
            <a:ext cx="7616536" cy="945573"/>
          </a:xfrm>
          <a:prstGeom prst="rect">
            <a:avLst/>
          </a:prstGeom>
        </p:spPr>
      </p:pic>
    </p:spTree>
    <p:extLst>
      <p:ext uri="{BB962C8B-B14F-4D97-AF65-F5344CB8AC3E}">
        <p14:creationId xmlns:p14="http://schemas.microsoft.com/office/powerpoint/2010/main" val="113885133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19" y="1075459"/>
            <a:ext cx="8728363" cy="4779818"/>
          </a:xfrm>
        </p:spPr>
        <p:txBody>
          <a:bodyPr/>
          <a:lstStyle/>
          <a:p>
            <a:pPr marL="0" indent="0">
              <a:buNone/>
            </a:pPr>
            <a:r>
              <a:rPr lang="en-IN" dirty="0"/>
              <a:t>Cleavage</a:t>
            </a:r>
          </a:p>
          <a:p>
            <a:pPr marL="0" indent="0" algn="just">
              <a:buNone/>
            </a:pPr>
            <a:r>
              <a:rPr lang="en-IN" sz="1800" dirty="0"/>
              <a:t>A </a:t>
            </a:r>
            <a:r>
              <a:rPr lang="en-IN" sz="1800" dirty="0" err="1"/>
              <a:t>trichloroacetate</a:t>
            </a:r>
            <a:r>
              <a:rPr lang="en-IN" sz="1800" dirty="0"/>
              <a:t> ester can be cleaved in the presence of an acetate ester (NH</a:t>
            </a:r>
            <a:r>
              <a:rPr lang="en-IN" sz="1800" baseline="-25000" dirty="0"/>
              <a:t>3</a:t>
            </a:r>
            <a:r>
              <a:rPr lang="en-IN" sz="1800" dirty="0"/>
              <a:t>/ </a:t>
            </a:r>
            <a:r>
              <a:rPr lang="en-IN" sz="1800" dirty="0" err="1"/>
              <a:t>EtOH</a:t>
            </a:r>
            <a:r>
              <a:rPr lang="en-IN" sz="1800" dirty="0"/>
              <a:t>, CHCl</a:t>
            </a:r>
            <a:r>
              <a:rPr lang="en-IN" sz="1800" baseline="-25000" dirty="0"/>
              <a:t>3</a:t>
            </a:r>
            <a:r>
              <a:rPr lang="en-IN" sz="1800" dirty="0"/>
              <a:t>) or a </a:t>
            </a:r>
            <a:r>
              <a:rPr lang="en-IN" sz="1800" dirty="0" err="1"/>
              <a:t>formate</a:t>
            </a:r>
            <a:r>
              <a:rPr lang="en-IN" sz="1800" dirty="0"/>
              <a:t> ester (KOH/</a:t>
            </a:r>
            <a:r>
              <a:rPr lang="en-IN" sz="1800" dirty="0" err="1"/>
              <a:t>MeOH</a:t>
            </a:r>
            <a:r>
              <a:rPr lang="en-IN" sz="1800" dirty="0"/>
              <a:t>).</a:t>
            </a:r>
          </a:p>
          <a:p>
            <a:pPr algn="just"/>
            <a:endParaRPr lang="en-IN" sz="1800" dirty="0"/>
          </a:p>
          <a:p>
            <a:pPr algn="just"/>
            <a:endParaRPr lang="en-IN" sz="1800" dirty="0"/>
          </a:p>
          <a:p>
            <a:pPr algn="just"/>
            <a:endParaRPr lang="en-IN" sz="1800" dirty="0"/>
          </a:p>
          <a:p>
            <a:pPr marL="0" indent="0" algn="just">
              <a:buNone/>
            </a:pPr>
            <a:r>
              <a:rPr lang="en-IN" sz="1800" dirty="0"/>
              <a:t>iv) </a:t>
            </a:r>
            <a:r>
              <a:rPr lang="en-IN" sz="1800" dirty="0" err="1"/>
              <a:t>Pivaloate</a:t>
            </a:r>
            <a:r>
              <a:rPr lang="en-IN" sz="1800" dirty="0"/>
              <a:t> esters: Me</a:t>
            </a:r>
            <a:r>
              <a:rPr lang="en-IN" sz="1800" baseline="-25000" dirty="0"/>
              <a:t>3</a:t>
            </a:r>
            <a:r>
              <a:rPr lang="en-IN" sz="1800" dirty="0"/>
              <a:t>CCOOR</a:t>
            </a:r>
          </a:p>
          <a:p>
            <a:pPr marL="0" indent="0" algn="just">
              <a:buNone/>
            </a:pPr>
            <a:r>
              <a:rPr lang="en-IN" sz="1800" dirty="0"/>
              <a:t>Formation</a:t>
            </a:r>
          </a:p>
          <a:p>
            <a:pPr marL="0" indent="0" algn="just">
              <a:buNone/>
            </a:pPr>
            <a:r>
              <a:rPr lang="en-IN" sz="1800" dirty="0"/>
              <a:t>A </a:t>
            </a:r>
            <a:r>
              <a:rPr lang="en-IN" sz="1800" dirty="0" err="1"/>
              <a:t>Pivaloate</a:t>
            </a:r>
            <a:r>
              <a:rPr lang="en-IN" sz="1800" dirty="0"/>
              <a:t> ester is formed selectively from a primary hydroxyl group by reaction with </a:t>
            </a:r>
            <a:r>
              <a:rPr lang="en-IN" sz="1800" dirty="0" err="1"/>
              <a:t>pivaloyl</a:t>
            </a:r>
            <a:r>
              <a:rPr lang="en-IN" sz="1800" dirty="0"/>
              <a:t> chloride. </a:t>
            </a:r>
          </a:p>
          <a:p>
            <a:pPr marL="0" indent="0" algn="just">
              <a:buNone/>
            </a:pPr>
            <a:endParaRPr lang="en-IN" sz="1800" dirty="0"/>
          </a:p>
          <a:p>
            <a:endParaRPr lang="en-IN" dirty="0"/>
          </a:p>
        </p:txBody>
      </p:sp>
      <p:pic>
        <p:nvPicPr>
          <p:cNvPr id="4" name="Picture 3"/>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7755" y="2174947"/>
            <a:ext cx="7065818" cy="770876"/>
          </a:xfrm>
          <a:prstGeom prst="rect">
            <a:avLst/>
          </a:prstGeom>
        </p:spPr>
      </p:pic>
      <p:pic>
        <p:nvPicPr>
          <p:cNvPr id="5" name="Picture 4"/>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19505" r="26832" b="30775"/>
          <a:stretch/>
        </p:blipFill>
        <p:spPr bwMode="auto">
          <a:xfrm>
            <a:off x="1278082" y="4414144"/>
            <a:ext cx="6120245" cy="8280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62285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163" y="1148195"/>
            <a:ext cx="8593282" cy="4738255"/>
          </a:xfrm>
        </p:spPr>
        <p:txBody>
          <a:bodyPr>
            <a:normAutofit lnSpcReduction="10000"/>
          </a:bodyPr>
          <a:lstStyle/>
          <a:p>
            <a:pPr marL="0" indent="0">
              <a:buNone/>
            </a:pPr>
            <a:r>
              <a:rPr lang="en-IN" dirty="0"/>
              <a:t>Cleavage</a:t>
            </a:r>
          </a:p>
          <a:p>
            <a:pPr marL="0" indent="0">
              <a:buNone/>
            </a:pPr>
            <a:r>
              <a:rPr lang="en-IN" sz="1800" dirty="0"/>
              <a:t>An </a:t>
            </a:r>
            <a:r>
              <a:rPr lang="en-IN" sz="1800" dirty="0" err="1"/>
              <a:t>pivaloate</a:t>
            </a:r>
            <a:r>
              <a:rPr lang="en-IN" sz="1800" dirty="0"/>
              <a:t> ester can be selectively cleaved by NH</a:t>
            </a:r>
            <a:r>
              <a:rPr lang="en-IN" sz="1800" baseline="-25000" dirty="0"/>
              <a:t>3</a:t>
            </a:r>
            <a:r>
              <a:rPr lang="en-IN" sz="1800" dirty="0"/>
              <a:t>/</a:t>
            </a:r>
            <a:r>
              <a:rPr lang="en-IN" sz="1800" dirty="0" err="1"/>
              <a:t>MeOH</a:t>
            </a:r>
            <a:r>
              <a:rPr lang="en-IN" sz="1800" dirty="0"/>
              <a:t>.</a:t>
            </a:r>
          </a:p>
          <a:p>
            <a:pPr marL="0" indent="0">
              <a:buNone/>
            </a:pPr>
            <a:endParaRPr lang="en-IN" sz="1800" dirty="0"/>
          </a:p>
          <a:p>
            <a:pPr marL="0" indent="0">
              <a:buNone/>
            </a:pPr>
            <a:endParaRPr lang="en-IN" sz="1800" dirty="0"/>
          </a:p>
          <a:p>
            <a:pPr marL="0" indent="0">
              <a:buNone/>
            </a:pPr>
            <a:r>
              <a:rPr lang="en-IN" dirty="0"/>
              <a:t>v) Benzoate ester: </a:t>
            </a:r>
            <a:r>
              <a:rPr lang="en-IN" dirty="0" err="1"/>
              <a:t>PhCOOR</a:t>
            </a:r>
            <a:endParaRPr lang="en-IN" dirty="0"/>
          </a:p>
          <a:p>
            <a:pPr marL="0" indent="0">
              <a:buNone/>
            </a:pPr>
            <a:r>
              <a:rPr lang="en-IN" dirty="0"/>
              <a:t>Formation</a:t>
            </a:r>
          </a:p>
          <a:p>
            <a:pPr marL="0" indent="0">
              <a:buNone/>
            </a:pPr>
            <a:endParaRPr lang="en-IN" sz="1800" dirty="0"/>
          </a:p>
          <a:p>
            <a:pPr marL="0" indent="0">
              <a:buNone/>
            </a:pPr>
            <a:endParaRPr lang="en-IN" sz="1800" dirty="0"/>
          </a:p>
          <a:p>
            <a:pPr marL="0" indent="0">
              <a:buNone/>
            </a:pPr>
            <a:r>
              <a:rPr lang="en-IN" dirty="0"/>
              <a:t>Cleavage</a:t>
            </a:r>
          </a:p>
          <a:p>
            <a:pPr marL="0" indent="0">
              <a:buNone/>
            </a:pPr>
            <a:r>
              <a:rPr lang="en-IN" dirty="0"/>
              <a:t>Benzoate esters are more stable to hydrolysis than acetate esters.</a:t>
            </a:r>
          </a:p>
          <a:p>
            <a:pPr marL="0" indent="0">
              <a:buNone/>
            </a:pPr>
            <a:endParaRPr lang="en-IN" sz="1800"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5461" r="9716" b="-4474"/>
          <a:stretch/>
        </p:blipFill>
        <p:spPr bwMode="auto">
          <a:xfrm>
            <a:off x="716974" y="1945135"/>
            <a:ext cx="7180118" cy="57466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14416" t="12033" r="13022" b="25451"/>
          <a:stretch/>
        </p:blipFill>
        <p:spPr bwMode="auto">
          <a:xfrm>
            <a:off x="1049481" y="3316735"/>
            <a:ext cx="7034645" cy="463306"/>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Lst>
          </a:blip>
          <a:srcRect l="15508" r="26711"/>
          <a:stretch/>
        </p:blipFill>
        <p:spPr bwMode="auto">
          <a:xfrm>
            <a:off x="1049481" y="5070504"/>
            <a:ext cx="7034645" cy="649691"/>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Lst>
          </a:blip>
          <a:srcRect l="15508" r="26711"/>
          <a:stretch/>
        </p:blipFill>
        <p:spPr bwMode="auto">
          <a:xfrm>
            <a:off x="1059870" y="4995040"/>
            <a:ext cx="7034645" cy="6496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60311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773" y="1085850"/>
            <a:ext cx="8717972" cy="4727864"/>
          </a:xfrm>
        </p:spPr>
        <p:txBody>
          <a:bodyPr/>
          <a:lstStyle/>
          <a:p>
            <a:pPr marL="0" indent="0">
              <a:buNone/>
            </a:pPr>
            <a:r>
              <a:rPr lang="en-IN" sz="1800" dirty="0"/>
              <a:t>vi) Alkyl methyl carbonates: RO-</a:t>
            </a:r>
            <a:r>
              <a:rPr lang="en-IN" sz="1800" dirty="0" err="1"/>
              <a:t>COOMe</a:t>
            </a:r>
            <a:endParaRPr lang="en-IN" sz="1800" dirty="0"/>
          </a:p>
          <a:p>
            <a:pPr marL="0" indent="0">
              <a:buNone/>
            </a:pPr>
            <a:r>
              <a:rPr lang="en-IN" sz="1800" dirty="0"/>
              <a:t>Formation</a:t>
            </a:r>
          </a:p>
          <a:p>
            <a:pPr marL="0" indent="0">
              <a:buNone/>
            </a:pPr>
            <a:endParaRPr lang="en-IN" sz="1800" dirty="0"/>
          </a:p>
          <a:p>
            <a:pPr marL="0" indent="0">
              <a:buNone/>
            </a:pPr>
            <a:endParaRPr lang="en-IN" sz="1800" dirty="0"/>
          </a:p>
          <a:p>
            <a:pPr marL="0" indent="0">
              <a:buNone/>
            </a:pPr>
            <a:r>
              <a:rPr lang="en-IN" sz="1800" dirty="0"/>
              <a:t>Cleavage</a:t>
            </a:r>
          </a:p>
          <a:p>
            <a:pPr marL="0" indent="0">
              <a:buNone/>
            </a:pPr>
            <a:endParaRPr lang="en-IN" dirty="0"/>
          </a:p>
          <a:p>
            <a:pPr marL="0" indent="0">
              <a:buNone/>
            </a:pPr>
            <a:endParaRPr lang="en-IN" sz="1800" dirty="0"/>
          </a:p>
          <a:p>
            <a:pPr marL="0" indent="0">
              <a:buNone/>
            </a:pPr>
            <a:r>
              <a:rPr lang="en-IN" sz="1800" dirty="0"/>
              <a:t>vii) Alkyl 2. 2. 2 – </a:t>
            </a:r>
            <a:r>
              <a:rPr lang="en-IN" sz="1800" dirty="0" err="1"/>
              <a:t>trichloroethyl</a:t>
            </a:r>
            <a:r>
              <a:rPr lang="en-IN" sz="1800" dirty="0"/>
              <a:t> carbonate: RO-COOCH</a:t>
            </a:r>
            <a:r>
              <a:rPr lang="en-IN" sz="1800" baseline="-25000" dirty="0"/>
              <a:t>2</a:t>
            </a:r>
            <a:r>
              <a:rPr lang="en-IN" sz="1800" dirty="0"/>
              <a:t>CCl</a:t>
            </a:r>
            <a:r>
              <a:rPr lang="en-IN" sz="1800" baseline="-25000" dirty="0"/>
              <a:t>3</a:t>
            </a:r>
            <a:endParaRPr lang="en-IN" sz="1800" dirty="0"/>
          </a:p>
          <a:p>
            <a:pPr marL="0" indent="0">
              <a:buNone/>
            </a:pPr>
            <a:r>
              <a:rPr lang="en-IN" sz="1800" dirty="0"/>
              <a:t>Formation </a:t>
            </a:r>
          </a:p>
          <a:p>
            <a:pPr marL="0" indent="0">
              <a:buNone/>
            </a:pPr>
            <a:endParaRPr lang="en-IN" sz="1800" dirty="0"/>
          </a:p>
          <a:p>
            <a:pPr marL="0" indent="0">
              <a:buNone/>
            </a:pPr>
            <a:r>
              <a:rPr lang="en-IN" sz="1800" dirty="0"/>
              <a:t>Cleavage </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17346" t="5040" r="13881" b="37878"/>
          <a:stretch/>
        </p:blipFill>
        <p:spPr bwMode="auto">
          <a:xfrm>
            <a:off x="1808017" y="1527765"/>
            <a:ext cx="4333010" cy="77382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l="21442" t="12629" r="19443" b="9778"/>
          <a:stretch/>
        </p:blipFill>
        <p:spPr bwMode="auto">
          <a:xfrm>
            <a:off x="1808017" y="2522933"/>
            <a:ext cx="4333010" cy="75539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Lst>
          </a:blip>
          <a:srcRect l="7279" t="5172" r="14234" b="23959"/>
          <a:stretch/>
        </p:blipFill>
        <p:spPr bwMode="auto">
          <a:xfrm>
            <a:off x="1808018" y="3823529"/>
            <a:ext cx="4333010" cy="722494"/>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8">
            <a:extLst>
              <a:ext uri="{BEBA8EAE-BF5A-486C-A8C5-ECC9F3942E4B}">
                <a14:imgProps xmlns:a14="http://schemas.microsoft.com/office/drawing/2010/main">
                  <a14:imgLayer r:embed="rId9">
                    <a14:imgEffect>
                      <a14:artisticPhotocopy/>
                    </a14:imgEffect>
                    <a14:imgEffect>
                      <a14:brightnessContrast bright="40000" contrast="-40000"/>
                    </a14:imgEffect>
                  </a14:imgLayer>
                </a14:imgProps>
              </a:ext>
            </a:extLst>
          </a:blip>
          <a:srcRect l="11397" t="6386" r="23925" b="10597"/>
          <a:stretch/>
        </p:blipFill>
        <p:spPr bwMode="auto">
          <a:xfrm>
            <a:off x="1808018" y="4800275"/>
            <a:ext cx="4405745" cy="6036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791093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1501" y="129544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pic>
        <p:nvPicPr>
          <p:cNvPr id="3073" name="Picture 32"/>
          <p:cNvPicPr>
            <a:picLocks noChangeAspect="1" noChangeArrowheads="1"/>
          </p:cNvPicPr>
          <p:nvPr/>
        </p:nvPicPr>
        <p:blipFill>
          <a:blip r:embed="rId2">
            <a:extLst>
              <a:ext uri="{28A0092B-C50C-407E-A947-70E740481C1C}">
                <a14:useLocalDpi xmlns:a14="http://schemas.microsoft.com/office/drawing/2010/main" val="0"/>
              </a:ext>
            </a:extLst>
          </a:blip>
          <a:srcRect r="18411" b="-2007"/>
          <a:stretch>
            <a:fillRect/>
          </a:stretch>
        </p:blipFill>
        <p:spPr bwMode="auto">
          <a:xfrm>
            <a:off x="3885984" y="1144937"/>
            <a:ext cx="1517289" cy="7274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24691" y="1144937"/>
            <a:ext cx="9871364"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eaLnBrk="0" fontAlgn="base" hangingPunct="0">
              <a:spcBef>
                <a:spcPct val="0"/>
              </a:spcBef>
              <a:spcAft>
                <a:spcPct val="0"/>
              </a:spcAft>
            </a:pPr>
            <a:r>
              <a:rPr lang="en-US" altLang="en-US" dirty="0">
                <a:latin typeface="Times New Roman" panose="02020603050405020304" pitchFamily="18" charset="0"/>
                <a:ea typeface="Calibri" panose="020F0502020204030204" pitchFamily="34" charset="0"/>
                <a:cs typeface="Times New Roman" panose="02020603050405020304" pitchFamily="18" charset="0"/>
              </a:rPr>
              <a:t>viii) Alkyl p-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nitrophenyl</a:t>
            </a:r>
            <a:r>
              <a:rPr lang="en-US" altLang="en-US" dirty="0">
                <a:latin typeface="Times New Roman" panose="02020603050405020304" pitchFamily="18" charset="0"/>
                <a:ea typeface="Calibri" panose="020F0502020204030204" pitchFamily="34" charset="0"/>
                <a:cs typeface="Times New Roman" panose="02020603050405020304" pitchFamily="18" charset="0"/>
              </a:rPr>
              <a:t> carbonates:  </a:t>
            </a:r>
            <a:endParaRPr lang="en-US" altLang="en-US" dirty="0"/>
          </a:p>
          <a:p>
            <a:pPr algn="just" defTabSz="685800" eaLnBrk="0" fontAlgn="base" hangingPunct="0">
              <a:spcBef>
                <a:spcPct val="0"/>
              </a:spcBef>
              <a:spcAft>
                <a:spcPct val="0"/>
              </a:spcAft>
            </a:pPr>
            <a:endParaRPr lang="en-US" altLang="en-US" dirty="0">
              <a:latin typeface="Times New Roman" panose="02020603050405020304" pitchFamily="18" charset="0"/>
              <a:ea typeface="Calibri" panose="020F0502020204030204" pitchFamily="34" charset="0"/>
              <a:cs typeface="Times New Roman" panose="02020603050405020304" pitchFamily="18" charset="0"/>
            </a:endParaRPr>
          </a:p>
          <a:p>
            <a:pPr algn="just" defTabSz="685800" eaLnBrk="0" fontAlgn="base" hangingPunct="0">
              <a:spcBef>
                <a:spcPct val="0"/>
              </a:spcBef>
              <a:spcAft>
                <a:spcPct val="0"/>
              </a:spcAft>
            </a:pPr>
            <a:r>
              <a:rPr lang="en-US" altLang="en-US" dirty="0">
                <a:latin typeface="Times New Roman" panose="02020603050405020304" pitchFamily="18" charset="0"/>
                <a:ea typeface="Calibri" panose="020F0502020204030204" pitchFamily="34" charset="0"/>
                <a:cs typeface="Times New Roman" panose="02020603050405020304" pitchFamily="18" charset="0"/>
              </a:rPr>
              <a:t>Formation</a:t>
            </a:r>
            <a:endParaRPr lang="en-US" altLang="en-US" dirty="0">
              <a:latin typeface="Arial" panose="020B0604020202020204" pitchFamily="34" charset="0"/>
            </a:endParaRPr>
          </a:p>
        </p:txBody>
      </p:sp>
      <p:pic>
        <p:nvPicPr>
          <p:cNvPr id="7" name="Picture 6"/>
          <p:cNvPicPr/>
          <p:nvPr/>
        </p:nvPicPr>
        <p:blipFill rotWithShape="1">
          <a:blip r:embed="rId3">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Lst>
          </a:blip>
          <a:srcRect l="6420" r="7086"/>
          <a:stretch/>
        </p:blipFill>
        <p:spPr bwMode="auto">
          <a:xfrm>
            <a:off x="1724892" y="2045184"/>
            <a:ext cx="4088714" cy="1077284"/>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70164" y="3122468"/>
            <a:ext cx="1017073" cy="369332"/>
          </a:xfrm>
          <a:prstGeom prst="rect">
            <a:avLst/>
          </a:prstGeom>
          <a:noFill/>
        </p:spPr>
        <p:txBody>
          <a:bodyPr wrap="none" rtlCol="0">
            <a:spAutoFit/>
          </a:bodyPr>
          <a:lstStyle/>
          <a:p>
            <a:r>
              <a:rPr lang="en-IN" dirty="0"/>
              <a:t>Cleavage</a:t>
            </a:r>
          </a:p>
        </p:txBody>
      </p:sp>
      <p:pic>
        <p:nvPicPr>
          <p:cNvPr id="8" name="Picture 7"/>
          <p:cNvPicPr>
            <a:picLocks noChangeAspect="1"/>
          </p:cNvPicPr>
          <p:nvPr/>
        </p:nvPicPr>
        <p:blipFill>
          <a:blip r:embed="rId5"/>
          <a:stretch>
            <a:fillRect/>
          </a:stretch>
        </p:blipFill>
        <p:spPr>
          <a:xfrm>
            <a:off x="1666523" y="3562256"/>
            <a:ext cx="4205450" cy="1111827"/>
          </a:xfrm>
          <a:prstGeom prst="rect">
            <a:avLst/>
          </a:prstGeom>
        </p:spPr>
      </p:pic>
      <p:sp>
        <p:nvSpPr>
          <p:cNvPr id="9" name="Rectangle 8"/>
          <p:cNvSpPr/>
          <p:nvPr/>
        </p:nvSpPr>
        <p:spPr>
          <a:xfrm>
            <a:off x="124691" y="4840336"/>
            <a:ext cx="8728364" cy="390684"/>
          </a:xfrm>
          <a:prstGeom prst="rect">
            <a:avLst/>
          </a:prstGeom>
        </p:spPr>
        <p:txBody>
          <a:bodyPr wrap="square">
            <a:spAutoFit/>
          </a:bodyPr>
          <a:lstStyle/>
          <a:p>
            <a:pPr marL="342900" algn="just">
              <a:lnSpc>
                <a:spcPct val="115000"/>
              </a:lnSpc>
            </a:pPr>
            <a:r>
              <a:rPr lang="en-IN" dirty="0">
                <a:latin typeface="Times New Roman" panose="02020603050405020304" pitchFamily="18" charset="0"/>
                <a:ea typeface="Calibri" panose="020F0502020204030204" pitchFamily="34" charset="0"/>
                <a:cs typeface="Times New Roman" panose="02020603050405020304" pitchFamily="18" charset="0"/>
              </a:rPr>
              <a:t>Acetates, benzoates and cyclic carbonates are stable to these hydrolysis conditions.</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16704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819" y="1054678"/>
            <a:ext cx="8780318" cy="4779818"/>
          </a:xfrm>
        </p:spPr>
        <p:txBody>
          <a:bodyPr>
            <a:normAutofit fontScale="77500" lnSpcReduction="20000"/>
          </a:bodyPr>
          <a:lstStyle/>
          <a:p>
            <a:pPr marL="0" indent="0" algn="just">
              <a:buNone/>
            </a:pPr>
            <a:r>
              <a:rPr lang="en-IN" sz="1800" dirty="0"/>
              <a:t>ix) For 1,2 Diols formation of </a:t>
            </a:r>
            <a:r>
              <a:rPr lang="en-IN" sz="1800" dirty="0" err="1"/>
              <a:t>acetals</a:t>
            </a:r>
            <a:r>
              <a:rPr lang="en-IN" sz="1800" dirty="0"/>
              <a:t> or ketals using formaldehyde or acetone respectively is employed.</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b="1" dirty="0"/>
              <a:t>PROTECTION OF CARBONYL GROUPS (R</a:t>
            </a:r>
            <a:r>
              <a:rPr lang="en-IN" b="1" baseline="-25000" dirty="0"/>
              <a:t>2</a:t>
            </a:r>
            <a:r>
              <a:rPr lang="en-IN" b="1" dirty="0"/>
              <a:t>C=O, RCHO) </a:t>
            </a:r>
            <a:endParaRPr lang="en-IN" dirty="0"/>
          </a:p>
          <a:p>
            <a:pPr marL="0" indent="0" algn="just">
              <a:buNone/>
            </a:pPr>
            <a:r>
              <a:rPr lang="en-IN" b="1" dirty="0"/>
              <a:t>Principle of protection of carbonyl compounds: </a:t>
            </a:r>
            <a:r>
              <a:rPr lang="en-IN" dirty="0"/>
              <a:t>The ability of the carbonyl group to act both as an electrophile and as a nucleophile makes it very important in the formation of carbon- carbon bonds. Both these aspects of carbonyl reactivity is illustrated by the aldol reaction brought about by either basic or acidic catalysis as follows.</a:t>
            </a:r>
            <a:r>
              <a:rPr lang="en-IN" b="1" dirty="0"/>
              <a:t> </a:t>
            </a:r>
            <a:endParaRPr lang="en-IN" dirty="0"/>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1371601" y="1614900"/>
            <a:ext cx="5008418" cy="1673824"/>
          </a:xfrm>
          <a:prstGeom prst="rect">
            <a:avLst/>
          </a:prstGeom>
        </p:spPr>
      </p:pic>
    </p:spTree>
    <p:extLst>
      <p:ext uri="{BB962C8B-B14F-4D97-AF65-F5344CB8AC3E}">
        <p14:creationId xmlns:p14="http://schemas.microsoft.com/office/powerpoint/2010/main" val="34193894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14" y="1023802"/>
            <a:ext cx="8699863" cy="4643846"/>
          </a:xfrm>
        </p:spPr>
        <p:txBody>
          <a:bodyPr/>
          <a:lstStyle/>
          <a:p>
            <a:pPr marL="0" indent="0">
              <a:buNone/>
            </a:pPr>
            <a:r>
              <a:rPr lang="en-IN" sz="1800" b="1" dirty="0"/>
              <a:t>Base catalysed aldol reaction</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1806" t="-1" r="3016" b="6115"/>
          <a:stretch/>
        </p:blipFill>
        <p:spPr bwMode="auto">
          <a:xfrm>
            <a:off x="695598" y="1570537"/>
            <a:ext cx="7582988" cy="1512564"/>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82088" y="3285036"/>
            <a:ext cx="3301637" cy="390684"/>
          </a:xfrm>
          <a:prstGeom prst="rect">
            <a:avLst/>
          </a:prstGeom>
        </p:spPr>
        <p:txBody>
          <a:bodyPr wrap="square">
            <a:spAutoFit/>
          </a:bodyPr>
          <a:lstStyle/>
          <a:p>
            <a:pPr algn="just">
              <a:lnSpc>
                <a:spcPct val="115000"/>
              </a:lnSpc>
              <a:spcAft>
                <a:spcPts val="750"/>
              </a:spcAft>
            </a:pPr>
            <a:r>
              <a:rPr lang="en-IN" b="1" dirty="0">
                <a:latin typeface="Times New Roman" panose="02020603050405020304" pitchFamily="18" charset="0"/>
                <a:ea typeface="Calibri" panose="020F0502020204030204" pitchFamily="34" charset="0"/>
                <a:cs typeface="Times New Roman" panose="02020603050405020304" pitchFamily="18" charset="0"/>
              </a:rPr>
              <a:t>Acid catalysed aldol reaction</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r="9007"/>
          <a:stretch/>
        </p:blipFill>
        <p:spPr bwMode="auto">
          <a:xfrm>
            <a:off x="695598" y="3874770"/>
            <a:ext cx="7582988" cy="16655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00007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32" y="1092382"/>
            <a:ext cx="8631283" cy="4741817"/>
          </a:xfrm>
        </p:spPr>
        <p:txBody>
          <a:bodyPr>
            <a:normAutofit fontScale="70000" lnSpcReduction="20000"/>
          </a:bodyPr>
          <a:lstStyle/>
          <a:p>
            <a:pPr marL="0" indent="0" algn="just">
              <a:lnSpc>
                <a:spcPct val="150000"/>
              </a:lnSpc>
              <a:buNone/>
            </a:pPr>
            <a:r>
              <a:rPr lang="en-IN" dirty="0"/>
              <a:t>Carbonyl chemistry is characterised by nucleophilic attack at the C=O (carbonyl) carbon and by the (enol) ate followed by α- functionalisation. Base-catalysed </a:t>
            </a:r>
            <a:r>
              <a:rPr lang="en-IN" dirty="0" err="1"/>
              <a:t>enolate</a:t>
            </a:r>
            <a:r>
              <a:rPr lang="en-IN" dirty="0"/>
              <a:t> formation (or acid- catalysed enol formation) converts the inherently electrophilic group into a nucleophilic </a:t>
            </a:r>
            <a:r>
              <a:rPr lang="en-IN" dirty="0" err="1"/>
              <a:t>enolate</a:t>
            </a:r>
            <a:r>
              <a:rPr lang="en-IN" dirty="0"/>
              <a:t> anion (or enol) which is manifested in its addition to free aldehyde (or protonated aldehyde) to form the β- hydroxyl aldehyde (aldol) product. Since the aldol reaction proceeds readily in the presence of catalytic quantities of acid or base, its occurrence as a competing side reaction is difficult to avoid. Thus protection of carbonyl group is an important requirement for successful organic synthesis. </a:t>
            </a:r>
          </a:p>
        </p:txBody>
      </p:sp>
    </p:spTree>
    <p:extLst>
      <p:ext uri="{BB962C8B-B14F-4D97-AF65-F5344CB8AC3E}">
        <p14:creationId xmlns:p14="http://schemas.microsoft.com/office/powerpoint/2010/main" val="17237314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183" y="1060093"/>
            <a:ext cx="8789831" cy="4810259"/>
          </a:xfrm>
        </p:spPr>
        <p:txBody>
          <a:bodyPr>
            <a:normAutofit fontScale="85000" lnSpcReduction="10000"/>
          </a:bodyPr>
          <a:lstStyle/>
          <a:p>
            <a:pPr marL="0" indent="0" algn="just">
              <a:lnSpc>
                <a:spcPct val="150000"/>
              </a:lnSpc>
              <a:buNone/>
            </a:pPr>
            <a:r>
              <a:rPr lang="en-IN" sz="1800" dirty="0"/>
              <a:t>There are many protecting groups that remove both aspects of carbonyl reactivity simultaneously. Most of these are based on alcohol adducts (</a:t>
            </a:r>
            <a:r>
              <a:rPr lang="en-IN" sz="1800" dirty="0" err="1"/>
              <a:t>acetals</a:t>
            </a:r>
            <a:r>
              <a:rPr lang="en-IN" sz="1800" dirty="0"/>
              <a:t>) formed under dehydrating conditions in the presence of </a:t>
            </a:r>
            <a:r>
              <a:rPr lang="en-IN" sz="1800" dirty="0" err="1"/>
              <a:t>protic</a:t>
            </a:r>
            <a:r>
              <a:rPr lang="en-IN" sz="1800" dirty="0"/>
              <a:t> or Lewis acid. The general reaction, to form 1,1- </a:t>
            </a:r>
            <a:r>
              <a:rPr lang="en-IN" sz="1800" dirty="0" err="1"/>
              <a:t>diethoxyethane</a:t>
            </a:r>
            <a:r>
              <a:rPr lang="en-IN" sz="1800" dirty="0"/>
              <a:t> (</a:t>
            </a:r>
            <a:r>
              <a:rPr lang="en-IN" sz="1800" dirty="0" err="1"/>
              <a:t>acetal</a:t>
            </a:r>
            <a:r>
              <a:rPr lang="en-IN" sz="1800" dirty="0"/>
              <a:t>), is given below.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just">
              <a:buNone/>
            </a:pPr>
            <a:endParaRPr lang="en-IN" sz="1800" dirty="0"/>
          </a:p>
          <a:p>
            <a:pPr marL="0" indent="0" algn="just">
              <a:lnSpc>
                <a:spcPct val="150000"/>
              </a:lnSpc>
              <a:buNone/>
            </a:pPr>
            <a:r>
              <a:rPr lang="en-IN" sz="1800" dirty="0"/>
              <a:t>The </a:t>
            </a:r>
            <a:r>
              <a:rPr lang="en-IN" sz="1800" dirty="0" err="1"/>
              <a:t>acetal</a:t>
            </a:r>
            <a:r>
              <a:rPr lang="en-IN" sz="1800" dirty="0"/>
              <a:t> carbon (to which the </a:t>
            </a:r>
            <a:r>
              <a:rPr lang="en-IN" sz="1800" dirty="0" err="1"/>
              <a:t>alkoxy</a:t>
            </a:r>
            <a:r>
              <a:rPr lang="en-IN" sz="1800" dirty="0"/>
              <a:t> groups are attached) is less electron deficient, more </a:t>
            </a:r>
          </a:p>
          <a:p>
            <a:pPr marL="0" indent="0" algn="just">
              <a:lnSpc>
                <a:spcPct val="150000"/>
              </a:lnSpc>
              <a:buNone/>
            </a:pPr>
            <a:r>
              <a:rPr lang="en-IN" sz="1800" dirty="0" err="1"/>
              <a:t>sterically</a:t>
            </a:r>
            <a:r>
              <a:rPr lang="en-IN" sz="1800" dirty="0"/>
              <a:t> crowded, and longer bears a polarised and relatively easily broken π bond, therefore, it is not susceptible to direct attack by nucleophiles.</a:t>
            </a:r>
          </a:p>
          <a:p>
            <a:pPr marL="0" indent="0">
              <a:buNone/>
            </a:pPr>
            <a:endParaRPr lang="en-IN" dirty="0"/>
          </a:p>
        </p:txBody>
      </p:sp>
      <p:pic>
        <p:nvPicPr>
          <p:cNvPr id="4" name="Picture 3"/>
          <p:cNvPicPr/>
          <p:nvPr/>
        </p:nvPicPr>
        <p:blipFill rotWithShape="1">
          <a:blip r:embed="rId2" cstate="print">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901" t="3463" r="2685" b="2378"/>
          <a:stretch/>
        </p:blipFill>
        <p:spPr bwMode="auto">
          <a:xfrm rot="16200000">
            <a:off x="3870993" y="-410431"/>
            <a:ext cx="1376258" cy="8190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9316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09600"/>
            <a:ext cx="8305800" cy="5909310"/>
          </a:xfrm>
          <a:prstGeom prst="rect">
            <a:avLst/>
          </a:prstGeom>
        </p:spPr>
        <p:txBody>
          <a:bodyPr wrap="square">
            <a:spAutoFit/>
          </a:bodyPr>
          <a:lstStyle/>
          <a:p>
            <a:pPr algn="ctr"/>
            <a:r>
              <a:rPr lang="en-IN" sz="2800" b="1" dirty="0" err="1">
                <a:solidFill>
                  <a:srgbClr val="006600"/>
                </a:solidFill>
              </a:rPr>
              <a:t>Van’t</a:t>
            </a:r>
            <a:r>
              <a:rPr lang="en-IN" sz="2800" b="1" dirty="0">
                <a:solidFill>
                  <a:srgbClr val="006600"/>
                </a:solidFill>
              </a:rPr>
              <a:t> Hoff’s Factor</a:t>
            </a:r>
            <a:endParaRPr lang="en-US" sz="2800" dirty="0">
              <a:solidFill>
                <a:srgbClr val="006600"/>
              </a:solidFill>
            </a:endParaRPr>
          </a:p>
          <a:p>
            <a:endParaRPr lang="en-US" dirty="0"/>
          </a:p>
          <a:p>
            <a:r>
              <a:rPr lang="en-US" sz="2400" dirty="0">
                <a:solidFill>
                  <a:srgbClr val="990033"/>
                </a:solidFill>
              </a:rPr>
              <a:t>The </a:t>
            </a:r>
            <a:r>
              <a:rPr lang="en-US" sz="2400" b="1" dirty="0">
                <a:solidFill>
                  <a:srgbClr val="990033"/>
                </a:solidFill>
              </a:rPr>
              <a:t>van 't Hoff factor </a:t>
            </a:r>
            <a:r>
              <a:rPr lang="en-US" sz="2400" b="1" i="1" dirty="0">
                <a:solidFill>
                  <a:srgbClr val="990033"/>
                </a:solidFill>
              </a:rPr>
              <a:t>i </a:t>
            </a:r>
            <a:r>
              <a:rPr lang="en-US" sz="2400" dirty="0">
                <a:solidFill>
                  <a:srgbClr val="990033"/>
                </a:solidFill>
              </a:rPr>
              <a:t>(named after Dutch </a:t>
            </a:r>
            <a:r>
              <a:rPr lang="nl-NL" sz="2400" dirty="0">
                <a:solidFill>
                  <a:srgbClr val="990033"/>
                </a:solidFill>
              </a:rPr>
              <a:t>chemist Jacobus Henricus van 't Hoff) is a </a:t>
            </a:r>
            <a:r>
              <a:rPr lang="en-US" sz="2400" dirty="0">
                <a:solidFill>
                  <a:srgbClr val="990033"/>
                </a:solidFill>
              </a:rPr>
              <a:t>measure of the effect of a solute upon colligative </a:t>
            </a:r>
            <a:r>
              <a:rPr lang="en-IN" sz="2400" dirty="0">
                <a:solidFill>
                  <a:srgbClr val="990033"/>
                </a:solidFill>
              </a:rPr>
              <a:t>properties.</a:t>
            </a:r>
          </a:p>
          <a:p>
            <a:endParaRPr lang="en-US" sz="2000" dirty="0"/>
          </a:p>
          <a:p>
            <a:pPr algn="just"/>
            <a:r>
              <a:rPr lang="en-US" sz="2400" dirty="0">
                <a:solidFill>
                  <a:srgbClr val="00B050"/>
                </a:solidFill>
              </a:rPr>
              <a:t>It is defined as the ratio of observed colligative property produced by a given concentration of electrolytes solution to the property observed for the same concentration of non electrolyte </a:t>
            </a:r>
            <a:r>
              <a:rPr lang="en-IN" sz="2400" dirty="0">
                <a:solidFill>
                  <a:srgbClr val="00B050"/>
                </a:solidFill>
              </a:rPr>
              <a:t>solutions.</a:t>
            </a:r>
          </a:p>
          <a:p>
            <a:pPr algn="just"/>
            <a:endParaRPr lang="en-US" sz="2400" dirty="0"/>
          </a:p>
          <a:p>
            <a:pPr lvl="2"/>
            <a:r>
              <a:rPr lang="en-US" sz="2400" dirty="0">
                <a:solidFill>
                  <a:srgbClr val="663300"/>
                </a:solidFill>
                <a:latin typeface="Arial Unicode MS" pitchFamily="34" charset="-128"/>
              </a:rPr>
              <a:t>i = No. of particles in solution per formula unit (range 1 – n)</a:t>
            </a:r>
          </a:p>
          <a:p>
            <a:pPr lvl="2"/>
            <a:r>
              <a:rPr lang="en-US" sz="2400" dirty="0">
                <a:solidFill>
                  <a:srgbClr val="663300"/>
                </a:solidFill>
                <a:latin typeface="Arial Unicode MS" pitchFamily="34" charset="-128"/>
              </a:rPr>
              <a:t>i.e. for sucrose i = 1 [no dissociation]</a:t>
            </a:r>
          </a:p>
          <a:p>
            <a:pPr lvl="2"/>
            <a:r>
              <a:rPr lang="en-US" sz="2400" dirty="0">
                <a:solidFill>
                  <a:srgbClr val="663300"/>
                </a:solidFill>
                <a:latin typeface="Arial Unicode MS" pitchFamily="34" charset="-128"/>
              </a:rPr>
              <a:t>	for </a:t>
            </a:r>
            <a:r>
              <a:rPr lang="en-US" sz="2400" dirty="0" err="1">
                <a:solidFill>
                  <a:srgbClr val="663300"/>
                </a:solidFill>
                <a:latin typeface="Arial Unicode MS" pitchFamily="34" charset="-128"/>
              </a:rPr>
              <a:t>NaCl</a:t>
            </a:r>
            <a:r>
              <a:rPr lang="en-US" sz="2400" dirty="0">
                <a:solidFill>
                  <a:srgbClr val="663300"/>
                </a:solidFill>
                <a:latin typeface="Arial Unicode MS" pitchFamily="34" charset="-128"/>
              </a:rPr>
              <a:t> i = 2 [</a:t>
            </a:r>
            <a:r>
              <a:rPr lang="en-US" sz="2400" dirty="0" err="1">
                <a:solidFill>
                  <a:srgbClr val="663300"/>
                </a:solidFill>
                <a:latin typeface="Arial Unicode MS" pitchFamily="34" charset="-128"/>
              </a:rPr>
              <a:t>NaCl</a:t>
            </a:r>
            <a:r>
              <a:rPr lang="en-US" sz="2400" dirty="0">
                <a:solidFill>
                  <a:srgbClr val="663300"/>
                </a:solidFill>
                <a:latin typeface="Arial Unicode MS" pitchFamily="34" charset="-128"/>
              </a:rPr>
              <a:t>   </a:t>
            </a:r>
            <a:r>
              <a:rPr lang="en-US" sz="2400" dirty="0">
                <a:solidFill>
                  <a:srgbClr val="663300"/>
                </a:solidFill>
                <a:latin typeface="Arial Unicode MS" pitchFamily="34" charset="-128"/>
                <a:ea typeface="Arial Unicode MS" pitchFamily="34" charset="-128"/>
                <a:cs typeface="Arial Unicode MS" pitchFamily="34" charset="-128"/>
              </a:rPr>
              <a:t>→</a:t>
            </a:r>
            <a:r>
              <a:rPr lang="en-US" sz="2400" dirty="0">
                <a:solidFill>
                  <a:srgbClr val="663300"/>
                </a:solidFill>
                <a:latin typeface="Arial Unicode MS" pitchFamily="34" charset="-128"/>
              </a:rPr>
              <a:t> Na</a:t>
            </a:r>
            <a:r>
              <a:rPr lang="en-US" sz="2400" b="1" baseline="30000" dirty="0">
                <a:solidFill>
                  <a:srgbClr val="663300"/>
                </a:solidFill>
                <a:latin typeface="Arial Unicode MS" pitchFamily="34" charset="-128"/>
              </a:rPr>
              <a:t>+</a:t>
            </a:r>
            <a:r>
              <a:rPr lang="en-US" sz="2400" dirty="0">
                <a:solidFill>
                  <a:srgbClr val="663300"/>
                </a:solidFill>
                <a:latin typeface="Arial Unicode MS" pitchFamily="34" charset="-128"/>
              </a:rPr>
              <a:t>+</a:t>
            </a:r>
            <a:r>
              <a:rPr lang="en-US" sz="2400" dirty="0" err="1">
                <a:solidFill>
                  <a:srgbClr val="663300"/>
                </a:solidFill>
                <a:latin typeface="Arial Unicode MS" pitchFamily="34" charset="-128"/>
              </a:rPr>
              <a:t>Cl</a:t>
            </a:r>
            <a:r>
              <a:rPr lang="en-US" sz="2400" b="1" baseline="30000" dirty="0">
                <a:solidFill>
                  <a:srgbClr val="663300"/>
                </a:solidFill>
                <a:latin typeface="Arial Unicode MS" pitchFamily="34" charset="-128"/>
              </a:rPr>
              <a:t>-</a:t>
            </a:r>
            <a:r>
              <a:rPr lang="en-US" sz="2400" dirty="0">
                <a:solidFill>
                  <a:srgbClr val="663300"/>
                </a:solidFill>
                <a:latin typeface="Arial Unicode MS" pitchFamily="34" charset="-128"/>
              </a:rPr>
              <a:t>]</a:t>
            </a:r>
          </a:p>
          <a:p>
            <a:pPr lvl="2"/>
            <a:r>
              <a:rPr lang="en-US" sz="2400" dirty="0">
                <a:solidFill>
                  <a:srgbClr val="663300"/>
                </a:solidFill>
                <a:latin typeface="Arial Unicode MS" pitchFamily="34" charset="-128"/>
              </a:rPr>
              <a:t>  for K</a:t>
            </a:r>
            <a:r>
              <a:rPr lang="en-US" sz="2400" b="1" baseline="-25000" dirty="0">
                <a:solidFill>
                  <a:srgbClr val="663300"/>
                </a:solidFill>
                <a:latin typeface="Arial Unicode MS" pitchFamily="34" charset="-128"/>
              </a:rPr>
              <a:t>2</a:t>
            </a:r>
            <a:r>
              <a:rPr lang="en-US" sz="2400" dirty="0">
                <a:solidFill>
                  <a:srgbClr val="663300"/>
                </a:solidFill>
                <a:latin typeface="Arial Unicode MS" pitchFamily="34" charset="-128"/>
              </a:rPr>
              <a:t>SO</a:t>
            </a:r>
            <a:r>
              <a:rPr lang="en-US" sz="2400" b="1" baseline="-25000" dirty="0">
                <a:solidFill>
                  <a:srgbClr val="663300"/>
                </a:solidFill>
                <a:latin typeface="Arial Unicode MS" pitchFamily="34" charset="-128"/>
              </a:rPr>
              <a:t>4</a:t>
            </a:r>
            <a:r>
              <a:rPr lang="en-US" sz="2400" dirty="0">
                <a:solidFill>
                  <a:srgbClr val="663300"/>
                </a:solidFill>
                <a:latin typeface="Arial Unicode MS" pitchFamily="34" charset="-128"/>
              </a:rPr>
              <a:t> i = 3 [K</a:t>
            </a:r>
            <a:r>
              <a:rPr lang="en-US" sz="2400" b="1" baseline="-25000" dirty="0">
                <a:solidFill>
                  <a:srgbClr val="663300"/>
                </a:solidFill>
                <a:latin typeface="Arial Unicode MS" pitchFamily="34" charset="-128"/>
              </a:rPr>
              <a:t>2</a:t>
            </a:r>
            <a:r>
              <a:rPr lang="en-US" sz="2400" dirty="0">
                <a:solidFill>
                  <a:srgbClr val="663300"/>
                </a:solidFill>
                <a:latin typeface="Arial Unicode MS" pitchFamily="34" charset="-128"/>
              </a:rPr>
              <a:t>SO</a:t>
            </a:r>
            <a:r>
              <a:rPr lang="en-US" sz="2400" b="1" baseline="-25000" dirty="0">
                <a:solidFill>
                  <a:srgbClr val="663300"/>
                </a:solidFill>
                <a:latin typeface="Arial Unicode MS" pitchFamily="34" charset="-128"/>
              </a:rPr>
              <a:t>4 </a:t>
            </a:r>
            <a:r>
              <a:rPr lang="en-US" sz="2400" b="1" dirty="0">
                <a:solidFill>
                  <a:srgbClr val="663300"/>
                </a:solidFill>
                <a:latin typeface="Arial Unicode MS" pitchFamily="34" charset="-128"/>
                <a:ea typeface="Arial Unicode MS" pitchFamily="34" charset="-128"/>
                <a:cs typeface="Arial Unicode MS" pitchFamily="34" charset="-128"/>
              </a:rPr>
              <a:t>→ </a:t>
            </a:r>
            <a:r>
              <a:rPr lang="en-US" sz="2400" dirty="0">
                <a:solidFill>
                  <a:srgbClr val="663300"/>
                </a:solidFill>
                <a:latin typeface="Arial Unicode MS" pitchFamily="34" charset="-128"/>
                <a:ea typeface="Arial Unicode MS" pitchFamily="34" charset="-128"/>
                <a:cs typeface="Arial Unicode MS" pitchFamily="34" charset="-128"/>
              </a:rPr>
              <a:t>2K</a:t>
            </a:r>
            <a:r>
              <a:rPr lang="en-US" sz="2400" baseline="30000" dirty="0">
                <a:solidFill>
                  <a:srgbClr val="663300"/>
                </a:solidFill>
                <a:latin typeface="Arial Unicode MS" pitchFamily="34" charset="-128"/>
                <a:ea typeface="Arial Unicode MS" pitchFamily="34" charset="-128"/>
                <a:cs typeface="Arial Unicode MS" pitchFamily="34" charset="-128"/>
              </a:rPr>
              <a:t>+</a:t>
            </a:r>
            <a:r>
              <a:rPr lang="en-US" sz="2400" b="1" dirty="0">
                <a:solidFill>
                  <a:srgbClr val="663300"/>
                </a:solidFill>
                <a:latin typeface="Arial Unicode MS" pitchFamily="34" charset="-128"/>
                <a:ea typeface="Arial Unicode MS" pitchFamily="34" charset="-128"/>
                <a:cs typeface="Arial Unicode MS" pitchFamily="34" charset="-128"/>
              </a:rPr>
              <a:t>  + </a:t>
            </a:r>
            <a:r>
              <a:rPr lang="en-US" sz="2400" dirty="0">
                <a:solidFill>
                  <a:srgbClr val="663300"/>
                </a:solidFill>
                <a:latin typeface="Arial Unicode MS" pitchFamily="34" charset="-128"/>
              </a:rPr>
              <a:t>SO</a:t>
            </a:r>
            <a:r>
              <a:rPr lang="en-US" sz="2400" b="1" baseline="-25000" dirty="0">
                <a:solidFill>
                  <a:srgbClr val="663300"/>
                </a:solidFill>
                <a:latin typeface="Arial Unicode MS" pitchFamily="34" charset="-128"/>
              </a:rPr>
              <a:t>4</a:t>
            </a:r>
            <a:r>
              <a:rPr lang="en-US" sz="2400" b="1" baseline="30000" dirty="0">
                <a:solidFill>
                  <a:srgbClr val="663300"/>
                </a:solidFill>
                <a:latin typeface="Arial Unicode MS" pitchFamily="34" charset="-128"/>
              </a:rPr>
              <a:t>2-</a:t>
            </a:r>
            <a:r>
              <a:rPr lang="en-US" sz="2400" b="1" baseline="-25000" dirty="0">
                <a:solidFill>
                  <a:srgbClr val="663300"/>
                </a:solidFill>
                <a:latin typeface="Arial Unicode MS" pitchFamily="34" charset="-128"/>
              </a:rPr>
              <a:t> </a:t>
            </a:r>
            <a:r>
              <a:rPr lang="en-US" sz="2400" dirty="0">
                <a:solidFill>
                  <a:srgbClr val="663300"/>
                </a:solidFill>
                <a:latin typeface="Arial Unicode MS" pitchFamily="34" charset="-128"/>
              </a:rPr>
              <a:t>]</a:t>
            </a:r>
            <a:endParaRPr lang="en-IN" sz="2400" dirty="0">
              <a:solidFill>
                <a:srgbClr val="663300"/>
              </a:solidFill>
            </a:endParaRPr>
          </a:p>
        </p:txBody>
      </p:sp>
    </p:spTree>
    <p:extLst>
      <p:ext uri="{BB962C8B-B14F-4D97-AF65-F5344CB8AC3E}">
        <p14:creationId xmlns:p14="http://schemas.microsoft.com/office/powerpoint/2010/main" val="263855080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138" y="1089070"/>
            <a:ext cx="8673921" cy="4771622"/>
          </a:xfrm>
        </p:spPr>
        <p:txBody>
          <a:bodyPr>
            <a:normAutofit fontScale="92500" lnSpcReduction="20000"/>
          </a:bodyPr>
          <a:lstStyle/>
          <a:p>
            <a:pPr marL="0" indent="0">
              <a:buNone/>
            </a:pPr>
            <a:r>
              <a:rPr lang="en-IN" dirty="0"/>
              <a:t>Protecting groups for carbonyl compounds (aldehydes and ketones)</a:t>
            </a:r>
          </a:p>
          <a:p>
            <a:pPr marL="0" indent="0" algn="just">
              <a:buNone/>
            </a:pPr>
            <a:r>
              <a:rPr lang="en-IN" sz="1800" dirty="0"/>
              <a:t>During the course of organic synthesis, a carbonyl group may have to be protected against attack by various reagents such as strong or moderately strong nucleophiles including organometallic reagents; acidic, basic, catalytic, or hydride reducing agents; and some oxidants. The order of reactivity of the carbonyl group is aldehydes (aliphatic &gt; aromatic) &gt; acyclic ketones and </a:t>
            </a:r>
            <a:r>
              <a:rPr lang="en-IN" sz="1800" dirty="0" err="1"/>
              <a:t>cyclohexanones</a:t>
            </a:r>
            <a:r>
              <a:rPr lang="en-IN" sz="1800" dirty="0"/>
              <a:t> &gt; </a:t>
            </a:r>
            <a:r>
              <a:rPr lang="en-IN" sz="1800" dirty="0" err="1"/>
              <a:t>cyclopentanones</a:t>
            </a:r>
            <a:r>
              <a:rPr lang="en-IN" sz="1800" dirty="0"/>
              <a:t> &gt; α, β – unsaturated ketones &gt; aromatic ketones. Hence, it might be possible to protect a reactive carbonyl group selectively in the presence of less reactive one.</a:t>
            </a:r>
          </a:p>
          <a:p>
            <a:pPr marL="0" indent="0" algn="just">
              <a:buNone/>
            </a:pPr>
            <a:r>
              <a:rPr lang="en-IN" sz="1800" dirty="0"/>
              <a:t>The most useful protecting groups are the acyclic and cyclic </a:t>
            </a:r>
            <a:r>
              <a:rPr lang="en-IN" sz="1800" dirty="0" err="1"/>
              <a:t>acetals</a:t>
            </a:r>
            <a:r>
              <a:rPr lang="en-IN" sz="1800" dirty="0"/>
              <a:t> or </a:t>
            </a:r>
            <a:r>
              <a:rPr lang="en-IN" sz="1800" dirty="0" err="1"/>
              <a:t>ketals</a:t>
            </a:r>
            <a:r>
              <a:rPr lang="en-IN" sz="1800" dirty="0"/>
              <a:t> and the acyclic </a:t>
            </a:r>
            <a:r>
              <a:rPr lang="en-IN" sz="1800" dirty="0" err="1"/>
              <a:t>thio</a:t>
            </a:r>
            <a:r>
              <a:rPr lang="en-IN" sz="1800" dirty="0"/>
              <a:t> </a:t>
            </a:r>
            <a:r>
              <a:rPr lang="en-IN" sz="1800" dirty="0" err="1"/>
              <a:t>acetals</a:t>
            </a:r>
            <a:r>
              <a:rPr lang="en-IN" sz="1800" dirty="0"/>
              <a:t> or </a:t>
            </a:r>
            <a:r>
              <a:rPr lang="en-IN" sz="1800" dirty="0" err="1"/>
              <a:t>ketals</a:t>
            </a:r>
            <a:r>
              <a:rPr lang="en-IN" sz="1800" dirty="0"/>
              <a:t>. The protecting group is introduced by treating the carbonyl compound in the presence of acid with an alcohol, </a:t>
            </a:r>
            <a:r>
              <a:rPr lang="en-IN" sz="1800" dirty="0" err="1"/>
              <a:t>diol</a:t>
            </a:r>
            <a:r>
              <a:rPr lang="en-IN" sz="1800" dirty="0"/>
              <a:t>, </a:t>
            </a:r>
            <a:r>
              <a:rPr lang="en-IN" sz="1800" dirty="0" err="1"/>
              <a:t>thiol</a:t>
            </a:r>
            <a:r>
              <a:rPr lang="en-IN" sz="1800" dirty="0"/>
              <a:t> or </a:t>
            </a:r>
            <a:r>
              <a:rPr lang="en-IN" sz="1800" dirty="0" err="1"/>
              <a:t>dithiol</a:t>
            </a:r>
            <a:r>
              <a:rPr lang="en-IN" sz="1800" dirty="0"/>
              <a:t>. Cyclic and acyclic </a:t>
            </a:r>
            <a:r>
              <a:rPr lang="en-IN" sz="1800" dirty="0" err="1"/>
              <a:t>acetals</a:t>
            </a:r>
            <a:r>
              <a:rPr lang="en-IN" sz="1800" dirty="0"/>
              <a:t> and </a:t>
            </a:r>
            <a:r>
              <a:rPr lang="en-IN" sz="1800" dirty="0" err="1"/>
              <a:t>ketals</a:t>
            </a:r>
            <a:r>
              <a:rPr lang="en-IN" sz="1800" dirty="0"/>
              <a:t> are stable to aqueous and non-aqueous bases to nucleophiles including organometallic reagents and to hydride reduction. </a:t>
            </a:r>
          </a:p>
          <a:p>
            <a:pPr marL="0" indent="0" algn="just">
              <a:buNone/>
            </a:pPr>
            <a:r>
              <a:rPr lang="en-IN" sz="1800" dirty="0"/>
              <a:t>The carbonyl group forms a number of other very stable derivatives, but they are less used as protecting groups because of the greater difficulty involved in their removal. Such derivatives include cyanohydrins, </a:t>
            </a:r>
            <a:r>
              <a:rPr lang="en-IN" sz="1800" dirty="0" err="1"/>
              <a:t>hydrazones</a:t>
            </a:r>
            <a:r>
              <a:rPr lang="en-IN" sz="1800" dirty="0"/>
              <a:t>, imines, </a:t>
            </a:r>
            <a:r>
              <a:rPr lang="en-IN" sz="1800" dirty="0" err="1"/>
              <a:t>oximes</a:t>
            </a:r>
            <a:r>
              <a:rPr lang="en-IN" sz="1800" dirty="0"/>
              <a:t> and </a:t>
            </a:r>
            <a:r>
              <a:rPr lang="en-IN" sz="1800" dirty="0" err="1"/>
              <a:t>semicarbazones</a:t>
            </a:r>
            <a:r>
              <a:rPr lang="en-IN" sz="1800" dirty="0"/>
              <a:t>.  </a:t>
            </a:r>
            <a:r>
              <a:rPr lang="en-IN" sz="1800" dirty="0" err="1"/>
              <a:t>Enol</a:t>
            </a:r>
            <a:r>
              <a:rPr lang="en-IN" sz="1800" dirty="0"/>
              <a:t> ethers are used to protect one carbonyl group in a 1,2 – or 1,3 – </a:t>
            </a:r>
            <a:r>
              <a:rPr lang="en-IN" sz="1800" dirty="0" err="1"/>
              <a:t>dicarbonyl</a:t>
            </a:r>
            <a:r>
              <a:rPr lang="en-IN" sz="1800" dirty="0"/>
              <a:t> compound. </a:t>
            </a:r>
          </a:p>
        </p:txBody>
      </p:sp>
    </p:spTree>
    <p:extLst>
      <p:ext uri="{BB962C8B-B14F-4D97-AF65-F5344CB8AC3E}">
        <p14:creationId xmlns:p14="http://schemas.microsoft.com/office/powerpoint/2010/main" val="199823628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5" y="992479"/>
            <a:ext cx="8780171" cy="4877873"/>
          </a:xfrm>
        </p:spPr>
        <p:txBody>
          <a:bodyPr/>
          <a:lstStyle/>
          <a:p>
            <a:pPr marL="0" indent="0" algn="just">
              <a:buNone/>
            </a:pPr>
            <a:r>
              <a:rPr lang="en-IN" sz="1800" b="1" dirty="0"/>
              <a:t>1. Acyclic </a:t>
            </a:r>
            <a:r>
              <a:rPr lang="en-IN" sz="1800" b="1" dirty="0" err="1"/>
              <a:t>acetals</a:t>
            </a:r>
            <a:r>
              <a:rPr lang="en-IN" sz="1800" b="1" dirty="0"/>
              <a:t> and </a:t>
            </a:r>
            <a:r>
              <a:rPr lang="en-IN" sz="1800" b="1" dirty="0" err="1"/>
              <a:t>ketals</a:t>
            </a:r>
            <a:r>
              <a:rPr lang="en-IN" sz="1800" b="1" dirty="0"/>
              <a:t> as protecting groups for carbonyl groups</a:t>
            </a:r>
            <a:r>
              <a:rPr lang="en-IN" sz="1800" dirty="0"/>
              <a:t>: Dimethyl </a:t>
            </a:r>
            <a:r>
              <a:rPr lang="en-IN" sz="1800" dirty="0" err="1"/>
              <a:t>acetal</a:t>
            </a:r>
            <a:r>
              <a:rPr lang="en-IN" sz="1800" dirty="0"/>
              <a:t> derivatives of carbonyl compounds are obtained by warming the compound in methanol and/or </a:t>
            </a:r>
            <a:r>
              <a:rPr lang="en-IN" sz="1800" dirty="0" err="1"/>
              <a:t>trimethyl</a:t>
            </a:r>
            <a:r>
              <a:rPr lang="en-IN" sz="1800" dirty="0"/>
              <a:t> </a:t>
            </a:r>
            <a:r>
              <a:rPr lang="en-IN" sz="1800" dirty="0" err="1"/>
              <a:t>orthoformate</a:t>
            </a:r>
            <a:r>
              <a:rPr lang="en-IN" sz="1800" dirty="0"/>
              <a:t> [(</a:t>
            </a:r>
            <a:r>
              <a:rPr lang="en-IN" sz="1800" dirty="0" err="1"/>
              <a:t>MeO</a:t>
            </a:r>
            <a:r>
              <a:rPr lang="en-IN" sz="1800" dirty="0"/>
              <a:t>)</a:t>
            </a:r>
            <a:r>
              <a:rPr lang="en-IN" sz="1800" baseline="-25000" dirty="0"/>
              <a:t>3</a:t>
            </a:r>
            <a:r>
              <a:rPr lang="en-IN" sz="1800" dirty="0"/>
              <a:t>CH] with an acid catalyst (dry </a:t>
            </a:r>
            <a:r>
              <a:rPr lang="en-IN" sz="1800" dirty="0" err="1"/>
              <a:t>HCl</a:t>
            </a:r>
            <a:r>
              <a:rPr lang="en-IN" sz="1800" dirty="0"/>
              <a:t>, p-</a:t>
            </a:r>
            <a:r>
              <a:rPr lang="en-IN" sz="1800" dirty="0" err="1"/>
              <a:t>TsOH</a:t>
            </a:r>
            <a:r>
              <a:rPr lang="en-IN" sz="1800" dirty="0"/>
              <a:t> etc.) although many variations are possible. The </a:t>
            </a:r>
            <a:r>
              <a:rPr lang="en-IN" sz="1800" dirty="0" err="1"/>
              <a:t>trimethyl</a:t>
            </a:r>
            <a:r>
              <a:rPr lang="en-IN" sz="1800" dirty="0"/>
              <a:t> </a:t>
            </a:r>
            <a:r>
              <a:rPr lang="en-IN" sz="1800" dirty="0" err="1"/>
              <a:t>orthoformate</a:t>
            </a:r>
            <a:r>
              <a:rPr lang="en-IN" sz="1800" dirty="0"/>
              <a:t> procedure requires no added reagent because the liberated water is consumed by the </a:t>
            </a:r>
            <a:r>
              <a:rPr lang="en-IN" sz="1800" dirty="0" err="1"/>
              <a:t>ortho</a:t>
            </a:r>
            <a:r>
              <a:rPr lang="en-IN" sz="1800" dirty="0"/>
              <a:t> ester to generate methyl </a:t>
            </a:r>
            <a:r>
              <a:rPr lang="en-IN" sz="1800" dirty="0" err="1"/>
              <a:t>formate</a:t>
            </a:r>
            <a:r>
              <a:rPr lang="en-IN" sz="1800" dirty="0"/>
              <a:t>.</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t="3226"/>
          <a:stretch/>
        </p:blipFill>
        <p:spPr bwMode="auto">
          <a:xfrm>
            <a:off x="260798" y="2924309"/>
            <a:ext cx="8577329" cy="25500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48848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774" y="1127706"/>
            <a:ext cx="8635285" cy="4626736"/>
          </a:xfrm>
        </p:spPr>
        <p:txBody>
          <a:bodyPr/>
          <a:lstStyle/>
          <a:p>
            <a:pPr algn="just"/>
            <a:r>
              <a:rPr lang="en-IN" sz="1800" dirty="0"/>
              <a:t>Dimethyl </a:t>
            </a:r>
            <a:r>
              <a:rPr lang="en-IN" sz="1800" dirty="0" err="1"/>
              <a:t>acetals</a:t>
            </a:r>
            <a:r>
              <a:rPr lang="en-IN" sz="1800" dirty="0"/>
              <a:t> are rather labile and those prepared from ketones (dimethyl </a:t>
            </a:r>
            <a:r>
              <a:rPr lang="en-IN" sz="1800" dirty="0" err="1"/>
              <a:t>keytones</a:t>
            </a:r>
            <a:r>
              <a:rPr lang="en-IN" sz="1800" dirty="0"/>
              <a:t>) are often too unstable to be isolated, therefore, this protecting group is usually reserved for aldehyde protection.</a:t>
            </a:r>
          </a:p>
          <a:p>
            <a:pPr algn="just"/>
            <a:r>
              <a:rPr lang="en-IN" sz="1800" dirty="0"/>
              <a:t>Dimethyl </a:t>
            </a:r>
            <a:r>
              <a:rPr lang="en-IN" sz="1800" dirty="0" err="1"/>
              <a:t>acetals</a:t>
            </a:r>
            <a:r>
              <a:rPr lang="en-IN" sz="1800" dirty="0"/>
              <a:t> and </a:t>
            </a:r>
            <a:r>
              <a:rPr lang="en-IN" sz="1800" dirty="0" err="1"/>
              <a:t>ketals</a:t>
            </a:r>
            <a:r>
              <a:rPr lang="en-IN" sz="1800" dirty="0"/>
              <a:t>: </a:t>
            </a:r>
            <a:r>
              <a:rPr lang="en-IN" sz="1800" dirty="0" err="1"/>
              <a:t>RR</a:t>
            </a:r>
            <a:r>
              <a:rPr lang="en-IN" sz="1800" i="1" baseline="30000" dirty="0" err="1"/>
              <a:t>l</a:t>
            </a:r>
            <a:r>
              <a:rPr lang="en-IN" sz="1800" dirty="0"/>
              <a:t> C(OCH</a:t>
            </a:r>
            <a:r>
              <a:rPr lang="en-IN" sz="1800" baseline="-25000" dirty="0"/>
              <a:t>3</a:t>
            </a:r>
            <a:r>
              <a:rPr lang="en-IN" sz="1800" dirty="0"/>
              <a:t>)</a:t>
            </a:r>
            <a:r>
              <a:rPr lang="en-IN" sz="1800" baseline="-25000" dirty="0"/>
              <a:t>2</a:t>
            </a:r>
            <a:r>
              <a:rPr lang="en-IN" sz="1800" dirty="0"/>
              <a:t> </a:t>
            </a:r>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463640" y="2470330"/>
            <a:ext cx="7968802" cy="3216498"/>
          </a:xfrm>
          <a:prstGeom prst="rect">
            <a:avLst/>
          </a:prstGeom>
        </p:spPr>
      </p:pic>
    </p:spTree>
    <p:extLst>
      <p:ext uri="{BB962C8B-B14F-4D97-AF65-F5344CB8AC3E}">
        <p14:creationId xmlns:p14="http://schemas.microsoft.com/office/powerpoint/2010/main" val="27030467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479" y="1137365"/>
            <a:ext cx="8722217" cy="4636394"/>
          </a:xfrm>
        </p:spPr>
        <p:txBody>
          <a:bodyPr/>
          <a:lstStyle/>
          <a:p>
            <a:pPr marL="0" indent="0" algn="just">
              <a:buNone/>
            </a:pPr>
            <a:r>
              <a:rPr lang="en-IN" sz="1800" dirty="0"/>
              <a:t>iii) </a:t>
            </a:r>
            <a:r>
              <a:rPr lang="en-IN" sz="1800" dirty="0" err="1"/>
              <a:t>Dialkyl</a:t>
            </a:r>
            <a:r>
              <a:rPr lang="en-IN" sz="1800" dirty="0"/>
              <a:t> </a:t>
            </a:r>
            <a:r>
              <a:rPr lang="en-IN" sz="1800" dirty="0" err="1"/>
              <a:t>acetals</a:t>
            </a:r>
            <a:r>
              <a:rPr lang="en-IN" sz="1800" dirty="0"/>
              <a:t> and </a:t>
            </a:r>
            <a:r>
              <a:rPr lang="en-IN" sz="1800" dirty="0" err="1"/>
              <a:t>ketals</a:t>
            </a:r>
            <a:r>
              <a:rPr lang="en-IN" sz="1800" dirty="0"/>
              <a:t> of some substrate can be formed under alkaline conditions, for example:</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lgn="just">
              <a:buNone/>
            </a:pPr>
            <a:r>
              <a:rPr lang="en-IN" sz="1800" dirty="0"/>
              <a:t>iv) Dimethyl </a:t>
            </a:r>
            <a:r>
              <a:rPr lang="en-IN" sz="1800" dirty="0" err="1"/>
              <a:t>acetals</a:t>
            </a:r>
            <a:r>
              <a:rPr lang="en-IN" sz="1800" dirty="0"/>
              <a:t> can be prepared efficiently under neutral conditions by catalysis with </a:t>
            </a:r>
            <a:r>
              <a:rPr lang="en-IN" sz="1800" dirty="0" err="1"/>
              <a:t>lanthanoid</a:t>
            </a:r>
            <a:r>
              <a:rPr lang="en-IN" sz="1800" dirty="0"/>
              <a:t> halides (e.g., LaCl3, CeCl3, NdCl3 etc.), results of the reaction with ketones are unpredictable.</a:t>
            </a:r>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1545465" y="1726575"/>
            <a:ext cx="4875989" cy="1139780"/>
          </a:xfrm>
          <a:prstGeom prst="rect">
            <a:avLst/>
          </a:prstGeom>
        </p:spPr>
      </p:pic>
      <p:pic>
        <p:nvPicPr>
          <p:cNvPr id="5" name="Picture 4"/>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34096" y="4044772"/>
            <a:ext cx="6800045" cy="1516487"/>
          </a:xfrm>
          <a:prstGeom prst="rect">
            <a:avLst/>
          </a:prstGeom>
        </p:spPr>
      </p:pic>
    </p:spTree>
    <p:extLst>
      <p:ext uri="{BB962C8B-B14F-4D97-AF65-F5344CB8AC3E}">
        <p14:creationId xmlns:p14="http://schemas.microsoft.com/office/powerpoint/2010/main" val="416481395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434" y="1137365"/>
            <a:ext cx="8586989" cy="4568780"/>
          </a:xfrm>
        </p:spPr>
        <p:txBody>
          <a:bodyPr/>
          <a:lstStyle/>
          <a:p>
            <a:pPr marL="0" indent="0">
              <a:buNone/>
            </a:pPr>
            <a:r>
              <a:rPr lang="en-IN" sz="1800" dirty="0"/>
              <a:t>Cleavage:</a:t>
            </a:r>
          </a:p>
          <a:p>
            <a:pPr marL="0" indent="0">
              <a:buNone/>
            </a:pPr>
            <a:r>
              <a:rPr lang="en-US" sz="1800" dirty="0"/>
              <a:t>i) </a:t>
            </a:r>
          </a:p>
          <a:p>
            <a:pPr marL="0" indent="0">
              <a:buNone/>
            </a:pPr>
            <a:endParaRPr lang="en-US" dirty="0"/>
          </a:p>
          <a:p>
            <a:pPr marL="0" indent="0">
              <a:buNone/>
            </a:pPr>
            <a:endParaRPr lang="en-US" dirty="0"/>
          </a:p>
          <a:p>
            <a:pPr marL="0" indent="0">
              <a:buNone/>
            </a:pPr>
            <a:r>
              <a:rPr lang="en-IN" sz="1800" dirty="0"/>
              <a:t>ii) A dimethyl </a:t>
            </a:r>
            <a:r>
              <a:rPr lang="en-IN" sz="1800" dirty="0" err="1"/>
              <a:t>acetal</a:t>
            </a:r>
            <a:r>
              <a:rPr lang="en-IN" sz="1800" dirty="0"/>
              <a:t> is selectively hydrolysed by </a:t>
            </a:r>
            <a:r>
              <a:rPr lang="en-IN" sz="1800" dirty="0" err="1"/>
              <a:t>trifluoroacetic</a:t>
            </a:r>
            <a:r>
              <a:rPr lang="en-IN" sz="1800" dirty="0"/>
              <a:t> acid in the presence of a 1,3 – </a:t>
            </a:r>
            <a:r>
              <a:rPr lang="en-IN" sz="1800" dirty="0" err="1"/>
              <a:t>dioxalane</a:t>
            </a:r>
            <a:r>
              <a:rPr lang="en-IN" sz="1800" dirty="0"/>
              <a:t> and 1,3 – </a:t>
            </a:r>
            <a:r>
              <a:rPr lang="en-IN" sz="1800" dirty="0" err="1"/>
              <a:t>dithiane</a:t>
            </a:r>
            <a:r>
              <a:rPr lang="en-IN" sz="1800" dirty="0"/>
              <a:t>.</a:t>
            </a:r>
          </a:p>
          <a:p>
            <a:pPr marL="0" indent="0">
              <a:buNone/>
            </a:pPr>
            <a:endParaRPr lang="en-IN" dirty="0"/>
          </a:p>
        </p:txBody>
      </p:sp>
      <p:pic>
        <p:nvPicPr>
          <p:cNvPr id="4" name="Picture 3"/>
          <p:cNvPicPr/>
          <p:nvPr/>
        </p:nvPicPr>
        <p:blipFill>
          <a:blip r:embed="rId2" cstate="print">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26713" y="1574956"/>
            <a:ext cx="4781282" cy="789122"/>
          </a:xfrm>
          <a:prstGeom prst="rect">
            <a:avLst/>
          </a:prstGeom>
        </p:spPr>
      </p:pic>
      <p:pic>
        <p:nvPicPr>
          <p:cNvPr id="5" name="Picture 4"/>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tretch>
            <a:fillRect/>
          </a:stretch>
        </p:blipFill>
        <p:spPr>
          <a:xfrm>
            <a:off x="502276" y="3194766"/>
            <a:ext cx="7872212" cy="2578994"/>
          </a:xfrm>
          <a:prstGeom prst="rect">
            <a:avLst/>
          </a:prstGeom>
        </p:spPr>
      </p:pic>
    </p:spTree>
    <p:extLst>
      <p:ext uri="{BB962C8B-B14F-4D97-AF65-F5344CB8AC3E}">
        <p14:creationId xmlns:p14="http://schemas.microsoft.com/office/powerpoint/2010/main" val="37064560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501" y="1204979"/>
            <a:ext cx="8693240" cy="4704010"/>
          </a:xfrm>
        </p:spPr>
        <p:txBody>
          <a:bodyPr/>
          <a:lstStyle/>
          <a:p>
            <a:pPr marL="0" indent="0" algn="just">
              <a:buNone/>
            </a:pPr>
            <a:r>
              <a:rPr lang="en-US" sz="1800" dirty="0"/>
              <a:t>2</a:t>
            </a:r>
            <a:r>
              <a:rPr lang="en-US" dirty="0"/>
              <a:t>. </a:t>
            </a:r>
            <a:r>
              <a:rPr lang="en-IN" sz="1800" b="1" dirty="0"/>
              <a:t>Cyclic </a:t>
            </a:r>
            <a:r>
              <a:rPr lang="en-IN" sz="1800" b="1" dirty="0" err="1"/>
              <a:t>acetals</a:t>
            </a:r>
            <a:r>
              <a:rPr lang="en-IN" sz="1800" b="1" dirty="0"/>
              <a:t> and </a:t>
            </a:r>
            <a:r>
              <a:rPr lang="en-IN" sz="1800" b="1" dirty="0" err="1"/>
              <a:t>ketals</a:t>
            </a:r>
            <a:r>
              <a:rPr lang="en-IN" sz="1800" b="1" dirty="0"/>
              <a:t> as protecting groups for carbonyl compounds</a:t>
            </a:r>
            <a:r>
              <a:rPr lang="en-IN" sz="1800" dirty="0"/>
              <a:t>: Cyclic </a:t>
            </a:r>
            <a:r>
              <a:rPr lang="en-IN" sz="1800" dirty="0" err="1"/>
              <a:t>acetals</a:t>
            </a:r>
            <a:r>
              <a:rPr lang="en-IN" sz="1800" dirty="0"/>
              <a:t> and </a:t>
            </a:r>
            <a:r>
              <a:rPr lang="en-IN" sz="1800" dirty="0" err="1"/>
              <a:t>ketals</a:t>
            </a:r>
            <a:r>
              <a:rPr lang="en-IN" sz="1800" dirty="0"/>
              <a:t> are more frequently used in synthesis than acyclic </a:t>
            </a:r>
            <a:r>
              <a:rPr lang="en-IN" sz="1800" dirty="0" err="1"/>
              <a:t>acetals</a:t>
            </a:r>
            <a:r>
              <a:rPr lang="en-IN" sz="1800" dirty="0"/>
              <a:t> and </a:t>
            </a:r>
            <a:r>
              <a:rPr lang="en-IN" sz="1800" dirty="0" err="1"/>
              <a:t>ketals</a:t>
            </a:r>
            <a:r>
              <a:rPr lang="en-IN" sz="1800" dirty="0"/>
              <a:t>, as the former are less labile. The use of a </a:t>
            </a:r>
            <a:r>
              <a:rPr lang="en-IN" sz="1800" dirty="0" err="1"/>
              <a:t>diol</a:t>
            </a:r>
            <a:r>
              <a:rPr lang="en-IN" sz="1800" dirty="0"/>
              <a:t> provides an entropic advantage over the use of two equivalents of an alcohol to prepare an  </a:t>
            </a:r>
            <a:r>
              <a:rPr lang="en-IN" sz="1800" dirty="0" err="1"/>
              <a:t>acetal</a:t>
            </a:r>
            <a:r>
              <a:rPr lang="en-IN" sz="1800" dirty="0"/>
              <a:t> or </a:t>
            </a:r>
            <a:r>
              <a:rPr lang="en-IN" sz="1800" dirty="0" err="1"/>
              <a:t>ketal</a:t>
            </a:r>
            <a:r>
              <a:rPr lang="en-IN" sz="1800" dirty="0"/>
              <a:t> because two molecules of  starting material give two molecules of product, whereas with a monohydric alcohol three molecules of starting material are required to react to form the </a:t>
            </a:r>
            <a:r>
              <a:rPr lang="en-IN" sz="1800" dirty="0" err="1"/>
              <a:t>acetal</a:t>
            </a:r>
            <a:r>
              <a:rPr lang="en-IN" sz="1800" dirty="0"/>
              <a:t> or </a:t>
            </a:r>
            <a:r>
              <a:rPr lang="en-IN" sz="1800" dirty="0" err="1"/>
              <a:t>ketal</a:t>
            </a:r>
            <a:r>
              <a:rPr lang="en-IN" sz="1800" dirty="0"/>
              <a:t>.</a:t>
            </a:r>
          </a:p>
          <a:p>
            <a:pPr marL="0" indent="0" algn="just">
              <a:buNone/>
            </a:pPr>
            <a:r>
              <a:rPr lang="en-IN" sz="1800" dirty="0" err="1"/>
              <a:t>Dioxolanes</a:t>
            </a:r>
            <a:r>
              <a:rPr lang="en-IN" sz="1800" dirty="0"/>
              <a:t>, formed from the carbonyl compound and 1, 2 – </a:t>
            </a:r>
            <a:r>
              <a:rPr lang="en-IN" sz="1800" dirty="0" err="1"/>
              <a:t>ethanediol</a:t>
            </a:r>
            <a:r>
              <a:rPr lang="en-IN" sz="1800" dirty="0"/>
              <a:t> under the usual conditions (catalyst H</a:t>
            </a:r>
            <a:r>
              <a:rPr lang="en-IN" sz="1800" baseline="30000" dirty="0"/>
              <a:t>+</a:t>
            </a:r>
            <a:r>
              <a:rPr lang="en-IN" sz="1800" dirty="0"/>
              <a:t>, -H</a:t>
            </a:r>
            <a:r>
              <a:rPr lang="en-IN" sz="1800" baseline="-25000" dirty="0"/>
              <a:t>2</a:t>
            </a:r>
            <a:r>
              <a:rPr lang="en-IN" sz="1800" dirty="0"/>
              <a:t>O), have proven most popular. Kinetic studies of </a:t>
            </a:r>
            <a:r>
              <a:rPr lang="en-IN" sz="1800" dirty="0" err="1"/>
              <a:t>ketal</a:t>
            </a:r>
            <a:r>
              <a:rPr lang="en-IN" sz="1800" dirty="0"/>
              <a:t> formation from </a:t>
            </a:r>
            <a:r>
              <a:rPr lang="en-IN" sz="1800" dirty="0" err="1"/>
              <a:t>cyclohexanone</a:t>
            </a:r>
            <a:r>
              <a:rPr lang="en-IN" sz="1800" dirty="0"/>
              <a:t> indicate the following order of reactivity:</a:t>
            </a:r>
          </a:p>
          <a:p>
            <a:pPr marL="0" indent="0" algn="just">
              <a:buNone/>
            </a:pPr>
            <a:r>
              <a:rPr lang="en-IN" sz="1800" dirty="0"/>
              <a:t>HOCH</a:t>
            </a:r>
            <a:r>
              <a:rPr lang="en-IN" sz="1800" baseline="-25000" dirty="0"/>
              <a:t>2</a:t>
            </a:r>
            <a:r>
              <a:rPr lang="en-IN" sz="1800" dirty="0"/>
              <a:t>C(CH</a:t>
            </a:r>
            <a:r>
              <a:rPr lang="en-IN" sz="1800" baseline="-25000" dirty="0"/>
              <a:t>3</a:t>
            </a:r>
            <a:r>
              <a:rPr lang="en-IN" sz="1800" dirty="0"/>
              <a:t>)</a:t>
            </a:r>
            <a:r>
              <a:rPr lang="en-IN" sz="1800" baseline="-25000" dirty="0"/>
              <a:t>2</a:t>
            </a:r>
            <a:r>
              <a:rPr lang="en-IN" sz="1800" dirty="0"/>
              <a:t>CH</a:t>
            </a:r>
            <a:r>
              <a:rPr lang="en-IN" sz="1800" baseline="-25000" dirty="0"/>
              <a:t>2</a:t>
            </a:r>
            <a:r>
              <a:rPr lang="en-IN" sz="1800" dirty="0"/>
              <a:t>OH &gt; HO(CH</a:t>
            </a:r>
            <a:r>
              <a:rPr lang="en-IN" sz="1800" baseline="-25000" dirty="0"/>
              <a:t>2</a:t>
            </a:r>
            <a:r>
              <a:rPr lang="en-IN" sz="1800" dirty="0"/>
              <a:t>)</a:t>
            </a:r>
            <a:r>
              <a:rPr lang="en-IN" sz="1800" baseline="-25000" dirty="0"/>
              <a:t>2</a:t>
            </a:r>
            <a:r>
              <a:rPr lang="en-IN" sz="1800" dirty="0"/>
              <a:t>OH &gt; HO(CH</a:t>
            </a:r>
            <a:r>
              <a:rPr lang="en-IN" sz="1800" baseline="-25000" dirty="0"/>
              <a:t>2</a:t>
            </a:r>
            <a:r>
              <a:rPr lang="en-IN" sz="1800" dirty="0"/>
              <a:t>)</a:t>
            </a:r>
            <a:r>
              <a:rPr lang="en-IN" sz="1800" baseline="-25000" dirty="0"/>
              <a:t>3</a:t>
            </a:r>
            <a:r>
              <a:rPr lang="en-IN" sz="1800" dirty="0"/>
              <a:t>OH    </a:t>
            </a:r>
          </a:p>
          <a:p>
            <a:pPr marL="0" indent="0" algn="just">
              <a:buNone/>
            </a:pPr>
            <a:r>
              <a:rPr lang="en-IN" sz="1800" dirty="0"/>
              <a:t>Cyclic </a:t>
            </a:r>
            <a:r>
              <a:rPr lang="en-IN" sz="1800" dirty="0" err="1"/>
              <a:t>acetals</a:t>
            </a:r>
            <a:r>
              <a:rPr lang="en-IN" sz="1800" dirty="0"/>
              <a:t> and </a:t>
            </a:r>
            <a:r>
              <a:rPr lang="en-IN" sz="1800" dirty="0" err="1"/>
              <a:t>ketals</a:t>
            </a:r>
            <a:r>
              <a:rPr lang="en-IN" sz="1800" dirty="0"/>
              <a:t> readily revert to aldehydes and ketones in the presence of aqueous acid. The ease of acidic hydrolysis is: </a:t>
            </a:r>
          </a:p>
          <a:p>
            <a:pPr marL="0" indent="0">
              <a:buNone/>
            </a:pPr>
            <a:r>
              <a:rPr lang="en-IN" sz="1800" dirty="0"/>
              <a:t>For </a:t>
            </a:r>
            <a:r>
              <a:rPr lang="en-IN" sz="1800" dirty="0" err="1"/>
              <a:t>Ketals</a:t>
            </a:r>
            <a:r>
              <a:rPr lang="en-IN" dirty="0"/>
              <a:t>							</a:t>
            </a:r>
            <a:r>
              <a:rPr lang="en-IN" sz="1800" dirty="0"/>
              <a:t>For </a:t>
            </a:r>
            <a:r>
              <a:rPr lang="en-IN" sz="1800" dirty="0" err="1"/>
              <a:t>Acetals</a:t>
            </a:r>
            <a:endParaRPr lang="en-IN" sz="1800" dirty="0"/>
          </a:p>
          <a:p>
            <a:pPr marL="0" indent="0">
              <a:buNone/>
            </a:pPr>
            <a:endParaRPr lang="en-IN" dirty="0"/>
          </a:p>
        </p:txBody>
      </p:sp>
      <p:pic>
        <p:nvPicPr>
          <p:cNvPr id="4" name="Picture 3"/>
          <p:cNvPicPr/>
          <p:nvPr/>
        </p:nvPicPr>
        <p:blipFill rotWithShape="1">
          <a:blip r:embed="rId2" cstate="print">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4050" t="9204" r="29194" b="30054"/>
          <a:stretch/>
        </p:blipFill>
        <p:spPr bwMode="auto">
          <a:xfrm>
            <a:off x="570789" y="4943073"/>
            <a:ext cx="2133775" cy="86932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cstate="print">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8024" t="19716" r="26005"/>
          <a:stretch/>
        </p:blipFill>
        <p:spPr bwMode="auto">
          <a:xfrm>
            <a:off x="5853448" y="5013464"/>
            <a:ext cx="2607971" cy="7989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176205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5" y="1118047"/>
            <a:ext cx="8712557" cy="4675031"/>
          </a:xfrm>
        </p:spPr>
        <p:txBody>
          <a:bodyPr>
            <a:normAutofit/>
          </a:bodyPr>
          <a:lstStyle/>
          <a:p>
            <a:pPr marL="0" indent="0" algn="just">
              <a:buNone/>
            </a:pPr>
            <a:r>
              <a:rPr lang="en-IN" sz="1800" dirty="0"/>
              <a:t>Cyclic </a:t>
            </a:r>
            <a:r>
              <a:rPr lang="en-IN" sz="1800" dirty="0" err="1"/>
              <a:t>acetals</a:t>
            </a:r>
            <a:r>
              <a:rPr lang="en-IN" sz="1800" dirty="0"/>
              <a:t> and </a:t>
            </a:r>
            <a:r>
              <a:rPr lang="en-IN" sz="1800" dirty="0" err="1"/>
              <a:t>ketals</a:t>
            </a:r>
            <a:r>
              <a:rPr lang="en-IN" sz="1800" dirty="0"/>
              <a:t> are ideal for preventing </a:t>
            </a:r>
            <a:r>
              <a:rPr lang="en-IN" sz="1800" dirty="0" err="1"/>
              <a:t>nucleophilic</a:t>
            </a:r>
            <a:r>
              <a:rPr lang="en-IN" sz="1800" dirty="0"/>
              <a:t> addition to the carbonyl group and for avoiding potentially problematic </a:t>
            </a:r>
            <a:r>
              <a:rPr lang="en-IN" sz="1800" dirty="0" err="1"/>
              <a:t>deprotonation</a:t>
            </a:r>
            <a:r>
              <a:rPr lang="en-IN" sz="1800" dirty="0"/>
              <a:t> of acidic α – protons.</a:t>
            </a:r>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lgn="just">
              <a:buNone/>
            </a:pPr>
            <a:endParaRPr lang="en-US" sz="1800" dirty="0"/>
          </a:p>
          <a:p>
            <a:pPr marL="0" indent="0">
              <a:buNone/>
            </a:pPr>
            <a:r>
              <a:rPr lang="en-IN" sz="1800" dirty="0"/>
              <a:t>Selectivity between two carbonyl groups is also possible, In general:</a:t>
            </a:r>
          </a:p>
          <a:p>
            <a:pPr algn="just">
              <a:buFont typeface="+mj-lt"/>
              <a:buAutoNum type="alphaLcParenR"/>
            </a:pPr>
            <a:r>
              <a:rPr lang="en-IN" sz="1800" dirty="0"/>
              <a:t>Aldehydes are protected in the presence of ketones.</a:t>
            </a:r>
          </a:p>
          <a:p>
            <a:pPr algn="just">
              <a:buFont typeface="+mj-lt"/>
              <a:buAutoNum type="alphaLcParenR"/>
            </a:pPr>
            <a:r>
              <a:rPr lang="en-IN" sz="1800" dirty="0"/>
              <a:t>For two aldehydes (or two ketones) protection takes place at the less hindered of the two carbonyls (assuming neither or both are conjugated),</a:t>
            </a:r>
          </a:p>
          <a:p>
            <a:pPr algn="just">
              <a:buFont typeface="+mj-lt"/>
              <a:buAutoNum type="alphaLcParenR"/>
            </a:pPr>
            <a:r>
              <a:rPr lang="en-IN" sz="1800" dirty="0"/>
              <a:t>If one is conjugated, the other is protected kinetically (assuming the steric environments to be similar).</a:t>
            </a:r>
          </a:p>
          <a:p>
            <a:pPr marL="0" indent="0" algn="just">
              <a:buNone/>
            </a:pPr>
            <a:endParaRPr lang="en-IN" sz="1800"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6367" y="1885956"/>
            <a:ext cx="7978462" cy="1627562"/>
          </a:xfrm>
          <a:prstGeom prst="rect">
            <a:avLst/>
          </a:prstGeom>
        </p:spPr>
      </p:pic>
    </p:spTree>
    <p:extLst>
      <p:ext uri="{BB962C8B-B14F-4D97-AF65-F5344CB8AC3E}">
        <p14:creationId xmlns:p14="http://schemas.microsoft.com/office/powerpoint/2010/main" val="36108761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456" y="1079411"/>
            <a:ext cx="8606308" cy="4732986"/>
          </a:xfrm>
        </p:spPr>
        <p:txBody>
          <a:bodyPr/>
          <a:lstStyle/>
          <a:p>
            <a:pPr marL="0" indent="0" algn="just">
              <a:buNone/>
            </a:pPr>
            <a:r>
              <a:rPr lang="en-IN" sz="1800" dirty="0"/>
              <a:t>Some examples of formation and cleavage of 1, 3- </a:t>
            </a:r>
            <a:r>
              <a:rPr lang="en-IN" sz="1800" dirty="0" err="1"/>
              <a:t>dioxanes</a:t>
            </a:r>
            <a:r>
              <a:rPr lang="en-IN" sz="1800" dirty="0"/>
              <a:t> and 1, 3 – </a:t>
            </a:r>
            <a:r>
              <a:rPr lang="en-IN" sz="1800" dirty="0" err="1"/>
              <a:t>dioxalanes</a:t>
            </a:r>
            <a:r>
              <a:rPr lang="en-IN" sz="1800" dirty="0"/>
              <a:t> are given below.</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339" r="1578"/>
          <a:stretch/>
        </p:blipFill>
        <p:spPr bwMode="auto">
          <a:xfrm>
            <a:off x="531253" y="1755552"/>
            <a:ext cx="8084713" cy="39505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23705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pic>
        <p:nvPicPr>
          <p:cNvPr id="2049" name="Picture 51"/>
          <p:cNvPicPr>
            <a:picLocks noChangeAspect="1" noChangeArrowheads="1"/>
          </p:cNvPicPr>
          <p:nvPr/>
        </p:nvPicPr>
        <p:blipFill>
          <a:blip r:embed="rId2">
            <a:extLst>
              <a:ext uri="{28A0092B-C50C-407E-A947-70E740481C1C}">
                <a14:useLocalDpi xmlns:a14="http://schemas.microsoft.com/office/drawing/2010/main" val="0"/>
              </a:ext>
            </a:extLst>
          </a:blip>
          <a:srcRect l="7556" t="5969" r="9344" b="10394"/>
          <a:stretch>
            <a:fillRect/>
          </a:stretch>
        </p:blipFill>
        <p:spPr bwMode="auto">
          <a:xfrm>
            <a:off x="2465994" y="1648005"/>
            <a:ext cx="760164" cy="5512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35726" y="1023368"/>
            <a:ext cx="8579177"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tabLst>
                <a:tab pos="527447" algn="l"/>
              </a:tabLst>
            </a:pPr>
            <a:r>
              <a:rPr lang="en-US" dirty="0">
                <a:ea typeface="Calibri" pitchFamily="34" charset="0"/>
                <a:cs typeface="Times New Roman" pitchFamily="18" charset="0"/>
              </a:rPr>
              <a:t>Conditions used to cleave 1, 3 – </a:t>
            </a:r>
            <a:r>
              <a:rPr lang="en-US" dirty="0" err="1">
                <a:ea typeface="Calibri" pitchFamily="34" charset="0"/>
                <a:cs typeface="Times New Roman" pitchFamily="18" charset="0"/>
              </a:rPr>
              <a:t>dioxolanes</a:t>
            </a:r>
            <a:r>
              <a:rPr lang="en-US" dirty="0">
                <a:ea typeface="Calibri" pitchFamily="34" charset="0"/>
                <a:cs typeface="Times New Roman" pitchFamily="18" charset="0"/>
              </a:rPr>
              <a:t> given above should also be considered for methods to cleave 1, 3- </a:t>
            </a:r>
            <a:r>
              <a:rPr lang="en-US" dirty="0" err="1">
                <a:ea typeface="Calibri" pitchFamily="34" charset="0"/>
                <a:cs typeface="Times New Roman" pitchFamily="18" charset="0"/>
              </a:rPr>
              <a:t>dioxanes</a:t>
            </a:r>
            <a:r>
              <a:rPr lang="en-US" dirty="0">
                <a:ea typeface="Calibri" pitchFamily="34" charset="0"/>
                <a:cs typeface="Times New Roman" pitchFamily="18" charset="0"/>
              </a:rPr>
              <a:t>. </a:t>
            </a:r>
            <a:endParaRPr lang="en-US" dirty="0">
              <a:cs typeface="Arial" pitchFamily="34" charset="0"/>
            </a:endParaRPr>
          </a:p>
          <a:p>
            <a:pPr defTabSz="685800" eaLnBrk="0" fontAlgn="base" hangingPunct="0">
              <a:spcBef>
                <a:spcPct val="0"/>
              </a:spcBef>
              <a:spcAft>
                <a:spcPct val="0"/>
              </a:spcAft>
              <a:tabLst>
                <a:tab pos="527447" algn="l"/>
              </a:tabLst>
            </a:pPr>
            <a:r>
              <a:rPr lang="en-US" dirty="0">
                <a:ea typeface="Calibri" pitchFamily="34" charset="0"/>
                <a:cs typeface="Times New Roman" pitchFamily="18" charset="0"/>
              </a:rPr>
              <a:t>b) 1, 3- </a:t>
            </a:r>
            <a:r>
              <a:rPr lang="en-US" dirty="0" err="1">
                <a:ea typeface="Calibri" pitchFamily="34" charset="0"/>
                <a:cs typeface="Times New Roman" pitchFamily="18" charset="0"/>
              </a:rPr>
              <a:t>Dioxolanes</a:t>
            </a:r>
            <a:r>
              <a:rPr lang="en-US" dirty="0">
                <a:ea typeface="Calibri" pitchFamily="34" charset="0"/>
                <a:cs typeface="Times New Roman" pitchFamily="18" charset="0"/>
              </a:rPr>
              <a:t>:</a:t>
            </a:r>
            <a:endParaRPr lang="en-US" dirty="0">
              <a:cs typeface="Arial" pitchFamily="34" charset="0"/>
            </a:endParaRPr>
          </a:p>
        </p:txBody>
      </p:sp>
      <p:pic>
        <p:nvPicPr>
          <p:cNvPr id="7" name="Picture 6"/>
          <p:cNvPicPr/>
          <p:nvPr/>
        </p:nvPicPr>
        <p:blipFill>
          <a:blip r:embed="rId3">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Lst>
          </a:blip>
          <a:stretch>
            <a:fillRect/>
          </a:stretch>
        </p:blipFill>
        <p:spPr>
          <a:xfrm>
            <a:off x="743755" y="2972605"/>
            <a:ext cx="7563119" cy="2723882"/>
          </a:xfrm>
          <a:prstGeom prst="rect">
            <a:avLst/>
          </a:prstGeom>
        </p:spPr>
      </p:pic>
      <p:sp>
        <p:nvSpPr>
          <p:cNvPr id="6" name="TextBox 5"/>
          <p:cNvSpPr txBox="1"/>
          <p:nvPr/>
        </p:nvSpPr>
        <p:spPr>
          <a:xfrm>
            <a:off x="158453" y="2315783"/>
            <a:ext cx="8508224" cy="1061829"/>
          </a:xfrm>
          <a:prstGeom prst="rect">
            <a:avLst/>
          </a:prstGeom>
          <a:noFill/>
        </p:spPr>
        <p:txBody>
          <a:bodyPr wrap="square" rtlCol="0">
            <a:spAutoFit/>
          </a:bodyPr>
          <a:lstStyle/>
          <a:p>
            <a:pPr eaLnBrk="0" fontAlgn="base" hangingPunct="0">
              <a:spcBef>
                <a:spcPct val="0"/>
              </a:spcBef>
              <a:spcAft>
                <a:spcPct val="0"/>
              </a:spcAft>
              <a:tabLst>
                <a:tab pos="527447" algn="l"/>
              </a:tabLst>
            </a:pPr>
            <a:r>
              <a:rPr lang="en-IN" dirty="0" err="1"/>
              <a:t>Dioxolanes</a:t>
            </a:r>
            <a:r>
              <a:rPr lang="en-IN" dirty="0"/>
              <a:t> are among the most widely used protecting groups for carbonyl compounds, and a great variety technique has been developed for their formation.</a:t>
            </a:r>
          </a:p>
          <a:p>
            <a:pPr eaLnBrk="0" fontAlgn="base" hangingPunct="0">
              <a:spcBef>
                <a:spcPct val="0"/>
              </a:spcBef>
              <a:spcAft>
                <a:spcPct val="0"/>
              </a:spcAft>
              <a:tabLst>
                <a:tab pos="527447" algn="l"/>
              </a:tabLst>
            </a:pPr>
            <a:endParaRPr lang="en-US" sz="1350" dirty="0">
              <a:cs typeface="Arial" pitchFamily="34" charset="0"/>
            </a:endParaRPr>
          </a:p>
          <a:p>
            <a:endParaRPr lang="en-IN" sz="1350" dirty="0"/>
          </a:p>
        </p:txBody>
      </p:sp>
    </p:spTree>
    <p:extLst>
      <p:ext uri="{BB962C8B-B14F-4D97-AF65-F5344CB8AC3E}">
        <p14:creationId xmlns:p14="http://schemas.microsoft.com/office/powerpoint/2010/main" val="309012645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525" y="1089070"/>
            <a:ext cx="8712557" cy="4636394"/>
          </a:xfrm>
        </p:spPr>
        <p:txBody>
          <a:bodyPr/>
          <a:lstStyle/>
          <a:p>
            <a:pPr marL="0" indent="0">
              <a:buNone/>
            </a:pPr>
            <a:r>
              <a:rPr lang="en-IN" sz="1800" dirty="0"/>
              <a:t>Cleavage:</a:t>
            </a:r>
          </a:p>
          <a:p>
            <a:pPr marL="0" indent="0" algn="just">
              <a:buNone/>
            </a:pPr>
            <a:r>
              <a:rPr lang="en-IN" sz="1800" dirty="0"/>
              <a:t>1, 3 – </a:t>
            </a:r>
            <a:r>
              <a:rPr lang="en-IN" sz="1800" dirty="0" err="1"/>
              <a:t>Dioxolanes</a:t>
            </a:r>
            <a:r>
              <a:rPr lang="en-IN" sz="1800" dirty="0"/>
              <a:t> can be cleaved by acid catalysed exchange </a:t>
            </a:r>
            <a:r>
              <a:rPr lang="en-IN" sz="1800" dirty="0" err="1"/>
              <a:t>dioxolation</a:t>
            </a:r>
            <a:r>
              <a:rPr lang="en-IN" sz="1800" dirty="0"/>
              <a:t>, acid- catalysed hydrolysis, or oxidation. </a:t>
            </a:r>
          </a:p>
          <a:p>
            <a:pPr marL="0" indent="0" algn="just">
              <a:buNone/>
            </a:pPr>
            <a:r>
              <a:rPr lang="en-IN" sz="1800" dirty="0"/>
              <a:t>Acid- catalysed exchange </a:t>
            </a:r>
            <a:r>
              <a:rPr lang="en-IN" sz="1800" dirty="0" err="1"/>
              <a:t>dioxolation</a:t>
            </a:r>
            <a:r>
              <a:rPr lang="en-IN" sz="1800" dirty="0"/>
              <a:t> </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796"/>
          <a:stretch/>
        </p:blipFill>
        <p:spPr bwMode="auto">
          <a:xfrm>
            <a:off x="318753" y="2335101"/>
            <a:ext cx="8529033" cy="35449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356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696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609600"/>
            <a:ext cx="8077200" cy="830997"/>
          </a:xfrm>
          <a:prstGeom prst="rect">
            <a:avLst/>
          </a:prstGeom>
          <a:noFill/>
        </p:spPr>
        <p:txBody>
          <a:bodyPr wrap="square" rtlCol="0">
            <a:spAutoFit/>
          </a:bodyPr>
          <a:lstStyle/>
          <a:p>
            <a:r>
              <a:rPr lang="en-US" sz="2400" b="1" dirty="0">
                <a:solidFill>
                  <a:srgbClr val="006600"/>
                </a:solidFill>
              </a:rPr>
              <a:t>The </a:t>
            </a:r>
            <a:r>
              <a:rPr lang="en-US" sz="2400" b="1" dirty="0" err="1">
                <a:solidFill>
                  <a:srgbClr val="006600"/>
                </a:solidFill>
              </a:rPr>
              <a:t>Van’t</a:t>
            </a:r>
            <a:r>
              <a:rPr lang="en-US" sz="2400" b="1" dirty="0">
                <a:solidFill>
                  <a:srgbClr val="006600"/>
                </a:solidFill>
              </a:rPr>
              <a:t> Hoff Factor is denoted by letter ‘i’. </a:t>
            </a:r>
            <a:r>
              <a:rPr lang="en-US" sz="2400" b="1" dirty="0" err="1">
                <a:solidFill>
                  <a:srgbClr val="006600"/>
                </a:solidFill>
              </a:rPr>
              <a:t>Van’t</a:t>
            </a:r>
            <a:r>
              <a:rPr lang="en-US" sz="2400" b="1" dirty="0">
                <a:solidFill>
                  <a:srgbClr val="006600"/>
                </a:solidFill>
              </a:rPr>
              <a:t> Hoff defined this factor as follows:</a:t>
            </a:r>
            <a:endParaRPr lang="en-IN" sz="2400" b="1" dirty="0">
              <a:solidFill>
                <a:srgbClr val="006600"/>
              </a:solidFill>
            </a:endParaRPr>
          </a:p>
        </p:txBody>
      </p:sp>
    </p:spTree>
    <p:extLst>
      <p:ext uri="{BB962C8B-B14F-4D97-AF65-F5344CB8AC3E}">
        <p14:creationId xmlns:p14="http://schemas.microsoft.com/office/powerpoint/2010/main" val="346034486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820" y="1125324"/>
            <a:ext cx="8751194" cy="4754686"/>
          </a:xfrm>
        </p:spPr>
        <p:txBody>
          <a:bodyPr>
            <a:normAutofit fontScale="85000" lnSpcReduction="20000"/>
          </a:bodyPr>
          <a:lstStyle/>
          <a:p>
            <a:pPr marL="0" indent="0">
              <a:buNone/>
            </a:pPr>
            <a:r>
              <a:rPr lang="en-IN" dirty="0"/>
              <a:t>3) </a:t>
            </a:r>
            <a:r>
              <a:rPr lang="en-IN" b="1" dirty="0" err="1"/>
              <a:t>Dithio</a:t>
            </a:r>
            <a:r>
              <a:rPr lang="en-IN" b="1" dirty="0"/>
              <a:t> </a:t>
            </a:r>
            <a:r>
              <a:rPr lang="en-IN" b="1" dirty="0" err="1"/>
              <a:t>acetals</a:t>
            </a:r>
            <a:r>
              <a:rPr lang="en-IN" b="1" dirty="0"/>
              <a:t> and </a:t>
            </a:r>
            <a:r>
              <a:rPr lang="en-IN" b="1" dirty="0" err="1"/>
              <a:t>ketals</a:t>
            </a:r>
            <a:r>
              <a:rPr lang="en-IN" b="1" dirty="0"/>
              <a:t> as protecting groups for carbonyl compounds</a:t>
            </a:r>
            <a:r>
              <a:rPr lang="en-IN" dirty="0"/>
              <a:t>: A carbonyl group can be protected as a sulphur derivative, for example, a </a:t>
            </a:r>
            <a:r>
              <a:rPr lang="en-IN" dirty="0" err="1"/>
              <a:t>dithio</a:t>
            </a:r>
            <a:r>
              <a:rPr lang="en-IN" dirty="0"/>
              <a:t> </a:t>
            </a:r>
            <a:r>
              <a:rPr lang="en-IN" dirty="0" err="1"/>
              <a:t>acetal</a:t>
            </a:r>
            <a:r>
              <a:rPr lang="en-IN" dirty="0"/>
              <a:t> or </a:t>
            </a:r>
            <a:r>
              <a:rPr lang="en-IN" dirty="0" err="1"/>
              <a:t>ketal</a:t>
            </a:r>
            <a:r>
              <a:rPr lang="en-IN" dirty="0"/>
              <a:t>. The reaction of </a:t>
            </a:r>
            <a:r>
              <a:rPr lang="en-IN" dirty="0" err="1"/>
              <a:t>thiol</a:t>
            </a:r>
            <a:r>
              <a:rPr lang="en-IN" dirty="0"/>
              <a:t> or </a:t>
            </a:r>
            <a:r>
              <a:rPr lang="en-IN" dirty="0" err="1"/>
              <a:t>dithiol</a:t>
            </a:r>
            <a:r>
              <a:rPr lang="en-IN" dirty="0"/>
              <a:t> with carbonyl compound in the presence of an acid catalyst results in 1, 3 – </a:t>
            </a:r>
            <a:r>
              <a:rPr lang="en-IN" dirty="0" err="1"/>
              <a:t>diathiane</a:t>
            </a:r>
            <a:r>
              <a:rPr lang="en-IN" dirty="0"/>
              <a:t> or 1, 3- </a:t>
            </a:r>
            <a:r>
              <a:rPr lang="en-IN" dirty="0" err="1"/>
              <a:t>dithiolane</a:t>
            </a:r>
            <a:r>
              <a:rPr lang="en-IN" dirty="0"/>
              <a:t>. In general sulphur </a:t>
            </a:r>
          </a:p>
          <a:p>
            <a:pPr marL="0" indent="0">
              <a:buNone/>
            </a:pPr>
            <a:r>
              <a:rPr lang="en-IN" dirty="0"/>
              <a:t>i) Acyclic </a:t>
            </a:r>
            <a:r>
              <a:rPr lang="en-IN" dirty="0" err="1"/>
              <a:t>dithio</a:t>
            </a:r>
            <a:r>
              <a:rPr lang="en-IN" dirty="0"/>
              <a:t> </a:t>
            </a:r>
            <a:r>
              <a:rPr lang="en-IN" dirty="0" err="1"/>
              <a:t>acetals</a:t>
            </a:r>
            <a:r>
              <a:rPr lang="en-IN" dirty="0"/>
              <a:t> and </a:t>
            </a:r>
            <a:r>
              <a:rPr lang="en-IN" dirty="0" err="1"/>
              <a:t>ketals</a:t>
            </a:r>
            <a:r>
              <a:rPr lang="en-IN" dirty="0"/>
              <a:t> as protecting groups for carbonyl groups.</a:t>
            </a:r>
          </a:p>
          <a:p>
            <a:pPr marL="0" indent="0">
              <a:buNone/>
            </a:pPr>
            <a:r>
              <a:rPr lang="en-IN" dirty="0"/>
              <a:t>Formation: </a:t>
            </a:r>
          </a:p>
          <a:p>
            <a:pPr marL="0" indent="0">
              <a:buNone/>
            </a:pPr>
            <a:endParaRPr lang="en-US" dirty="0"/>
          </a:p>
          <a:p>
            <a:pPr marL="0" indent="0">
              <a:buNone/>
            </a:pPr>
            <a:endParaRPr lang="en-US" dirty="0"/>
          </a:p>
          <a:p>
            <a:pPr marL="0" indent="0">
              <a:buNone/>
            </a:pPr>
            <a:r>
              <a:rPr lang="en-IN" dirty="0"/>
              <a:t>Where R, R</a:t>
            </a:r>
            <a:r>
              <a:rPr lang="en-IN" i="1" baseline="30000" dirty="0"/>
              <a:t>1</a:t>
            </a:r>
            <a:r>
              <a:rPr lang="en-IN" dirty="0"/>
              <a:t> = H, alkyl, </a:t>
            </a:r>
            <a:r>
              <a:rPr lang="en-IN" dirty="0" err="1"/>
              <a:t>cycloalkyl</a:t>
            </a:r>
            <a:r>
              <a:rPr lang="en-IN" dirty="0"/>
              <a:t>, aryl and R</a:t>
            </a:r>
            <a:r>
              <a:rPr lang="en-IN" i="1" baseline="30000" dirty="0"/>
              <a:t>11 </a:t>
            </a:r>
            <a:r>
              <a:rPr lang="en-IN" dirty="0"/>
              <a:t>= Et, </a:t>
            </a:r>
            <a:r>
              <a:rPr lang="en-IN" dirty="0" err="1"/>
              <a:t>Pr</a:t>
            </a:r>
            <a:r>
              <a:rPr lang="en-IN" dirty="0"/>
              <a:t>, or </a:t>
            </a:r>
            <a:r>
              <a:rPr lang="en-IN" dirty="0" err="1"/>
              <a:t>Ph</a:t>
            </a:r>
            <a:endParaRPr lang="en-IN" dirty="0"/>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1132"/>
          <a:stretch/>
        </p:blipFill>
        <p:spPr bwMode="auto">
          <a:xfrm rot="16200000">
            <a:off x="4011770" y="1494784"/>
            <a:ext cx="1120463" cy="4153376"/>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8874" y="4695025"/>
            <a:ext cx="5872766" cy="1107713"/>
          </a:xfrm>
          <a:prstGeom prst="rect">
            <a:avLst/>
          </a:prstGeom>
        </p:spPr>
      </p:pic>
    </p:spTree>
    <p:extLst>
      <p:ext uri="{BB962C8B-B14F-4D97-AF65-F5344CB8AC3E}">
        <p14:creationId xmlns:p14="http://schemas.microsoft.com/office/powerpoint/2010/main" val="25242875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456" y="1089070"/>
            <a:ext cx="8702899" cy="4771622"/>
          </a:xfrm>
        </p:spPr>
        <p:txBody>
          <a:bodyPr/>
          <a:lstStyle/>
          <a:p>
            <a:pPr marL="0" indent="0">
              <a:buNone/>
            </a:pPr>
            <a:r>
              <a:rPr lang="en-IN" dirty="0"/>
              <a:t>Cleavage: </a:t>
            </a:r>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945" r="1635"/>
          <a:stretch/>
        </p:blipFill>
        <p:spPr bwMode="auto">
          <a:xfrm>
            <a:off x="1516487" y="982819"/>
            <a:ext cx="7196070" cy="2125015"/>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25568" y="3370150"/>
            <a:ext cx="8838127" cy="369332"/>
          </a:xfrm>
          <a:prstGeom prst="rect">
            <a:avLst/>
          </a:prstGeom>
        </p:spPr>
        <p:txBody>
          <a:bodyPr wrap="square">
            <a:spAutoFit/>
          </a:bodyPr>
          <a:lstStyle/>
          <a:p>
            <a:pPr algn="just"/>
            <a:r>
              <a:rPr lang="en-IN" dirty="0"/>
              <a:t>ii) Cyclic </a:t>
            </a:r>
            <a:r>
              <a:rPr lang="en-IN" dirty="0" err="1"/>
              <a:t>dithio</a:t>
            </a:r>
            <a:r>
              <a:rPr lang="en-IN" dirty="0"/>
              <a:t> </a:t>
            </a:r>
            <a:r>
              <a:rPr lang="en-IN" dirty="0" err="1"/>
              <a:t>acetals</a:t>
            </a:r>
            <a:r>
              <a:rPr lang="en-IN" dirty="0"/>
              <a:t> and </a:t>
            </a:r>
            <a:r>
              <a:rPr lang="en-IN" dirty="0" err="1"/>
              <a:t>ketals</a:t>
            </a:r>
            <a:r>
              <a:rPr lang="en-IN" dirty="0"/>
              <a:t> as protecting groups for carbonyl compounds:</a:t>
            </a:r>
          </a:p>
        </p:txBody>
      </p:sp>
      <p:pic>
        <p:nvPicPr>
          <p:cNvPr id="6" name="Picture 5"/>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tretch>
            <a:fillRect/>
          </a:stretch>
        </p:blipFill>
        <p:spPr>
          <a:xfrm>
            <a:off x="338071" y="3716399"/>
            <a:ext cx="5670557" cy="1815883"/>
          </a:xfrm>
          <a:prstGeom prst="rect">
            <a:avLst/>
          </a:prstGeom>
        </p:spPr>
      </p:pic>
      <p:sp>
        <p:nvSpPr>
          <p:cNvPr id="7" name="TextBox 6"/>
          <p:cNvSpPr txBox="1"/>
          <p:nvPr/>
        </p:nvSpPr>
        <p:spPr>
          <a:xfrm>
            <a:off x="6152881" y="3716399"/>
            <a:ext cx="2810813" cy="2331407"/>
          </a:xfrm>
          <a:prstGeom prst="rect">
            <a:avLst/>
          </a:prstGeom>
          <a:noFill/>
        </p:spPr>
        <p:txBody>
          <a:bodyPr wrap="square" rtlCol="0">
            <a:spAutoFit/>
          </a:bodyPr>
          <a:lstStyle/>
          <a:p>
            <a:pPr algn="just"/>
            <a:r>
              <a:rPr lang="en-IN" sz="1650" dirty="0"/>
              <a:t>R, R</a:t>
            </a:r>
            <a:r>
              <a:rPr lang="en-IN" sz="1650" i="1" baseline="30000" dirty="0"/>
              <a:t>1</a:t>
            </a:r>
            <a:r>
              <a:rPr lang="en-IN" sz="1650" dirty="0"/>
              <a:t> = H, </a:t>
            </a:r>
            <a:r>
              <a:rPr lang="en-IN" sz="1650" dirty="0" err="1"/>
              <a:t>cycloalkyl</a:t>
            </a:r>
            <a:r>
              <a:rPr lang="en-IN" sz="1650" dirty="0"/>
              <a:t>, aryl and R</a:t>
            </a:r>
            <a:r>
              <a:rPr lang="en-IN" sz="1650" i="1" baseline="30000" dirty="0"/>
              <a:t>11 </a:t>
            </a:r>
            <a:r>
              <a:rPr lang="en-IN" sz="1650" dirty="0"/>
              <a:t>= </a:t>
            </a:r>
            <a:r>
              <a:rPr lang="en-IN" sz="1650" dirty="0" err="1"/>
              <a:t>Cl</a:t>
            </a:r>
            <a:r>
              <a:rPr lang="en-IN" sz="1650" dirty="0"/>
              <a:t> or </a:t>
            </a:r>
            <a:r>
              <a:rPr lang="en-IN" sz="1650" dirty="0" err="1"/>
              <a:t>Ph</a:t>
            </a:r>
            <a:endParaRPr lang="en-IN" sz="1650" dirty="0"/>
          </a:p>
          <a:p>
            <a:pPr algn="just"/>
            <a:r>
              <a:rPr lang="en-IN" sz="1650" dirty="0"/>
              <a:t>When R</a:t>
            </a:r>
            <a:r>
              <a:rPr lang="en-IN" sz="1650" i="1" baseline="30000" dirty="0"/>
              <a:t>11</a:t>
            </a:r>
            <a:r>
              <a:rPr lang="en-IN" sz="1650" dirty="0"/>
              <a:t>= </a:t>
            </a:r>
            <a:r>
              <a:rPr lang="en-IN" sz="1650" dirty="0" err="1"/>
              <a:t>Ph</a:t>
            </a:r>
            <a:r>
              <a:rPr lang="en-IN" sz="1650" dirty="0"/>
              <a:t> the reaction is selective for unhindered ketones. </a:t>
            </a:r>
            <a:r>
              <a:rPr lang="en-IN" sz="1650" dirty="0" err="1"/>
              <a:t>Diaryl</a:t>
            </a:r>
            <a:r>
              <a:rPr lang="en-IN" sz="1650" dirty="0"/>
              <a:t> ketones, in general unreactive compounds, react rapidly when R</a:t>
            </a:r>
            <a:r>
              <a:rPr lang="en-IN" sz="1650" i="1" baseline="30000" dirty="0"/>
              <a:t>11</a:t>
            </a:r>
            <a:r>
              <a:rPr lang="en-IN" sz="1650" dirty="0"/>
              <a:t>= Cl.</a:t>
            </a:r>
          </a:p>
          <a:p>
            <a:endParaRPr lang="en-IN" sz="1350" dirty="0"/>
          </a:p>
        </p:txBody>
      </p:sp>
    </p:spTree>
    <p:extLst>
      <p:ext uri="{BB962C8B-B14F-4D97-AF65-F5344CB8AC3E}">
        <p14:creationId xmlns:p14="http://schemas.microsoft.com/office/powerpoint/2010/main" val="28259117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0456" y="1040774"/>
            <a:ext cx="8635285" cy="4771622"/>
          </a:xfrm>
        </p:spPr>
        <p:txBody>
          <a:bodyPr/>
          <a:lstStyle/>
          <a:p>
            <a:pPr marL="0" indent="0">
              <a:buNone/>
            </a:pPr>
            <a:r>
              <a:rPr lang="en-IN" dirty="0"/>
              <a:t>Cleavage:</a:t>
            </a:r>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tretch>
            <a:fillRect/>
          </a:stretch>
        </p:blipFill>
        <p:spPr>
          <a:xfrm>
            <a:off x="1574442" y="1030758"/>
            <a:ext cx="6606863" cy="1758322"/>
          </a:xfrm>
          <a:prstGeom prst="rect">
            <a:avLst/>
          </a:prstGeom>
        </p:spPr>
      </p:pic>
      <p:pic>
        <p:nvPicPr>
          <p:cNvPr id="5" name="Picture 4"/>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6026" y="2789081"/>
            <a:ext cx="8403465" cy="2984678"/>
          </a:xfrm>
          <a:prstGeom prst="rect">
            <a:avLst/>
          </a:prstGeom>
        </p:spPr>
      </p:pic>
    </p:spTree>
    <p:extLst>
      <p:ext uri="{BB962C8B-B14F-4D97-AF65-F5344CB8AC3E}">
        <p14:creationId xmlns:p14="http://schemas.microsoft.com/office/powerpoint/2010/main" val="251900944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161" y="1079411"/>
            <a:ext cx="8741535" cy="4410562"/>
          </a:xfrm>
        </p:spPr>
        <p:txBody>
          <a:bodyPr/>
          <a:lstStyle/>
          <a:p>
            <a:pPr marL="0" indent="0" algn="just">
              <a:buNone/>
            </a:pPr>
            <a:r>
              <a:rPr lang="en-IN" sz="1800" dirty="0"/>
              <a:t>4) </a:t>
            </a:r>
            <a:r>
              <a:rPr lang="en-IN" sz="1800" b="1" dirty="0" err="1"/>
              <a:t>Hemithio</a:t>
            </a:r>
            <a:r>
              <a:rPr lang="en-IN" sz="1800" b="1" dirty="0"/>
              <a:t> </a:t>
            </a:r>
            <a:r>
              <a:rPr lang="en-IN" sz="1800" b="1" dirty="0" err="1"/>
              <a:t>acetals</a:t>
            </a:r>
            <a:r>
              <a:rPr lang="en-IN" sz="1800" b="1" dirty="0"/>
              <a:t> and </a:t>
            </a:r>
            <a:r>
              <a:rPr lang="en-IN" sz="1800" b="1" dirty="0" err="1"/>
              <a:t>ketals</a:t>
            </a:r>
            <a:r>
              <a:rPr lang="en-IN" sz="1800" b="1" dirty="0"/>
              <a:t> as protecting groups for carbonyl compounds</a:t>
            </a:r>
            <a:r>
              <a:rPr lang="en-IN" sz="1800" dirty="0"/>
              <a:t>:</a:t>
            </a:r>
          </a:p>
          <a:p>
            <a:pPr marL="0" indent="0" algn="just">
              <a:buNone/>
            </a:pPr>
            <a:r>
              <a:rPr lang="en-IN" sz="1800" dirty="0"/>
              <a:t>i) Acyclic </a:t>
            </a:r>
            <a:r>
              <a:rPr lang="en-IN" sz="1800" dirty="0" err="1"/>
              <a:t>hemithio</a:t>
            </a:r>
            <a:r>
              <a:rPr lang="en-IN" sz="1800" dirty="0"/>
              <a:t> </a:t>
            </a:r>
            <a:r>
              <a:rPr lang="en-IN" sz="1800" dirty="0" err="1"/>
              <a:t>acetals</a:t>
            </a:r>
            <a:r>
              <a:rPr lang="en-IN" sz="1800" dirty="0"/>
              <a:t> and </a:t>
            </a:r>
            <a:r>
              <a:rPr lang="en-IN" sz="1800" dirty="0" err="1"/>
              <a:t>ketals</a:t>
            </a:r>
            <a:r>
              <a:rPr lang="en-IN" sz="1800" dirty="0"/>
              <a:t> as protecting groups: Acyclic </a:t>
            </a:r>
            <a:r>
              <a:rPr lang="en-IN" sz="1800" dirty="0" err="1"/>
              <a:t>hemithio</a:t>
            </a:r>
            <a:r>
              <a:rPr lang="en-IN" sz="1800" dirty="0"/>
              <a:t> </a:t>
            </a:r>
            <a:r>
              <a:rPr lang="en-IN" sz="1800" dirty="0" err="1"/>
              <a:t>acetals</a:t>
            </a:r>
            <a:r>
              <a:rPr lang="en-IN" sz="1800" dirty="0"/>
              <a:t> can be prepared directly from carbonyl compounds. They are cleaved by acid hydrolysis or Hg (II) salts.</a:t>
            </a:r>
          </a:p>
          <a:p>
            <a:pPr marL="0" indent="0" algn="just">
              <a:buNone/>
            </a:pPr>
            <a:r>
              <a:rPr lang="en-IN" sz="1800" dirty="0"/>
              <a:t>O-</a:t>
            </a:r>
            <a:r>
              <a:rPr lang="en-IN" sz="1800" dirty="0" err="1"/>
              <a:t>Trimethyl</a:t>
            </a:r>
            <a:r>
              <a:rPr lang="en-IN" sz="1800" dirty="0"/>
              <a:t> </a:t>
            </a:r>
            <a:r>
              <a:rPr lang="en-IN" sz="1800" dirty="0" err="1"/>
              <a:t>silyl</a:t>
            </a:r>
            <a:r>
              <a:rPr lang="en-IN" sz="1800" dirty="0"/>
              <a:t> – S- alkyl </a:t>
            </a:r>
            <a:r>
              <a:rPr lang="en-IN" sz="1800" dirty="0" err="1"/>
              <a:t>acetals</a:t>
            </a:r>
            <a:r>
              <a:rPr lang="en-IN" sz="1800" dirty="0"/>
              <a:t> and </a:t>
            </a:r>
            <a:r>
              <a:rPr lang="en-IN" sz="1800" dirty="0" err="1"/>
              <a:t>ketals</a:t>
            </a:r>
            <a:r>
              <a:rPr lang="en-IN" sz="1800" dirty="0"/>
              <a:t> : RR</a:t>
            </a:r>
            <a:r>
              <a:rPr lang="en-IN" sz="1800" i="1" baseline="30000" dirty="0"/>
              <a:t>1</a:t>
            </a:r>
            <a:r>
              <a:rPr lang="en-IN" sz="1800" dirty="0"/>
              <a:t>C(SR</a:t>
            </a:r>
            <a:r>
              <a:rPr lang="en-IN" sz="1800" i="1" baseline="30000" dirty="0"/>
              <a:t>II</a:t>
            </a:r>
            <a:r>
              <a:rPr lang="en-IN" sz="1800" dirty="0"/>
              <a:t>)</a:t>
            </a:r>
            <a:r>
              <a:rPr lang="en-IN" sz="1800" dirty="0" err="1"/>
              <a:t>OSi</a:t>
            </a:r>
            <a:r>
              <a:rPr lang="en-IN" sz="1800" dirty="0"/>
              <a:t>(CH</a:t>
            </a:r>
            <a:r>
              <a:rPr lang="en-IN" sz="1800" baseline="-25000" dirty="0"/>
              <a:t>3</a:t>
            </a:r>
            <a:r>
              <a:rPr lang="en-IN" sz="1800" dirty="0"/>
              <a:t>)</a:t>
            </a:r>
            <a:r>
              <a:rPr lang="en-IN" sz="1800" baseline="-25000" dirty="0"/>
              <a:t>3</a:t>
            </a:r>
            <a:r>
              <a:rPr lang="en-IN" sz="1800" dirty="0"/>
              <a:t>, II </a:t>
            </a:r>
          </a:p>
          <a:p>
            <a:pPr marL="0" indent="0" algn="just">
              <a:buNone/>
            </a:pPr>
            <a:r>
              <a:rPr lang="en-IN" sz="1800" dirty="0"/>
              <a:t>Formation</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12888" r="5705" b="42273"/>
          <a:stretch/>
        </p:blipFill>
        <p:spPr bwMode="auto">
          <a:xfrm>
            <a:off x="1130121" y="2945606"/>
            <a:ext cx="6742091" cy="2625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11832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38070" y="10616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IN" sz="1350"/>
          </a:p>
        </p:txBody>
      </p:sp>
      <p:pic>
        <p:nvPicPr>
          <p:cNvPr id="3073" name="Picture 61"/>
          <p:cNvPicPr>
            <a:picLocks noChangeAspect="1" noChangeArrowheads="1"/>
          </p:cNvPicPr>
          <p:nvPr/>
        </p:nvPicPr>
        <p:blipFill>
          <a:blip r:embed="rId2" cstate="print">
            <a:extLst>
              <a:ext uri="{28A0092B-C50C-407E-A947-70E740481C1C}">
                <a14:useLocalDpi xmlns:a14="http://schemas.microsoft.com/office/drawing/2010/main" val="0"/>
              </a:ext>
            </a:extLst>
          </a:blip>
          <a:srcRect l="26849" t="68094" r="26292" b="7706"/>
          <a:stretch>
            <a:fillRect/>
          </a:stretch>
        </p:blipFill>
        <p:spPr bwMode="auto">
          <a:xfrm>
            <a:off x="1593761" y="1106192"/>
            <a:ext cx="2343636" cy="8039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42900" y="1027026"/>
            <a:ext cx="103502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pPr>
            <a:r>
              <a:rPr lang="en-US" dirty="0">
                <a:ea typeface="Calibri" pitchFamily="34" charset="0"/>
                <a:cs typeface="Times New Roman" pitchFamily="18" charset="0"/>
              </a:rPr>
              <a:t>Cleavage</a:t>
            </a:r>
            <a:r>
              <a:rPr lang="en-US" dirty="0">
                <a:latin typeface="Times New Roman" pitchFamily="18" charset="0"/>
                <a:ea typeface="Calibri" pitchFamily="34" charset="0"/>
                <a:cs typeface="Times New Roman" pitchFamily="18" charset="0"/>
              </a:rPr>
              <a:t>:</a:t>
            </a:r>
            <a:endParaRPr lang="en-US" dirty="0">
              <a:latin typeface="Arial" pitchFamily="34" charset="0"/>
              <a:cs typeface="Arial" pitchFamily="34" charset="0"/>
            </a:endParaRPr>
          </a:p>
        </p:txBody>
      </p:sp>
      <p:sp>
        <p:nvSpPr>
          <p:cNvPr id="6" name="Rectangle 5"/>
          <p:cNvSpPr/>
          <p:nvPr/>
        </p:nvSpPr>
        <p:spPr>
          <a:xfrm>
            <a:off x="231820" y="2078200"/>
            <a:ext cx="8574110" cy="646331"/>
          </a:xfrm>
          <a:prstGeom prst="rect">
            <a:avLst/>
          </a:prstGeom>
        </p:spPr>
        <p:txBody>
          <a:bodyPr wrap="square">
            <a:spAutoFit/>
          </a:bodyPr>
          <a:lstStyle/>
          <a:p>
            <a:r>
              <a:rPr lang="en-IN" dirty="0"/>
              <a:t>O-Methyl – S-2-(</a:t>
            </a:r>
            <a:r>
              <a:rPr lang="en-IN" dirty="0" err="1"/>
              <a:t>methylthio</a:t>
            </a:r>
            <a:r>
              <a:rPr lang="en-IN" dirty="0"/>
              <a:t>)ethyl and </a:t>
            </a:r>
            <a:r>
              <a:rPr lang="en-IN" dirty="0" err="1"/>
              <a:t>ketals</a:t>
            </a:r>
            <a:r>
              <a:rPr lang="en-IN" dirty="0"/>
              <a:t>: RR</a:t>
            </a:r>
            <a:r>
              <a:rPr lang="en-IN" i="1" baseline="30000" dirty="0"/>
              <a:t>I</a:t>
            </a:r>
            <a:r>
              <a:rPr lang="en-IN" dirty="0"/>
              <a:t>C(OCH</a:t>
            </a:r>
            <a:r>
              <a:rPr lang="en-IN" baseline="-25000" dirty="0"/>
              <a:t>3</a:t>
            </a:r>
            <a:r>
              <a:rPr lang="en-IN" dirty="0"/>
              <a:t>)SCH</a:t>
            </a:r>
            <a:r>
              <a:rPr lang="en-IN" baseline="-25000" dirty="0"/>
              <a:t>2</a:t>
            </a:r>
            <a:r>
              <a:rPr lang="en-IN" dirty="0"/>
              <a:t>CH</a:t>
            </a:r>
            <a:r>
              <a:rPr lang="en-IN" baseline="-25000" dirty="0"/>
              <a:t>2</a:t>
            </a:r>
            <a:r>
              <a:rPr lang="en-IN" dirty="0"/>
              <a:t>SCH</a:t>
            </a:r>
            <a:r>
              <a:rPr lang="en-IN" baseline="-25000" dirty="0"/>
              <a:t>3</a:t>
            </a:r>
            <a:r>
              <a:rPr lang="en-IN" dirty="0"/>
              <a:t>, III</a:t>
            </a:r>
          </a:p>
          <a:p>
            <a:r>
              <a:rPr lang="en-IN" dirty="0"/>
              <a:t>Formation:</a:t>
            </a:r>
          </a:p>
        </p:txBody>
      </p:sp>
      <p:pic>
        <p:nvPicPr>
          <p:cNvPr id="8" name="Picture 7"/>
          <p:cNvPicPr/>
          <p:nvPr/>
        </p:nvPicPr>
        <p:blipFill rotWithShape="1">
          <a:blip r:embed="rId3">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Lst>
          </a:blip>
          <a:srcRect l="7761" t="5830" r="2392" b="52754"/>
          <a:stretch/>
        </p:blipFill>
        <p:spPr bwMode="auto">
          <a:xfrm>
            <a:off x="1402325" y="2509885"/>
            <a:ext cx="5301129" cy="1196816"/>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357087" y="3822610"/>
            <a:ext cx="1079591" cy="369332"/>
          </a:xfrm>
          <a:prstGeom prst="rect">
            <a:avLst/>
          </a:prstGeom>
          <a:noFill/>
        </p:spPr>
        <p:txBody>
          <a:bodyPr wrap="none" rtlCol="0">
            <a:spAutoFit/>
          </a:bodyPr>
          <a:lstStyle/>
          <a:p>
            <a:r>
              <a:rPr lang="en-US" dirty="0"/>
              <a:t>Cleavage:</a:t>
            </a:r>
            <a:endParaRPr lang="en-IN" dirty="0"/>
          </a:p>
        </p:txBody>
      </p:sp>
      <p:pic>
        <p:nvPicPr>
          <p:cNvPr id="10" name="Picture 9"/>
          <p:cNvPicPr/>
          <p:nvPr/>
        </p:nvPicPr>
        <p:blipFill rotWithShape="1">
          <a:blip r:embed="rId3">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6050" t="64378" r="32399" b="4052"/>
          <a:stretch/>
        </p:blipFill>
        <p:spPr bwMode="auto">
          <a:xfrm>
            <a:off x="1424214" y="3837098"/>
            <a:ext cx="5279240" cy="1241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01648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752" y="1118048"/>
            <a:ext cx="8673921" cy="4761963"/>
          </a:xfrm>
        </p:spPr>
        <p:txBody>
          <a:bodyPr/>
          <a:lstStyle/>
          <a:p>
            <a:pPr marL="0" indent="0">
              <a:buNone/>
            </a:pPr>
            <a:r>
              <a:rPr lang="en-IN" sz="1800" dirty="0"/>
              <a:t>ii) Cyclic </a:t>
            </a:r>
            <a:r>
              <a:rPr lang="en-IN" sz="1800" dirty="0" err="1"/>
              <a:t>hemithio</a:t>
            </a:r>
            <a:r>
              <a:rPr lang="en-IN" sz="1800" dirty="0"/>
              <a:t> </a:t>
            </a:r>
            <a:r>
              <a:rPr lang="en-IN" sz="1800" dirty="0" err="1"/>
              <a:t>acetals</a:t>
            </a:r>
            <a:r>
              <a:rPr lang="en-IN" sz="1800" dirty="0"/>
              <a:t> and </a:t>
            </a:r>
            <a:r>
              <a:rPr lang="en-IN" sz="1800" dirty="0" err="1"/>
              <a:t>ketals</a:t>
            </a:r>
            <a:r>
              <a:rPr lang="en-IN" sz="1800" dirty="0"/>
              <a:t> as protecting groups:</a:t>
            </a:r>
          </a:p>
          <a:p>
            <a:pPr marL="0" indent="0">
              <a:buNone/>
            </a:pPr>
            <a:r>
              <a:rPr lang="en-IN" sz="1800" dirty="0"/>
              <a:t>1, 3 – </a:t>
            </a:r>
            <a:r>
              <a:rPr lang="en-IN" sz="1800" dirty="0" err="1"/>
              <a:t>Oxathiolanes</a:t>
            </a:r>
            <a:r>
              <a:rPr lang="en-IN" sz="1800" dirty="0"/>
              <a:t>:</a:t>
            </a:r>
          </a:p>
          <a:p>
            <a:pPr marL="0" indent="0">
              <a:buNone/>
            </a:pPr>
            <a:endParaRPr lang="en-IN" sz="1800" dirty="0"/>
          </a:p>
          <a:p>
            <a:pPr marL="0" indent="0">
              <a:buNone/>
            </a:pPr>
            <a:endParaRPr lang="en-IN" sz="1800" dirty="0"/>
          </a:p>
          <a:p>
            <a:pPr marL="0" indent="0">
              <a:buNone/>
            </a:pPr>
            <a:r>
              <a:rPr lang="en-IN" sz="1800" dirty="0"/>
              <a:t>Formation: </a:t>
            </a:r>
          </a:p>
          <a:p>
            <a:pPr marL="0" indent="0">
              <a:buNone/>
            </a:pPr>
            <a:endParaRPr lang="en-US" sz="1800" dirty="0"/>
          </a:p>
          <a:p>
            <a:pPr marL="0" indent="0">
              <a:buNone/>
            </a:pPr>
            <a:endParaRPr lang="en-US" sz="1800" dirty="0"/>
          </a:p>
          <a:p>
            <a:pPr marL="0" indent="0">
              <a:buNone/>
            </a:pPr>
            <a:r>
              <a:rPr lang="en-US" sz="1800" dirty="0"/>
              <a:t>Cleavage:</a:t>
            </a:r>
          </a:p>
          <a:p>
            <a:pPr marL="0" indent="0">
              <a:buNone/>
            </a:pPr>
            <a:endParaRPr lang="en-IN" sz="1800" dirty="0"/>
          </a:p>
          <a:p>
            <a:pPr marL="0" indent="0">
              <a:buNone/>
            </a:pPr>
            <a:endParaRPr lang="en-IN" dirty="0"/>
          </a:p>
        </p:txBody>
      </p:sp>
      <p:pic>
        <p:nvPicPr>
          <p:cNvPr id="4" name="Picture 3"/>
          <p:cNvPicPr/>
          <p:nvPr/>
        </p:nvPicPr>
        <p:blipFill rotWithShape="1">
          <a:blip r:embed="rId2" cstate="print">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60049" t="27730" b="44312"/>
          <a:stretch/>
        </p:blipFill>
        <p:spPr bwMode="auto">
          <a:xfrm rot="16200000">
            <a:off x="3211094" y="1170594"/>
            <a:ext cx="693933" cy="1403259"/>
          </a:xfrm>
          <a:prstGeom prst="rect">
            <a:avLst/>
          </a:prstGeom>
          <a:ln>
            <a:noFill/>
          </a:ln>
          <a:extLst>
            <a:ext uri="{53640926-AAD7-44D8-BBD7-CCE9431645EC}">
              <a14:shadowObscured xmlns:a14="http://schemas.microsoft.com/office/drawing/2010/main"/>
            </a:ext>
          </a:extLst>
        </p:spPr>
      </p:pic>
      <p:pic>
        <p:nvPicPr>
          <p:cNvPr id="5" name="Picture 4" descr="C:\Users\DELL\Desktop\Latest Picture 1.png"/>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0263" t="41757" r="7739" b="30424"/>
          <a:stretch/>
        </p:blipFill>
        <p:spPr bwMode="auto">
          <a:xfrm>
            <a:off x="1748307" y="2506754"/>
            <a:ext cx="5418787" cy="1016423"/>
          </a:xfrm>
          <a:prstGeom prst="rect">
            <a:avLst/>
          </a:prstGeom>
          <a:noFill/>
          <a:ln>
            <a:noFill/>
          </a:ln>
          <a:extLst>
            <a:ext uri="{53640926-AAD7-44D8-BBD7-CCE9431645EC}">
              <a14:shadowObscured xmlns:a14="http://schemas.microsoft.com/office/drawing/2010/main"/>
            </a:ext>
          </a:extLst>
        </p:spPr>
      </p:pic>
      <p:pic>
        <p:nvPicPr>
          <p:cNvPr id="6" name="Picture 5" descr="C:\Users\DELL\Desktop\Latest Picture.png"/>
          <p:cNvPicPr/>
          <p:nvPr/>
        </p:nvPicPr>
        <p:blipFill rotWithShape="1">
          <a:blip r:embed="rId6">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9519" t="68944" r="1481"/>
          <a:stretch/>
        </p:blipFill>
        <p:spPr bwMode="auto">
          <a:xfrm>
            <a:off x="1748307" y="3783461"/>
            <a:ext cx="5505719" cy="8988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47102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116" y="1108388"/>
            <a:ext cx="8654603" cy="4704008"/>
          </a:xfrm>
        </p:spPr>
        <p:txBody>
          <a:bodyPr>
            <a:normAutofit lnSpcReduction="10000"/>
          </a:bodyPr>
          <a:lstStyle/>
          <a:p>
            <a:pPr marL="0" indent="0">
              <a:buNone/>
            </a:pPr>
            <a:r>
              <a:rPr lang="en-IN" dirty="0"/>
              <a:t>Protection of Carboxylic group (RCOOH)</a:t>
            </a:r>
          </a:p>
          <a:p>
            <a:pPr marL="0" indent="0" algn="just">
              <a:lnSpc>
                <a:spcPct val="150000"/>
              </a:lnSpc>
              <a:buNone/>
            </a:pPr>
            <a:r>
              <a:rPr lang="en-IN" sz="1800" dirty="0"/>
              <a:t>Principle of protection of carboxylic group: Proton removal from carboxylic acid presents a threat to valuable organometallic reagents, resulting in an alkane and a metal carboxylate.</a:t>
            </a:r>
          </a:p>
          <a:p>
            <a:pPr marL="0" indent="0" algn="just">
              <a:lnSpc>
                <a:spcPct val="150000"/>
              </a:lnSpc>
              <a:buNone/>
            </a:pPr>
            <a:r>
              <a:rPr lang="en-IN" sz="1800" dirty="0"/>
              <a:t>			R-COOH + R</a:t>
            </a:r>
            <a:r>
              <a:rPr lang="en-IN" sz="1800" i="1" dirty="0"/>
              <a:t>’</a:t>
            </a:r>
            <a:r>
              <a:rPr lang="en-IN" sz="1800" dirty="0"/>
              <a:t> –M    →  RCOOM + R</a:t>
            </a:r>
            <a:r>
              <a:rPr lang="en-IN" sz="1800" i="1" dirty="0"/>
              <a:t>’</a:t>
            </a:r>
            <a:r>
              <a:rPr lang="en-IN" sz="1800" dirty="0"/>
              <a:t>H</a:t>
            </a:r>
          </a:p>
          <a:p>
            <a:pPr marL="0" indent="0" algn="just">
              <a:lnSpc>
                <a:spcPct val="150000"/>
              </a:lnSpc>
              <a:buNone/>
            </a:pPr>
            <a:r>
              <a:rPr lang="en-IN" sz="1800" dirty="0"/>
              <a:t>					(M = Li, </a:t>
            </a:r>
            <a:r>
              <a:rPr lang="en-IN" sz="1800" dirty="0" err="1"/>
              <a:t>MgBr</a:t>
            </a:r>
            <a:r>
              <a:rPr lang="en-IN" sz="1800" dirty="0"/>
              <a:t> etc.,)</a:t>
            </a:r>
          </a:p>
          <a:p>
            <a:pPr marL="0" indent="0" algn="just">
              <a:lnSpc>
                <a:spcPct val="150000"/>
              </a:lnSpc>
              <a:buNone/>
            </a:pPr>
            <a:r>
              <a:rPr lang="en-IN" sz="1800" dirty="0"/>
              <a:t>If the so formed carboxylate leads to no undesirable secondary reactions and the organometallic reagent is readily available, then use of excess reagent can by-pass this problem. Usually neither of these requirements applies and suitable carboxyl protecting groups are needed. </a:t>
            </a:r>
          </a:p>
          <a:p>
            <a:pPr marL="0" indent="0" algn="just">
              <a:lnSpc>
                <a:spcPct val="150000"/>
              </a:lnSpc>
              <a:buNone/>
            </a:pPr>
            <a:r>
              <a:rPr lang="en-IN" sz="1800" dirty="0"/>
              <a:t>Esters and amides remove the problem of the carboxyl proton, and the latter provide good protection against many nucleophiles. </a:t>
            </a:r>
          </a:p>
          <a:p>
            <a:pPr marL="0" indent="0">
              <a:buNone/>
            </a:pPr>
            <a:endParaRPr lang="en-IN" dirty="0"/>
          </a:p>
        </p:txBody>
      </p:sp>
    </p:spTree>
    <p:extLst>
      <p:ext uri="{BB962C8B-B14F-4D97-AF65-F5344CB8AC3E}">
        <p14:creationId xmlns:p14="http://schemas.microsoft.com/office/powerpoint/2010/main" val="29031519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796" y="1050434"/>
            <a:ext cx="8654603" cy="4771622"/>
          </a:xfrm>
        </p:spPr>
        <p:txBody>
          <a:bodyPr/>
          <a:lstStyle/>
          <a:p>
            <a:pPr marL="0" indent="0" algn="just">
              <a:buNone/>
            </a:pPr>
            <a:r>
              <a:rPr lang="en-IN" sz="1800" dirty="0"/>
              <a:t>Carboxyl protection is required during the condensation of two amino acids with the aid of a coupling agent to form a new – peptide bond. To prevent the formation of self- condensation products, one amino acid requires a free carboxyl group and a protected amino group, the other requires a protected carboxyl group and a free amino group.</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7805" r="2824" b="6939"/>
          <a:stretch/>
        </p:blipFill>
        <p:spPr bwMode="auto">
          <a:xfrm>
            <a:off x="951425" y="2093500"/>
            <a:ext cx="7283003" cy="96599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260796" y="3161511"/>
            <a:ext cx="8664262" cy="2862322"/>
          </a:xfrm>
          <a:prstGeom prst="rect">
            <a:avLst/>
          </a:prstGeom>
        </p:spPr>
        <p:txBody>
          <a:bodyPr wrap="square">
            <a:spAutoFit/>
          </a:bodyPr>
          <a:lstStyle/>
          <a:p>
            <a:pPr algn="just"/>
            <a:r>
              <a:rPr lang="en-IN" dirty="0"/>
              <a:t>The carboxyl protecting group merely has to prevent the protected acid from competing with the free acid for the coupling reagent and esters of various types are usually sufficient. The selective de-protection of carboxyl terminus in the presence of the nitrogen protecting groups and any other reactive functionality depends on choice of appropriate condition. For example, benzyl esters may be cleaved by hydrolysis or by catalytic </a:t>
            </a:r>
            <a:r>
              <a:rPr lang="en-IN" dirty="0" err="1"/>
              <a:t>hydrogenolysis</a:t>
            </a:r>
            <a:r>
              <a:rPr lang="en-IN" dirty="0"/>
              <a:t>; </a:t>
            </a:r>
            <a:r>
              <a:rPr lang="en-IN" dirty="0" err="1"/>
              <a:t>tert</a:t>
            </a:r>
            <a:r>
              <a:rPr lang="en-IN" dirty="0"/>
              <a:t>- butyl esters are cleaved by </a:t>
            </a:r>
            <a:r>
              <a:rPr lang="en-IN" dirty="0" err="1"/>
              <a:t>protic</a:t>
            </a:r>
            <a:r>
              <a:rPr lang="en-IN" dirty="0"/>
              <a:t> acid, e.g., </a:t>
            </a:r>
            <a:r>
              <a:rPr lang="en-IN" dirty="0" err="1"/>
              <a:t>trifluoroacetic</a:t>
            </a:r>
            <a:r>
              <a:rPr lang="en-IN" dirty="0"/>
              <a:t> acid (TFA), and have the advantage that they block </a:t>
            </a:r>
            <a:r>
              <a:rPr lang="en-IN" dirty="0" err="1"/>
              <a:t>nucleophilic</a:t>
            </a:r>
            <a:r>
              <a:rPr lang="en-IN" dirty="0"/>
              <a:t> attack at the carboxyl carbon to the extent that α – amino </a:t>
            </a:r>
            <a:r>
              <a:rPr lang="en-IN" dirty="0" err="1"/>
              <a:t>tert</a:t>
            </a:r>
            <a:r>
              <a:rPr lang="en-IN" dirty="0"/>
              <a:t>- butyl esters are stable even as their free bases (others may form </a:t>
            </a:r>
            <a:r>
              <a:rPr lang="en-IN" dirty="0" err="1"/>
              <a:t>diketopiperazines</a:t>
            </a:r>
            <a:r>
              <a:rPr lang="en-IN" dirty="0"/>
              <a:t>); phenyl esters are cleaved rapidly by catalytic H</a:t>
            </a:r>
            <a:r>
              <a:rPr lang="en-IN" baseline="-25000" dirty="0"/>
              <a:t>2</a:t>
            </a:r>
            <a:r>
              <a:rPr lang="en-IN" dirty="0"/>
              <a:t>O</a:t>
            </a:r>
            <a:r>
              <a:rPr lang="en-IN" baseline="-25000" dirty="0"/>
              <a:t>2</a:t>
            </a:r>
            <a:r>
              <a:rPr lang="en-IN" dirty="0"/>
              <a:t> in aqueous DMF at </a:t>
            </a:r>
            <a:r>
              <a:rPr lang="en-IN" i="1" dirty="0"/>
              <a:t>pH</a:t>
            </a:r>
            <a:r>
              <a:rPr lang="en-IN" dirty="0"/>
              <a:t> = 10.5.</a:t>
            </a:r>
          </a:p>
        </p:txBody>
      </p:sp>
    </p:spTree>
    <p:extLst>
      <p:ext uri="{BB962C8B-B14F-4D97-AF65-F5344CB8AC3E}">
        <p14:creationId xmlns:p14="http://schemas.microsoft.com/office/powerpoint/2010/main" val="32703208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2564" t="2603" r="12059" b="8946"/>
          <a:stretch/>
        </p:blipFill>
        <p:spPr bwMode="auto">
          <a:xfrm>
            <a:off x="934110" y="1262935"/>
            <a:ext cx="7331298" cy="2134673"/>
          </a:xfrm>
          <a:prstGeom prst="rect">
            <a:avLst/>
          </a:prstGeom>
          <a:ln>
            <a:noFill/>
          </a:ln>
          <a:extLst>
            <a:ext uri="{53640926-AAD7-44D8-BBD7-CCE9431645EC}">
              <a14:shadowObscured xmlns:a14="http://schemas.microsoft.com/office/drawing/2010/main"/>
            </a:ext>
          </a:extLst>
        </p:spPr>
      </p:pic>
      <p:pic>
        <p:nvPicPr>
          <p:cNvPr id="3" name="Content Placeholder 3"/>
          <p:cNvPicPr>
            <a:picLocks/>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0978" t="11475" r="1338" b="5021"/>
          <a:stretch/>
        </p:blipFill>
        <p:spPr bwMode="auto">
          <a:xfrm>
            <a:off x="590287" y="3687383"/>
            <a:ext cx="8018945" cy="17450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778131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2876" y="1097488"/>
            <a:ext cx="8596993" cy="4446410"/>
          </a:xfrm>
          <a:prstGeom prst="rect">
            <a:avLst/>
          </a:prstGeom>
        </p:spPr>
        <p:txBody>
          <a:bodyPr wrap="square">
            <a:spAutoFit/>
          </a:bodyPr>
          <a:lstStyle/>
          <a:p>
            <a:pPr algn="just">
              <a:lnSpc>
                <a:spcPct val="150000"/>
              </a:lnSpc>
              <a:spcAft>
                <a:spcPts val="750"/>
              </a:spcAft>
            </a:pPr>
            <a:r>
              <a:rPr lang="en-IN" sz="1650" dirty="0">
                <a:latin typeface="Times New Roman" panose="02020603050405020304" pitchFamily="18" charset="0"/>
                <a:ea typeface="Calibri" panose="020F0502020204030204" pitchFamily="34" charset="0"/>
                <a:cs typeface="Times New Roman" panose="02020603050405020304" pitchFamily="18" charset="0"/>
              </a:rPr>
              <a:t>Protecting groups for carboxylic acids:</a:t>
            </a:r>
            <a:endParaRPr lang="en-IN" sz="165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750"/>
              </a:spcAft>
            </a:pPr>
            <a:r>
              <a:rPr lang="en-IN" sz="1650" dirty="0">
                <a:latin typeface="Times New Roman" panose="02020603050405020304" pitchFamily="18" charset="0"/>
                <a:ea typeface="Calibri" panose="020F0502020204030204" pitchFamily="34" charset="0"/>
                <a:cs typeface="Times New Roman" panose="02020603050405020304" pitchFamily="18" charset="0"/>
              </a:rPr>
              <a:t>Esters are most commonly used as protecting group for carboxylic acids. Even, amides and hydrazides have also been used to protect carboxyl group in certain cases.</a:t>
            </a:r>
            <a:endParaRPr lang="en-IN" sz="165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50000"/>
              </a:lnSpc>
              <a:buFont typeface="+mj-lt"/>
              <a:buAutoNum type="arabicParenR"/>
            </a:pPr>
            <a:r>
              <a:rPr lang="en-IN" sz="1650" dirty="0">
                <a:latin typeface="Times New Roman" panose="02020603050405020304" pitchFamily="18" charset="0"/>
                <a:ea typeface="Calibri" panose="020F0502020204030204" pitchFamily="34" charset="0"/>
                <a:cs typeface="Times New Roman" panose="02020603050405020304" pitchFamily="18" charset="0"/>
              </a:rPr>
              <a:t>Esters as protecting groups for carboxylic acids</a:t>
            </a:r>
            <a:endParaRPr lang="en-IN" sz="1650" dirty="0">
              <a:latin typeface="Calibri" panose="020F0502020204030204" pitchFamily="34" charset="0"/>
              <a:ea typeface="Calibri" panose="020F0502020204030204" pitchFamily="34" charset="0"/>
              <a:cs typeface="Times New Roman" panose="02020603050405020304" pitchFamily="18" charset="0"/>
            </a:endParaRPr>
          </a:p>
          <a:p>
            <a:pPr marL="342900" algn="just">
              <a:lnSpc>
                <a:spcPct val="150000"/>
              </a:lnSpc>
              <a:spcAft>
                <a:spcPts val="750"/>
              </a:spcAft>
            </a:pPr>
            <a:r>
              <a:rPr lang="en-IN" sz="1650" dirty="0">
                <a:latin typeface="Times New Roman" panose="02020603050405020304" pitchFamily="18" charset="0"/>
                <a:ea typeface="Calibri" panose="020F0502020204030204" pitchFamily="34" charset="0"/>
                <a:cs typeface="Times New Roman" panose="02020603050405020304" pitchFamily="18" charset="0"/>
              </a:rPr>
              <a:t>Simple alkyl (methyl or ethyl) esters will serve the purpose of mere masking of the acidity of a carboxylic acid with no particular emphasis on the limitations of protecting-group removal. But if it is necessary to protect the carboxyl acid group against nucleophilic attack or the substrate is sufficiently complex that ester cleavage has to be unambiguous then special esters will be required. The </a:t>
            </a:r>
            <a:r>
              <a:rPr lang="en-IN" sz="1650" dirty="0" err="1">
                <a:latin typeface="Times New Roman" panose="02020603050405020304" pitchFamily="18" charset="0"/>
                <a:ea typeface="Calibri" panose="020F0502020204030204" pitchFamily="34" charset="0"/>
                <a:cs typeface="Times New Roman" panose="02020603050405020304" pitchFamily="18" charset="0"/>
              </a:rPr>
              <a:t>tert</a:t>
            </a:r>
            <a:r>
              <a:rPr lang="en-IN" sz="1650" dirty="0">
                <a:latin typeface="Times New Roman" panose="02020603050405020304" pitchFamily="18" charset="0"/>
                <a:ea typeface="Calibri" panose="020F0502020204030204" pitchFamily="34" charset="0"/>
                <a:cs typeface="Times New Roman" panose="02020603050405020304" pitchFamily="18" charset="0"/>
              </a:rPr>
              <a:t>-butyl group offers moderate protection against nucleophilic attack and is easily removed under acidic conditions, the benzyl group is usually removed by selective </a:t>
            </a:r>
            <a:r>
              <a:rPr lang="en-IN" sz="1650" dirty="0" err="1">
                <a:latin typeface="Times New Roman" panose="02020603050405020304" pitchFamily="18" charset="0"/>
                <a:ea typeface="Calibri" panose="020F0502020204030204" pitchFamily="34" charset="0"/>
                <a:cs typeface="Times New Roman" panose="02020603050405020304" pitchFamily="18" charset="0"/>
              </a:rPr>
              <a:t>hydrogenolysis</a:t>
            </a:r>
            <a:r>
              <a:rPr lang="en-IN" sz="1650" dirty="0">
                <a:latin typeface="Times New Roman" panose="02020603050405020304" pitchFamily="18" charset="0"/>
                <a:ea typeface="Calibri" panose="020F0502020204030204" pitchFamily="34" charset="0"/>
                <a:cs typeface="Times New Roman" panose="02020603050405020304" pitchFamily="18" charset="0"/>
              </a:rPr>
              <a:t> or dissolving metal reduction.</a:t>
            </a:r>
            <a:endParaRPr lang="en-IN" sz="16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4868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6472" y="381000"/>
            <a:ext cx="8160327" cy="3108543"/>
          </a:xfrm>
          <a:prstGeom prst="rect">
            <a:avLst/>
          </a:prstGeom>
        </p:spPr>
        <p:txBody>
          <a:bodyPr wrap="square">
            <a:spAutoFit/>
          </a:bodyPr>
          <a:lstStyle/>
          <a:p>
            <a:pPr algn="ctr"/>
            <a:r>
              <a:rPr lang="en-US" sz="2800" b="1" dirty="0">
                <a:solidFill>
                  <a:srgbClr val="003366"/>
                </a:solidFill>
              </a:rPr>
              <a:t>OSMOSIS</a:t>
            </a:r>
          </a:p>
          <a:p>
            <a:pPr algn="just"/>
            <a:r>
              <a:rPr lang="en-US" sz="2400" b="1" dirty="0">
                <a:solidFill>
                  <a:srgbClr val="006600"/>
                </a:solidFill>
              </a:rPr>
              <a:t>Osmosis is the movement of water or other solvent through a plasma membrane from a region of low solute concentration to a region </a:t>
            </a:r>
            <a:r>
              <a:rPr lang="en-IN" sz="2400" b="1" dirty="0">
                <a:solidFill>
                  <a:srgbClr val="006600"/>
                </a:solidFill>
              </a:rPr>
              <a:t>of high solute concentration. </a:t>
            </a:r>
            <a:r>
              <a:rPr lang="en-US" sz="2400" b="1" dirty="0">
                <a:solidFill>
                  <a:srgbClr val="006600"/>
                </a:solidFill>
              </a:rPr>
              <a:t>So the differences in concentration disappear. </a:t>
            </a:r>
          </a:p>
          <a:p>
            <a:endParaRPr lang="en-US" sz="2400" dirty="0"/>
          </a:p>
          <a:p>
            <a:pPr algn="just"/>
            <a:r>
              <a:rPr lang="en-IN" sz="2400" b="1" dirty="0">
                <a:solidFill>
                  <a:srgbClr val="663300"/>
                </a:solidFill>
              </a:rPr>
              <a:t>Osmosis is </a:t>
            </a:r>
            <a:r>
              <a:rPr lang="en-US" sz="2400" b="1" dirty="0">
                <a:solidFill>
                  <a:srgbClr val="663300"/>
                </a:solidFill>
              </a:rPr>
              <a:t>passive transport, meaning it does not require </a:t>
            </a:r>
            <a:r>
              <a:rPr lang="en-IN" sz="2400" b="1" dirty="0">
                <a:solidFill>
                  <a:srgbClr val="663300"/>
                </a:solidFill>
              </a:rPr>
              <a:t>energy to be applied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327" y="3733800"/>
            <a:ext cx="5410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73820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523" y="1102178"/>
            <a:ext cx="8680268" cy="4751615"/>
          </a:xfrm>
        </p:spPr>
        <p:txBody>
          <a:bodyPr/>
          <a:lstStyle/>
          <a:p>
            <a:pPr marL="0" indent="0">
              <a:buNone/>
            </a:pPr>
            <a:r>
              <a:rPr lang="en-IN" dirty="0"/>
              <a:t>a)Methyl Ester: RCOOCH</a:t>
            </a:r>
            <a:r>
              <a:rPr lang="en-IN" baseline="-25000" dirty="0"/>
              <a:t>3</a:t>
            </a:r>
            <a:endParaRPr lang="en-IN" dirty="0"/>
          </a:p>
          <a:p>
            <a:pPr marL="0" indent="0">
              <a:buNone/>
            </a:pPr>
            <a:r>
              <a:rPr lang="en-IN" dirty="0"/>
              <a:t>Formation</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4639" r="7465" b="3511"/>
          <a:stretch/>
        </p:blipFill>
        <p:spPr bwMode="auto">
          <a:xfrm>
            <a:off x="333102" y="1934936"/>
            <a:ext cx="8533312" cy="39188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188979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32" y="1053193"/>
            <a:ext cx="8690066" cy="4781006"/>
          </a:xfrm>
        </p:spPr>
        <p:txBody>
          <a:bodyPr>
            <a:normAutofit fontScale="85000" lnSpcReduction="20000"/>
          </a:bodyPr>
          <a:lstStyle/>
          <a:p>
            <a:pPr marL="0" indent="0">
              <a:buNone/>
            </a:pPr>
            <a:r>
              <a:rPr lang="en-IN" dirty="0"/>
              <a:t>Cleavage:</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b) </a:t>
            </a:r>
            <a:r>
              <a:rPr lang="en-IN" dirty="0" err="1"/>
              <a:t>Tetrahydrofuranyl</a:t>
            </a:r>
            <a:r>
              <a:rPr lang="en-IN" dirty="0"/>
              <a:t> ester:</a:t>
            </a:r>
          </a:p>
          <a:p>
            <a:pPr marL="0" indent="0">
              <a:buNone/>
            </a:pPr>
            <a:r>
              <a:rPr lang="en-IN" dirty="0"/>
              <a:t>Formation:  </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489" r="10405" b="13598"/>
          <a:stretch/>
        </p:blipFill>
        <p:spPr bwMode="auto">
          <a:xfrm>
            <a:off x="509451" y="1522843"/>
            <a:ext cx="8219803" cy="142119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602" t="8487" r="8937"/>
          <a:stretch/>
        </p:blipFill>
        <p:spPr bwMode="auto">
          <a:xfrm>
            <a:off x="509451" y="2944041"/>
            <a:ext cx="8219803" cy="120504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3995" t="32065" r="1302" b="37509"/>
          <a:stretch/>
        </p:blipFill>
        <p:spPr bwMode="auto">
          <a:xfrm>
            <a:off x="2028009" y="4875847"/>
            <a:ext cx="5329646" cy="8799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26211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28" y="1053193"/>
            <a:ext cx="8699864" cy="4849586"/>
          </a:xfrm>
        </p:spPr>
        <p:txBody>
          <a:bodyPr>
            <a:normAutofit lnSpcReduction="10000"/>
          </a:bodyPr>
          <a:lstStyle/>
          <a:p>
            <a:pPr marL="0" indent="0">
              <a:buNone/>
            </a:pPr>
            <a:r>
              <a:rPr lang="en-IN" dirty="0"/>
              <a:t>Cleavage:</a:t>
            </a:r>
          </a:p>
          <a:p>
            <a:pPr marL="0" indent="0">
              <a:buNone/>
            </a:pPr>
            <a:endParaRPr lang="en-IN" dirty="0"/>
          </a:p>
          <a:p>
            <a:pPr marL="0" indent="0">
              <a:buNone/>
            </a:pPr>
            <a:endParaRPr lang="en-IN" dirty="0"/>
          </a:p>
          <a:p>
            <a:pPr marL="0" indent="0">
              <a:buNone/>
            </a:pPr>
            <a:r>
              <a:rPr lang="en-IN" dirty="0"/>
              <a:t>c) </a:t>
            </a:r>
            <a:r>
              <a:rPr lang="en-IN" dirty="0" err="1"/>
              <a:t>Tetrahydropyranyl</a:t>
            </a:r>
            <a:r>
              <a:rPr lang="en-IN" dirty="0"/>
              <a:t> (THP) ester:</a:t>
            </a:r>
          </a:p>
          <a:p>
            <a:pPr marL="0" indent="0">
              <a:buNone/>
            </a:pPr>
            <a:endParaRPr lang="en-IN" dirty="0"/>
          </a:p>
          <a:p>
            <a:pPr marL="0" indent="0">
              <a:buNone/>
            </a:pPr>
            <a:r>
              <a:rPr lang="en-IN" dirty="0"/>
              <a:t>Formation: </a:t>
            </a:r>
          </a:p>
          <a:p>
            <a:pPr marL="0" indent="0">
              <a:buNone/>
            </a:pPr>
            <a:endParaRPr lang="en-IN" dirty="0"/>
          </a:p>
          <a:p>
            <a:pPr marL="0" indent="0">
              <a:buNone/>
            </a:pPr>
            <a:endParaRPr lang="en-IN" dirty="0"/>
          </a:p>
          <a:p>
            <a:pPr marL="0" indent="0">
              <a:buNone/>
            </a:pPr>
            <a:r>
              <a:rPr lang="en-IN" dirty="0"/>
              <a:t>Cleavage: </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6036" t="72726" r="5023"/>
          <a:stretch/>
        </p:blipFill>
        <p:spPr bwMode="auto">
          <a:xfrm>
            <a:off x="1872377" y="1212771"/>
            <a:ext cx="4613332" cy="63399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3632" r="23625" b="74208"/>
          <a:stretch/>
        </p:blipFill>
        <p:spPr bwMode="auto">
          <a:xfrm>
            <a:off x="4153989" y="2279128"/>
            <a:ext cx="1195252" cy="596333"/>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extLst>
              <a:ext uri="{BEBA8EAE-BF5A-486C-A8C5-ECC9F3942E4B}">
                <a14:imgProps xmlns:a14="http://schemas.microsoft.com/office/drawing/2010/main">
                  <a14:imgLayer r:embed="rId7">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1284" t="30656" b="38368"/>
          <a:stretch/>
        </p:blipFill>
        <p:spPr bwMode="auto">
          <a:xfrm>
            <a:off x="2008414" y="3242549"/>
            <a:ext cx="4340134" cy="73999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8">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7623" t="67175" r="1618"/>
          <a:stretch/>
        </p:blipFill>
        <p:spPr bwMode="auto">
          <a:xfrm>
            <a:off x="1872377" y="4398304"/>
            <a:ext cx="4476171" cy="7892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9285266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334" y="1111976"/>
            <a:ext cx="8631283" cy="4732020"/>
          </a:xfrm>
        </p:spPr>
        <p:txBody>
          <a:bodyPr/>
          <a:lstStyle/>
          <a:p>
            <a:pPr marL="0" indent="0">
              <a:buNone/>
            </a:pPr>
            <a:r>
              <a:rPr lang="en-IN" dirty="0"/>
              <a:t>d)</a:t>
            </a:r>
            <a:r>
              <a:rPr lang="en-IN" dirty="0" err="1"/>
              <a:t>Phenylacyl</a:t>
            </a:r>
            <a:r>
              <a:rPr lang="en-IN" dirty="0"/>
              <a:t> ester: RCOOCH</a:t>
            </a:r>
            <a:r>
              <a:rPr lang="en-IN" baseline="-25000" dirty="0"/>
              <a:t>2</a:t>
            </a:r>
            <a:r>
              <a:rPr lang="en-IN" dirty="0"/>
              <a:t>COPh</a:t>
            </a:r>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a:p>
            <a:pPr marL="0" indent="0">
              <a:buNone/>
            </a:pPr>
            <a:endParaRPr lang="en-IN" dirty="0"/>
          </a:p>
        </p:txBody>
      </p:sp>
      <p:pic>
        <p:nvPicPr>
          <p:cNvPr id="4" name="Picture 3"/>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65515" y="1573531"/>
            <a:ext cx="6818812" cy="1723208"/>
          </a:xfrm>
          <a:prstGeom prst="rect">
            <a:avLst/>
          </a:prstGeom>
        </p:spPr>
      </p:pic>
      <p:pic>
        <p:nvPicPr>
          <p:cNvPr id="5" name="Picture 4"/>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l="8420" r="4745" b="8183"/>
          <a:stretch/>
        </p:blipFill>
        <p:spPr bwMode="auto">
          <a:xfrm>
            <a:off x="1665514" y="3966584"/>
            <a:ext cx="6818812" cy="17206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4476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1033598"/>
            <a:ext cx="8797835" cy="4820195"/>
          </a:xfrm>
        </p:spPr>
        <p:txBody>
          <a:bodyPr>
            <a:normAutofit/>
          </a:bodyPr>
          <a:lstStyle/>
          <a:p>
            <a:pPr marL="0" indent="0">
              <a:buNone/>
            </a:pPr>
            <a:r>
              <a:rPr lang="en-IN" dirty="0"/>
              <a:t>e) t- butyl ester: RCOOC(CH</a:t>
            </a:r>
            <a:r>
              <a:rPr lang="en-IN" baseline="-25000" dirty="0"/>
              <a:t>3</a:t>
            </a:r>
            <a:r>
              <a:rPr lang="en-IN" dirty="0"/>
              <a:t>)</a:t>
            </a:r>
            <a:r>
              <a:rPr lang="en-IN" baseline="-25000" dirty="0"/>
              <a:t>3 </a:t>
            </a:r>
            <a:endParaRPr lang="en-IN" dirty="0"/>
          </a:p>
          <a:p>
            <a:pPr marL="0" indent="0" algn="just">
              <a:lnSpc>
                <a:spcPct val="150000"/>
              </a:lnSpc>
              <a:buNone/>
            </a:pPr>
            <a:r>
              <a:rPr lang="en-IN" sz="1950" dirty="0"/>
              <a:t>The t-Bu group provides excellent steric shielding of alcohols, hinders nucleophilic attack at the carbonyl group of t- Bu esters, prevents oxidation of thiols to disulphides and, being easily removed by acid, is a popular choice even for protection of highly functionalised molecules.</a:t>
            </a:r>
          </a:p>
          <a:p>
            <a:pPr marL="0" indent="0" algn="just">
              <a:lnSpc>
                <a:spcPct val="150000"/>
              </a:lnSpc>
              <a:buNone/>
            </a:pPr>
            <a:r>
              <a:rPr lang="en-IN" sz="1950" dirty="0"/>
              <a:t>De-protection takes place rapidly with F</a:t>
            </a:r>
            <a:r>
              <a:rPr lang="en-IN" sz="1950" baseline="-25000" dirty="0"/>
              <a:t>3</a:t>
            </a:r>
            <a:r>
              <a:rPr lang="en-IN" sz="1950" dirty="0"/>
              <a:t>CCOOH (TFA), p-</a:t>
            </a:r>
            <a:r>
              <a:rPr lang="en-IN" sz="1950" dirty="0" err="1"/>
              <a:t>TsOH</a:t>
            </a:r>
            <a:r>
              <a:rPr lang="en-IN" sz="1950" dirty="0"/>
              <a:t>, </a:t>
            </a:r>
            <a:r>
              <a:rPr lang="en-IN" sz="1950" dirty="0" err="1"/>
              <a:t>HCl</a:t>
            </a:r>
            <a:r>
              <a:rPr lang="en-IN" sz="1950" dirty="0"/>
              <a:t>, and </a:t>
            </a:r>
            <a:r>
              <a:rPr lang="en-IN" sz="1950" dirty="0" err="1"/>
              <a:t>HBr</a:t>
            </a:r>
            <a:r>
              <a:rPr lang="en-IN" sz="1950" dirty="0"/>
              <a:t> but HF and HCOOH, and </a:t>
            </a:r>
            <a:r>
              <a:rPr lang="en-IN" sz="1950" dirty="0" err="1"/>
              <a:t>AcOH</a:t>
            </a:r>
            <a:r>
              <a:rPr lang="en-IN" sz="1950" dirty="0"/>
              <a:t> are more selective.</a:t>
            </a:r>
          </a:p>
          <a:p>
            <a:pPr marL="0" indent="0" algn="just">
              <a:lnSpc>
                <a:spcPct val="150000"/>
              </a:lnSpc>
              <a:buNone/>
            </a:pPr>
            <a:r>
              <a:rPr lang="en-IN" sz="1950" dirty="0"/>
              <a:t>t- Butyl esters are stable to mild basic hydrolysis, to hydrazine, and to ammonia; they are cleaved by moderately acidic hydrolysis. t-Butyl and </a:t>
            </a:r>
            <a:r>
              <a:rPr lang="en-IN" sz="1950" dirty="0" err="1"/>
              <a:t>tetrahydropyranyl</a:t>
            </a:r>
            <a:r>
              <a:rPr lang="en-IN" sz="1950" dirty="0"/>
              <a:t> esters have similar reactivity towards acids and bases.</a:t>
            </a:r>
          </a:p>
          <a:p>
            <a:pPr marL="0" indent="0">
              <a:buNone/>
            </a:pPr>
            <a:endParaRPr lang="en-IN" dirty="0"/>
          </a:p>
        </p:txBody>
      </p:sp>
    </p:spTree>
    <p:extLst>
      <p:ext uri="{BB962C8B-B14F-4D97-AF65-F5344CB8AC3E}">
        <p14:creationId xmlns:p14="http://schemas.microsoft.com/office/powerpoint/2010/main" val="229957272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32" y="1072787"/>
            <a:ext cx="8709660" cy="4751615"/>
          </a:xfrm>
        </p:spPr>
        <p:txBody>
          <a:bodyPr/>
          <a:lstStyle/>
          <a:p>
            <a:pPr marL="0" indent="0">
              <a:buNone/>
            </a:pPr>
            <a:r>
              <a:rPr lang="en-IN" dirty="0"/>
              <a:t>Formation:</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1" r="14962"/>
          <a:stretch/>
        </p:blipFill>
        <p:spPr bwMode="auto">
          <a:xfrm>
            <a:off x="235132" y="1479912"/>
            <a:ext cx="8552906" cy="43444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499493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1062990"/>
            <a:ext cx="8748849" cy="4829992"/>
          </a:xfrm>
        </p:spPr>
        <p:txBody>
          <a:bodyPr/>
          <a:lstStyle/>
          <a:p>
            <a:pPr marL="0" indent="0">
              <a:buNone/>
            </a:pPr>
            <a:r>
              <a:rPr lang="en-IN" dirty="0"/>
              <a:t>Cleavage:</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555" r="3157"/>
          <a:stretch/>
        </p:blipFill>
        <p:spPr bwMode="auto">
          <a:xfrm>
            <a:off x="372292" y="1562645"/>
            <a:ext cx="8503920" cy="41539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881128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725" y="1180556"/>
            <a:ext cx="8660675" cy="4712426"/>
          </a:xfrm>
        </p:spPr>
        <p:txBody>
          <a:bodyPr>
            <a:normAutofit fontScale="70000" lnSpcReduction="20000"/>
          </a:bodyPr>
          <a:lstStyle/>
          <a:p>
            <a:pPr marL="0" indent="0">
              <a:buNone/>
            </a:pPr>
            <a:r>
              <a:rPr lang="en-IN" dirty="0"/>
              <a:t>f) </a:t>
            </a:r>
            <a:r>
              <a:rPr lang="en-IN" dirty="0" err="1"/>
              <a:t>Triphenylmethyl</a:t>
            </a:r>
            <a:r>
              <a:rPr lang="en-IN" dirty="0"/>
              <a:t> (</a:t>
            </a:r>
            <a:r>
              <a:rPr lang="en-IN" dirty="0" err="1"/>
              <a:t>trityl</a:t>
            </a:r>
            <a:r>
              <a:rPr lang="en-IN" dirty="0"/>
              <a:t>, </a:t>
            </a:r>
            <a:r>
              <a:rPr lang="en-IN" dirty="0" err="1"/>
              <a:t>Tr</a:t>
            </a:r>
            <a:r>
              <a:rPr lang="en-IN"/>
              <a:t>): RCOOCPh</a:t>
            </a:r>
            <a:r>
              <a:rPr lang="en-IN" baseline="-25000"/>
              <a:t>3</a:t>
            </a:r>
            <a:r>
              <a:rPr lang="en-IN" dirty="0"/>
              <a:t>: </a:t>
            </a:r>
            <a:r>
              <a:rPr lang="en-IN" dirty="0" err="1"/>
              <a:t>Triphenyl</a:t>
            </a:r>
            <a:r>
              <a:rPr lang="en-IN" dirty="0"/>
              <a:t> methyl esters are unstable in aqueous solution, but are stable to </a:t>
            </a:r>
            <a:r>
              <a:rPr lang="en-IN" dirty="0" err="1"/>
              <a:t>oxymercuration</a:t>
            </a:r>
            <a:r>
              <a:rPr lang="en-IN" dirty="0"/>
              <a:t>. </a:t>
            </a:r>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Cleavage: </a:t>
            </a:r>
            <a:r>
              <a:rPr lang="en-IN" dirty="0" err="1"/>
              <a:t>i</a:t>
            </a:r>
            <a:r>
              <a:rPr lang="en-IN" dirty="0"/>
              <a:t>) </a:t>
            </a:r>
          </a:p>
          <a:p>
            <a:pPr marL="0" indent="0">
              <a:buNone/>
            </a:pPr>
            <a:endParaRPr lang="en-IN" dirty="0"/>
          </a:p>
          <a:p>
            <a:pPr marL="0" indent="0">
              <a:buNone/>
            </a:pPr>
            <a:endParaRPr lang="en-IN" dirty="0"/>
          </a:p>
          <a:p>
            <a:pPr marL="0" indent="0">
              <a:buNone/>
            </a:pPr>
            <a:r>
              <a:rPr lang="en-IN" dirty="0"/>
              <a:t>ii) </a:t>
            </a:r>
            <a:r>
              <a:rPr lang="en-IN" dirty="0" err="1"/>
              <a:t>Triphenylmethyl</a:t>
            </a:r>
            <a:r>
              <a:rPr lang="en-IN" dirty="0"/>
              <a:t> esters have been cleaved by electrolytic reduction at -2.6V.   </a:t>
            </a:r>
          </a:p>
        </p:txBody>
      </p:sp>
      <p:pic>
        <p:nvPicPr>
          <p:cNvPr id="4" name="Picture 3"/>
          <p:cNvPicPr/>
          <p:nvPr/>
        </p:nvPicPr>
        <p:blipFill rotWithShape="1">
          <a:blip r:embed="rId2" cstate="print">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5209" t="5069" r="6578" b="15753"/>
          <a:stretch/>
        </p:blipFill>
        <p:spPr bwMode="auto">
          <a:xfrm>
            <a:off x="1871255" y="2004163"/>
            <a:ext cx="6475911" cy="131217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cstate="print">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5223" r="9484"/>
          <a:stretch/>
        </p:blipFill>
        <p:spPr bwMode="auto">
          <a:xfrm>
            <a:off x="1792878" y="3767649"/>
            <a:ext cx="6113417" cy="10275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197301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335" y="1062991"/>
            <a:ext cx="8729254" cy="4800599"/>
          </a:xfrm>
        </p:spPr>
        <p:txBody>
          <a:bodyPr/>
          <a:lstStyle/>
          <a:p>
            <a:pPr marL="0" indent="0" algn="just">
              <a:buNone/>
            </a:pPr>
            <a:r>
              <a:rPr lang="en-IN" dirty="0"/>
              <a:t>g) Silyl Esters: Silyl esters are stable to non- aqueous reaction conditions. A </a:t>
            </a:r>
            <a:r>
              <a:rPr lang="en-IN" dirty="0" err="1"/>
              <a:t>trimethyl</a:t>
            </a:r>
            <a:r>
              <a:rPr lang="en-IN" dirty="0"/>
              <a:t> silyl ester is cleaved by refluxing in alcohol; more substituted silyl esters are cleaved by mildly acid or basic hydrolysis. </a:t>
            </a:r>
          </a:p>
          <a:p>
            <a:pPr marL="0" indent="0" algn="just">
              <a:buNone/>
            </a:pPr>
            <a:r>
              <a:rPr lang="en-IN" dirty="0"/>
              <a:t>	a) </a:t>
            </a:r>
            <a:r>
              <a:rPr lang="en-IN" dirty="0" err="1"/>
              <a:t>Trimethylsilyl</a:t>
            </a:r>
            <a:r>
              <a:rPr lang="en-IN" dirty="0"/>
              <a:t> esters: RCOOSiMe</a:t>
            </a:r>
            <a:r>
              <a:rPr lang="en-IN" baseline="-25000" dirty="0"/>
              <a:t>3</a:t>
            </a:r>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r="6866"/>
          <a:stretch/>
        </p:blipFill>
        <p:spPr bwMode="auto">
          <a:xfrm>
            <a:off x="529045" y="2530180"/>
            <a:ext cx="7582990" cy="33334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157047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 y="984613"/>
            <a:ext cx="8807632" cy="4741817"/>
          </a:xfrm>
        </p:spPr>
        <p:txBody>
          <a:bodyPr/>
          <a:lstStyle/>
          <a:p>
            <a:pPr marL="0" indent="0">
              <a:buNone/>
            </a:pPr>
            <a:r>
              <a:rPr lang="en-IN" dirty="0"/>
              <a:t>2. </a:t>
            </a:r>
            <a:r>
              <a:rPr lang="en-IN" sz="1800" dirty="0"/>
              <a:t>Amides and hydrazides as protecting groups for carboxylic acids</a:t>
            </a:r>
          </a:p>
          <a:p>
            <a:pPr marL="0" indent="0" algn="just">
              <a:buNone/>
            </a:pPr>
            <a:r>
              <a:rPr lang="en-IN" sz="1800" dirty="0"/>
              <a:t>Carboxyl groups have been protected as amides and hydrazides to a limited extent. Amides and hydrazides are stable to mild alkaline hydrolysis that cleaves esters. Esters are stable to nitrous acid, effective in cleaving amides, and to oxidising agents that have been used to cleave hydrazides.</a:t>
            </a:r>
          </a:p>
          <a:p>
            <a:pPr marL="0" indent="0">
              <a:buNone/>
            </a:pPr>
            <a:r>
              <a:rPr lang="en-IN" sz="1800" dirty="0"/>
              <a:t>Amides as protecting groups for carboxylic acids</a:t>
            </a:r>
          </a:p>
          <a:p>
            <a:pPr marL="0" indent="0">
              <a:buNone/>
            </a:pPr>
            <a:r>
              <a:rPr lang="en-IN" sz="1800" dirty="0"/>
              <a:t>Formation: Amides have been prepared from an ester, an acid or an acid chloride and an amine.</a:t>
            </a:r>
          </a:p>
          <a:p>
            <a:pPr marL="0" indent="0">
              <a:buNone/>
            </a:pPr>
            <a:endParaRPr lang="en-IN" sz="1800"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Lst>
          </a:blip>
          <a:srcRect l="3846" r="11086" b="12258"/>
          <a:stretch/>
        </p:blipFill>
        <p:spPr bwMode="auto">
          <a:xfrm>
            <a:off x="1018903" y="3390832"/>
            <a:ext cx="6446520" cy="1003187"/>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394" t="2709" r="10952" b="42830"/>
          <a:stretch/>
        </p:blipFill>
        <p:spPr bwMode="auto">
          <a:xfrm>
            <a:off x="1018903" y="4394018"/>
            <a:ext cx="6446520" cy="13324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2290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9600"/>
            <a:ext cx="7848600" cy="830997"/>
          </a:xfrm>
          <a:prstGeom prst="rect">
            <a:avLst/>
          </a:prstGeom>
        </p:spPr>
        <p:txBody>
          <a:bodyPr wrap="square">
            <a:spAutoFit/>
          </a:bodyPr>
          <a:lstStyle/>
          <a:p>
            <a:r>
              <a:rPr lang="en-US" sz="2400" b="1" dirty="0">
                <a:solidFill>
                  <a:srgbClr val="003366"/>
                </a:solidFill>
              </a:rPr>
              <a:t>The diffusion of solvent through semipermeable membrane is called </a:t>
            </a:r>
            <a:r>
              <a:rPr lang="en-US" sz="2400" b="1" i="1" dirty="0">
                <a:solidFill>
                  <a:srgbClr val="003366"/>
                </a:solidFill>
              </a:rPr>
              <a:t>osmosis .</a:t>
            </a:r>
            <a:endParaRPr lang="en-US" sz="2400" b="1" dirty="0">
              <a:solidFill>
                <a:srgbClr val="003366"/>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510145"/>
            <a:ext cx="5638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4800600"/>
            <a:ext cx="8153400" cy="1569660"/>
          </a:xfrm>
          <a:prstGeom prst="rect">
            <a:avLst/>
          </a:prstGeom>
        </p:spPr>
        <p:txBody>
          <a:bodyPr wrap="square">
            <a:spAutoFit/>
          </a:bodyPr>
          <a:lstStyle/>
          <a:p>
            <a:pPr algn="just"/>
            <a:r>
              <a:rPr lang="en-US" sz="2400" b="1" dirty="0"/>
              <a:t>OSMOTIC PRESSURE</a:t>
            </a:r>
          </a:p>
          <a:p>
            <a:pPr algn="just"/>
            <a:r>
              <a:rPr lang="en-US" sz="2400" b="1" dirty="0">
                <a:solidFill>
                  <a:srgbClr val="006600"/>
                </a:solidFill>
              </a:rPr>
              <a:t>This is the external pressure that must be applied to the solution in order to prevent it being diluted by the entry of solvent via osmosis. </a:t>
            </a:r>
          </a:p>
        </p:txBody>
      </p:sp>
    </p:spTree>
    <p:extLst>
      <p:ext uri="{BB962C8B-B14F-4D97-AF65-F5344CB8AC3E}">
        <p14:creationId xmlns:p14="http://schemas.microsoft.com/office/powerpoint/2010/main" val="21037017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20000"/>
                    </a14:imgEffect>
                  </a14:imgLayer>
                </a14:imgProps>
              </a:ext>
            </a:extLst>
          </a:blip>
          <a:srcRect l="25584" t="70363" r="23589"/>
          <a:stretch/>
        </p:blipFill>
        <p:spPr bwMode="auto">
          <a:xfrm>
            <a:off x="1802675" y="1298456"/>
            <a:ext cx="4846797" cy="1018569"/>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600994" y="1125332"/>
            <a:ext cx="1079591" cy="369332"/>
          </a:xfrm>
          <a:prstGeom prst="rect">
            <a:avLst/>
          </a:prstGeom>
        </p:spPr>
        <p:txBody>
          <a:bodyPr wrap="none">
            <a:spAutoFit/>
          </a:bodyPr>
          <a:lstStyle/>
          <a:p>
            <a:r>
              <a:rPr lang="en-IN" dirty="0">
                <a:latin typeface="Calibri" panose="020F0502020204030204" pitchFamily="34" charset="0"/>
                <a:ea typeface="Calibri" panose="020F0502020204030204" pitchFamily="34" charset="0"/>
                <a:cs typeface="Times New Roman" panose="02020603050405020304" pitchFamily="18" charset="0"/>
              </a:rPr>
              <a:t>Cleavage:</a:t>
            </a:r>
            <a:endParaRPr lang="en-IN" dirty="0"/>
          </a:p>
        </p:txBody>
      </p:sp>
      <p:pic>
        <p:nvPicPr>
          <p:cNvPr id="6" name="Picture 5"/>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20000"/>
                    </a14:imgEffect>
                  </a14:imgLayer>
                </a14:imgProps>
              </a:ext>
            </a:extLst>
          </a:blip>
          <a:srcRect r="2149"/>
          <a:stretch/>
        </p:blipFill>
        <p:spPr bwMode="auto">
          <a:xfrm>
            <a:off x="401682" y="2914650"/>
            <a:ext cx="8219803" cy="3004389"/>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401682" y="2461757"/>
            <a:ext cx="5201104" cy="392159"/>
          </a:xfrm>
          <a:prstGeom prst="rect">
            <a:avLst/>
          </a:prstGeom>
        </p:spPr>
        <p:txBody>
          <a:bodyPr wrap="none">
            <a:spAutoFit/>
          </a:bodyPr>
          <a:lstStyle/>
          <a:p>
            <a:pPr>
              <a:lnSpc>
                <a:spcPct val="115000"/>
              </a:lnSpc>
              <a:spcAft>
                <a:spcPts val="750"/>
              </a:spcAft>
            </a:pPr>
            <a:r>
              <a:rPr lang="en-IN" dirty="0">
                <a:latin typeface="Calibri" panose="020F0502020204030204" pitchFamily="34" charset="0"/>
                <a:ea typeface="Calibri" panose="020F0502020204030204" pitchFamily="34" charset="0"/>
                <a:cs typeface="Times New Roman" panose="02020603050405020304" pitchFamily="18" charset="0"/>
              </a:rPr>
              <a:t>b)Hydrazides as protecting groups for carboxylic acids</a:t>
            </a:r>
          </a:p>
        </p:txBody>
      </p:sp>
    </p:spTree>
    <p:extLst>
      <p:ext uri="{BB962C8B-B14F-4D97-AF65-F5344CB8AC3E}">
        <p14:creationId xmlns:p14="http://schemas.microsoft.com/office/powerpoint/2010/main" val="357990771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21783" y="1103777"/>
            <a:ext cx="7503458"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1089025" algn="l"/>
              </a:tabLst>
              <a:defRPr>
                <a:solidFill>
                  <a:schemeClr val="tx1"/>
                </a:solidFill>
                <a:latin typeface="Arial" panose="020B0604020202020204" pitchFamily="34" charset="0"/>
              </a:defRPr>
            </a:lvl1pPr>
            <a:lvl2pPr eaLnBrk="0" fontAlgn="base" hangingPunct="0">
              <a:spcBef>
                <a:spcPct val="0"/>
              </a:spcBef>
              <a:spcAft>
                <a:spcPct val="0"/>
              </a:spcAft>
              <a:tabLst>
                <a:tab pos="1089025" algn="l"/>
              </a:tabLst>
              <a:defRPr>
                <a:solidFill>
                  <a:schemeClr val="tx1"/>
                </a:solidFill>
                <a:latin typeface="Arial" panose="020B0604020202020204" pitchFamily="34" charset="0"/>
              </a:defRPr>
            </a:lvl2pPr>
            <a:lvl3pPr eaLnBrk="0" fontAlgn="base" hangingPunct="0">
              <a:spcBef>
                <a:spcPct val="0"/>
              </a:spcBef>
              <a:spcAft>
                <a:spcPct val="0"/>
              </a:spcAft>
              <a:tabLst>
                <a:tab pos="1089025" algn="l"/>
              </a:tabLst>
              <a:defRPr>
                <a:solidFill>
                  <a:schemeClr val="tx1"/>
                </a:solidFill>
                <a:latin typeface="Arial" panose="020B0604020202020204" pitchFamily="34" charset="0"/>
              </a:defRPr>
            </a:lvl3pPr>
            <a:lvl4pPr eaLnBrk="0" fontAlgn="base" hangingPunct="0">
              <a:spcBef>
                <a:spcPct val="0"/>
              </a:spcBef>
              <a:spcAft>
                <a:spcPct val="0"/>
              </a:spcAft>
              <a:tabLst>
                <a:tab pos="1089025" algn="l"/>
              </a:tabLst>
              <a:defRPr>
                <a:solidFill>
                  <a:schemeClr val="tx1"/>
                </a:solidFill>
                <a:latin typeface="Arial" panose="020B0604020202020204" pitchFamily="34" charset="0"/>
              </a:defRPr>
            </a:lvl4pPr>
            <a:lvl5pPr eaLnBrk="0" fontAlgn="base" hangingPunct="0">
              <a:spcBef>
                <a:spcPct val="0"/>
              </a:spcBef>
              <a:spcAft>
                <a:spcPct val="0"/>
              </a:spcAft>
              <a:tabLst>
                <a:tab pos="1089025" algn="l"/>
              </a:tabLst>
              <a:defRPr>
                <a:solidFill>
                  <a:schemeClr val="tx1"/>
                </a:solidFill>
                <a:latin typeface="Arial" panose="020B0604020202020204" pitchFamily="34" charset="0"/>
              </a:defRPr>
            </a:lvl5pPr>
            <a:lvl6pPr eaLnBrk="0" fontAlgn="base" hangingPunct="0">
              <a:spcBef>
                <a:spcPct val="0"/>
              </a:spcBef>
              <a:spcAft>
                <a:spcPct val="0"/>
              </a:spcAft>
              <a:tabLst>
                <a:tab pos="1089025" algn="l"/>
              </a:tabLst>
              <a:defRPr>
                <a:solidFill>
                  <a:schemeClr val="tx1"/>
                </a:solidFill>
                <a:latin typeface="Arial" panose="020B0604020202020204" pitchFamily="34" charset="0"/>
              </a:defRPr>
            </a:lvl6pPr>
            <a:lvl7pPr eaLnBrk="0" fontAlgn="base" hangingPunct="0">
              <a:spcBef>
                <a:spcPct val="0"/>
              </a:spcBef>
              <a:spcAft>
                <a:spcPct val="0"/>
              </a:spcAft>
              <a:tabLst>
                <a:tab pos="1089025" algn="l"/>
              </a:tabLst>
              <a:defRPr>
                <a:solidFill>
                  <a:schemeClr val="tx1"/>
                </a:solidFill>
                <a:latin typeface="Arial" panose="020B0604020202020204" pitchFamily="34" charset="0"/>
              </a:defRPr>
            </a:lvl7pPr>
            <a:lvl8pPr eaLnBrk="0" fontAlgn="base" hangingPunct="0">
              <a:spcBef>
                <a:spcPct val="0"/>
              </a:spcBef>
              <a:spcAft>
                <a:spcPct val="0"/>
              </a:spcAft>
              <a:tabLst>
                <a:tab pos="1089025" algn="l"/>
              </a:tabLst>
              <a:defRPr>
                <a:solidFill>
                  <a:schemeClr val="tx1"/>
                </a:solidFill>
                <a:latin typeface="Arial" panose="020B0604020202020204" pitchFamily="34" charset="0"/>
              </a:defRPr>
            </a:lvl8pPr>
            <a:lvl9pPr eaLnBrk="0" fontAlgn="base" hangingPunct="0">
              <a:spcBef>
                <a:spcPct val="0"/>
              </a:spcBef>
              <a:spcAft>
                <a:spcPct val="0"/>
              </a:spcAft>
              <a:tabLst>
                <a:tab pos="1089025" algn="l"/>
              </a:tabLst>
              <a:defRPr>
                <a:solidFill>
                  <a:schemeClr val="tx1"/>
                </a:solidFill>
                <a:latin typeface="Arial" panose="020B0604020202020204" pitchFamily="34" charset="0"/>
              </a:defRPr>
            </a:lvl9pPr>
          </a:lstStyle>
          <a:p>
            <a:pPr defTabSz="685800">
              <a:tabLst>
                <a:tab pos="816769" algn="l"/>
              </a:tabLst>
            </a:pPr>
            <a:r>
              <a:rPr lang="en-US" altLang="en-US" sz="2100" dirty="0">
                <a:latin typeface="+mn-lt"/>
                <a:ea typeface="Calibri" panose="020F0502020204030204" pitchFamily="34" charset="0"/>
                <a:cs typeface="Times New Roman" panose="02020603050405020304" pitchFamily="18" charset="0"/>
              </a:rPr>
              <a:t>Protection for Amino (RNH</a:t>
            </a:r>
            <a:r>
              <a:rPr lang="en-US" altLang="en-US" sz="2100" baseline="-30000" dirty="0">
                <a:latin typeface="+mn-lt"/>
                <a:ea typeface="Calibri" panose="020F0502020204030204" pitchFamily="34" charset="0"/>
                <a:cs typeface="Times New Roman" panose="02020603050405020304" pitchFamily="18" charset="0"/>
              </a:rPr>
              <a:t>2</a:t>
            </a:r>
            <a:r>
              <a:rPr lang="en-US" altLang="en-US" sz="2100" dirty="0">
                <a:latin typeface="+mn-lt"/>
                <a:ea typeface="Calibri" panose="020F0502020204030204" pitchFamily="34" charset="0"/>
                <a:cs typeface="Times New Roman" panose="02020603050405020304" pitchFamily="18" charset="0"/>
              </a:rPr>
              <a:t>, RNHR’, RNR’R”) Group</a:t>
            </a:r>
            <a:endParaRPr lang="en-US" altLang="en-US" sz="2100" dirty="0">
              <a:latin typeface="+mn-lt"/>
            </a:endParaRPr>
          </a:p>
          <a:p>
            <a:pPr defTabSz="685800">
              <a:tabLst>
                <a:tab pos="816769" algn="l"/>
              </a:tabLst>
            </a:pPr>
            <a:r>
              <a:rPr lang="en-US" altLang="en-US" dirty="0">
                <a:latin typeface="+mn-lt"/>
                <a:ea typeface="Calibri" panose="020F0502020204030204" pitchFamily="34" charset="0"/>
                <a:cs typeface="Times New Roman" panose="02020603050405020304" pitchFamily="18" charset="0"/>
              </a:rPr>
              <a:t>Principle of protection of amino group</a:t>
            </a:r>
            <a:endParaRPr lang="en-US" altLang="en-US" dirty="0">
              <a:latin typeface="+mn-lt"/>
            </a:endParaRPr>
          </a:p>
        </p:txBody>
      </p:sp>
      <p:pic>
        <p:nvPicPr>
          <p:cNvPr id="2049" name="Picture 90"/>
          <p:cNvPicPr>
            <a:picLocks noChangeAspect="1" noChangeArrowheads="1"/>
          </p:cNvPicPr>
          <p:nvPr/>
        </p:nvPicPr>
        <p:blipFill>
          <a:blip r:embed="rId2">
            <a:extLst>
              <a:ext uri="{28A0092B-C50C-407E-A947-70E740481C1C}">
                <a14:useLocalDpi xmlns:a14="http://schemas.microsoft.com/office/drawing/2010/main" val="0"/>
              </a:ext>
            </a:extLst>
          </a:blip>
          <a:srcRect l="8430" r="2730" b="11018"/>
          <a:stretch>
            <a:fillRect/>
          </a:stretch>
        </p:blipFill>
        <p:spPr bwMode="auto">
          <a:xfrm>
            <a:off x="2400301" y="3179571"/>
            <a:ext cx="3742508" cy="892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rot="10800000" flipV="1">
            <a:off x="121782" y="1633735"/>
            <a:ext cx="8846820" cy="15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endParaRPr lang="en-US" altLang="en-US" sz="900" dirty="0">
              <a:latin typeface="Times New Roman" panose="02020603050405020304" pitchFamily="18" charset="0"/>
              <a:ea typeface="Calibri" panose="020F0502020204030204" pitchFamily="34" charset="0"/>
              <a:cs typeface="Times New Roman" panose="02020603050405020304" pitchFamily="18" charset="0"/>
            </a:endParaRPr>
          </a:p>
          <a:p>
            <a:pPr algn="just" defTabSz="685800" eaLnBrk="0" fontAlgn="base" hangingPunct="0">
              <a:spcBef>
                <a:spcPct val="0"/>
              </a:spcBef>
              <a:spcAft>
                <a:spcPct val="0"/>
              </a:spcAft>
            </a:pPr>
            <a:r>
              <a:rPr lang="en-US" altLang="en-US" dirty="0">
                <a:latin typeface="Times New Roman" panose="02020603050405020304" pitchFamily="18" charset="0"/>
                <a:ea typeface="Calibri" panose="020F0502020204030204" pitchFamily="34" charset="0"/>
                <a:cs typeface="Times New Roman" panose="02020603050405020304" pitchFamily="18" charset="0"/>
              </a:rPr>
              <a:t>Proton removal from primary and secondary amines by basic reagents is not a great problem as it is with alcohols because the nitrogen atom has a reduced ability to accommodate a full negative charge due to its less electronegativity than the oxygen atom. Because of the weaker capability to accommodate negative charge than oxygen, amines have a much higher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nucleophilicity</a:t>
            </a:r>
            <a:r>
              <a:rPr lang="en-US" altLang="en-US" dirty="0">
                <a:latin typeface="Times New Roman" panose="02020603050405020304" pitchFamily="18" charset="0"/>
                <a:ea typeface="Calibri" panose="020F0502020204030204" pitchFamily="34" charset="0"/>
                <a:cs typeface="Times New Roman" panose="02020603050405020304" pitchFamily="18" charset="0"/>
              </a:rPr>
              <a:t>.</a:t>
            </a:r>
            <a:r>
              <a:rPr lang="en-US" altLang="en-US" dirty="0"/>
              <a:t> </a:t>
            </a:r>
            <a:endParaRPr lang="en-US" altLang="en-US" dirty="0">
              <a:latin typeface="Arial" panose="020B0604020202020204" pitchFamily="34" charset="0"/>
            </a:endParaRPr>
          </a:p>
        </p:txBody>
      </p:sp>
      <p:sp>
        <p:nvSpPr>
          <p:cNvPr id="6" name="Rectangle 5"/>
          <p:cNvSpPr/>
          <p:nvPr/>
        </p:nvSpPr>
        <p:spPr>
          <a:xfrm>
            <a:off x="121782" y="4207873"/>
            <a:ext cx="8846820" cy="1664879"/>
          </a:xfrm>
          <a:prstGeom prst="rect">
            <a:avLst/>
          </a:prstGeom>
        </p:spPr>
        <p:txBody>
          <a:bodyPr wrap="square">
            <a:spAutoFit/>
          </a:bodyPr>
          <a:lstStyle/>
          <a:p>
            <a:pPr algn="just">
              <a:lnSpc>
                <a:spcPct val="115000"/>
              </a:lnSpc>
              <a:spcAft>
                <a:spcPts val="750"/>
              </a:spcAft>
              <a:tabLst>
                <a:tab pos="816769" algn="l"/>
              </a:tabLst>
            </a:pPr>
            <a:r>
              <a:rPr lang="en-IN" dirty="0">
                <a:latin typeface="Times New Roman" panose="02020603050405020304" pitchFamily="18" charset="0"/>
                <a:ea typeface="Calibri" panose="020F0502020204030204" pitchFamily="34" charset="0"/>
                <a:cs typeface="Times New Roman" panose="02020603050405020304" pitchFamily="18" charset="0"/>
              </a:rPr>
              <a:t>As with alcohols, the </a:t>
            </a:r>
            <a:r>
              <a:rPr lang="en-IN" dirty="0" err="1">
                <a:latin typeface="Times New Roman" panose="02020603050405020304" pitchFamily="18" charset="0"/>
                <a:ea typeface="Calibri" panose="020F0502020204030204" pitchFamily="34" charset="0"/>
                <a:cs typeface="Times New Roman" panose="02020603050405020304" pitchFamily="18" charset="0"/>
              </a:rPr>
              <a:t>nucleophilicity</a:t>
            </a:r>
            <a:r>
              <a:rPr lang="en-IN" dirty="0">
                <a:latin typeface="Times New Roman" panose="02020603050405020304" pitchFamily="18" charset="0"/>
                <a:ea typeface="Calibri" panose="020F0502020204030204" pitchFamily="34" charset="0"/>
                <a:cs typeface="Times New Roman" panose="02020603050405020304" pitchFamily="18" charset="0"/>
              </a:rPr>
              <a:t> of amines can be reduced by steric hindrance but protecting groups that involve the lone pair of electrons in another bond are much more reliable. </a:t>
            </a:r>
            <a:r>
              <a:rPr lang="en-IN" dirty="0" err="1">
                <a:latin typeface="Times New Roman" panose="02020603050405020304" pitchFamily="18" charset="0"/>
                <a:ea typeface="Calibri" panose="020F0502020204030204" pitchFamily="34" charset="0"/>
                <a:cs typeface="Times New Roman" panose="02020603050405020304" pitchFamily="18" charset="0"/>
              </a:rPr>
              <a:t>Quarternisation</a:t>
            </a:r>
            <a:r>
              <a:rPr lang="en-IN" dirty="0">
                <a:latin typeface="Times New Roman" panose="02020603050405020304" pitchFamily="18" charset="0"/>
                <a:ea typeface="Calibri" panose="020F0502020204030204" pitchFamily="34" charset="0"/>
                <a:cs typeface="Times New Roman" panose="02020603050405020304" pitchFamily="18" charset="0"/>
              </a:rPr>
              <a:t> with a reactive alkyl halide (</a:t>
            </a:r>
            <a:r>
              <a:rPr lang="en-IN" dirty="0" err="1">
                <a:latin typeface="Times New Roman" panose="02020603050405020304" pitchFamily="18" charset="0"/>
                <a:ea typeface="Calibri" panose="020F0502020204030204" pitchFamily="34" charset="0"/>
                <a:cs typeface="Times New Roman" panose="02020603050405020304" pitchFamily="18" charset="0"/>
              </a:rPr>
              <a:t>MeI</a:t>
            </a:r>
            <a:r>
              <a:rPr lang="en-IN" dirty="0">
                <a:latin typeface="Times New Roman" panose="02020603050405020304" pitchFamily="18" charset="0"/>
                <a:ea typeface="Calibri" panose="020F0502020204030204" pitchFamily="34" charset="0"/>
                <a:cs typeface="Times New Roman" panose="02020603050405020304" pitchFamily="18" charset="0"/>
              </a:rPr>
              <a:t>, PhCH</a:t>
            </a:r>
            <a:r>
              <a:rPr lang="en-IN" baseline="-25000" dirty="0">
                <a:latin typeface="Times New Roman" panose="02020603050405020304" pitchFamily="18" charset="0"/>
                <a:ea typeface="Calibri" panose="020F0502020204030204" pitchFamily="34" charset="0"/>
                <a:cs typeface="Times New Roman" panose="02020603050405020304" pitchFamily="18" charset="0"/>
              </a:rPr>
              <a:t>2</a:t>
            </a:r>
            <a:r>
              <a:rPr lang="en-IN" dirty="0">
                <a:latin typeface="Times New Roman" panose="02020603050405020304" pitchFamily="18" charset="0"/>
                <a:ea typeface="Calibri" panose="020F0502020204030204" pitchFamily="34" charset="0"/>
                <a:cs typeface="Times New Roman" panose="02020603050405020304" pitchFamily="18" charset="0"/>
              </a:rPr>
              <a:t>Br) or protonation to produce an ammonium salt completely removes the </a:t>
            </a:r>
            <a:r>
              <a:rPr lang="en-IN" dirty="0" err="1">
                <a:latin typeface="Times New Roman" panose="02020603050405020304" pitchFamily="18" charset="0"/>
                <a:ea typeface="Calibri" panose="020F0502020204030204" pitchFamily="34" charset="0"/>
                <a:cs typeface="Times New Roman" panose="02020603050405020304" pitchFamily="18" charset="0"/>
              </a:rPr>
              <a:t>nucleophilicity</a:t>
            </a:r>
            <a:r>
              <a:rPr lang="en-IN" dirty="0">
                <a:latin typeface="Times New Roman" panose="02020603050405020304" pitchFamily="18" charset="0"/>
                <a:ea typeface="Calibri" panose="020F0502020204030204" pitchFamily="34" charset="0"/>
                <a:cs typeface="Times New Roman" panose="02020603050405020304" pitchFamily="18" charset="0"/>
              </a:rPr>
              <a:t> of the amine. This method is useful in protecting tertiary amines during oxidation.</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343224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49" y="1053193"/>
            <a:ext cx="8739052" cy="4810397"/>
          </a:xfrm>
        </p:spPr>
        <p:txBody>
          <a:bodyPr>
            <a:normAutofit fontScale="55000" lnSpcReduction="20000"/>
          </a:bodyPr>
          <a:lstStyle/>
          <a:p>
            <a:pPr marL="0" indent="0" algn="just">
              <a:lnSpc>
                <a:spcPct val="160000"/>
              </a:lnSpc>
              <a:buNone/>
            </a:pPr>
            <a:r>
              <a:rPr lang="en-IN" dirty="0"/>
              <a:t>Alternatively, the nitrogen lone pair can be brought into conjugation with a π – system in analogy to use of ester protecting groups for alcohols; many amides (e.g., </a:t>
            </a:r>
            <a:r>
              <a:rPr lang="en-IN" dirty="0" err="1"/>
              <a:t>formamides</a:t>
            </a:r>
            <a:r>
              <a:rPr lang="en-IN" dirty="0"/>
              <a:t>, </a:t>
            </a:r>
            <a:r>
              <a:rPr lang="en-IN" dirty="0" err="1"/>
              <a:t>acetamides</a:t>
            </a:r>
            <a:r>
              <a:rPr lang="en-IN" dirty="0"/>
              <a:t>, </a:t>
            </a:r>
            <a:r>
              <a:rPr lang="en-IN" dirty="0" err="1"/>
              <a:t>trifluoroacetamides</a:t>
            </a:r>
            <a:r>
              <a:rPr lang="en-IN" dirty="0"/>
              <a:t>) and carbonates have been devised that differ in their tolerance of nucleophiles and their de-protection requirements.</a:t>
            </a:r>
          </a:p>
          <a:p>
            <a:pPr marL="0" indent="0" algn="just">
              <a:buNone/>
            </a:pPr>
            <a:endParaRPr lang="en-IN" dirty="0"/>
          </a:p>
          <a:p>
            <a:pPr marL="0" indent="0" algn="just">
              <a:buNone/>
            </a:pPr>
            <a:r>
              <a:rPr lang="en-IN" dirty="0"/>
              <a:t>Protecting groups for amines (RNH</a:t>
            </a:r>
            <a:r>
              <a:rPr lang="en-IN" baseline="-25000" dirty="0"/>
              <a:t>2</a:t>
            </a:r>
            <a:r>
              <a:rPr lang="en-IN" dirty="0"/>
              <a:t>, RNHR’, RNR’R”)</a:t>
            </a:r>
          </a:p>
          <a:p>
            <a:pPr marL="0" indent="0" algn="just">
              <a:buNone/>
            </a:pPr>
            <a:endParaRPr lang="en-IN" dirty="0"/>
          </a:p>
          <a:p>
            <a:pPr marL="0" indent="0" algn="just">
              <a:lnSpc>
                <a:spcPct val="150000"/>
              </a:lnSpc>
              <a:buNone/>
            </a:pPr>
            <a:r>
              <a:rPr lang="en-IN" dirty="0"/>
              <a:t>Numerous protecting groups have been developed for amino groups, including carbamates (&gt;NCOOR), used for the protection of amino acids in peptide and protein synthesis, and amides (&gt;NCOR), used more widely in synthesis of alkaloids and for the protection of the nitrogen bases adenine, cytosine, and guanine in nucleotide synthesis.</a:t>
            </a:r>
          </a:p>
          <a:p>
            <a:pPr marL="0" indent="0">
              <a:buNone/>
            </a:pPr>
            <a:endParaRPr lang="en-IN" dirty="0"/>
          </a:p>
        </p:txBody>
      </p:sp>
    </p:spTree>
    <p:extLst>
      <p:ext uri="{BB962C8B-B14F-4D97-AF65-F5344CB8AC3E}">
        <p14:creationId xmlns:p14="http://schemas.microsoft.com/office/powerpoint/2010/main" val="24907064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349" y="1111976"/>
            <a:ext cx="8729254" cy="4790803"/>
          </a:xfrm>
        </p:spPr>
        <p:txBody>
          <a:bodyPr>
            <a:normAutofit fontScale="85000" lnSpcReduction="10000"/>
          </a:bodyPr>
          <a:lstStyle/>
          <a:p>
            <a:pPr marL="0" indent="0">
              <a:buNone/>
            </a:pPr>
            <a:r>
              <a:rPr lang="en-IN" dirty="0"/>
              <a:t>1.Carbamates as protecting groups for amines </a:t>
            </a:r>
          </a:p>
          <a:p>
            <a:pPr marL="0" indent="0" algn="just">
              <a:buNone/>
            </a:pPr>
            <a:r>
              <a:rPr lang="en-IN" dirty="0"/>
              <a:t>Carbamates (</a:t>
            </a:r>
            <a:r>
              <a:rPr lang="en-IN" dirty="0" err="1"/>
              <a:t>urethranes</a:t>
            </a:r>
            <a:r>
              <a:rPr lang="en-IN" dirty="0"/>
              <a:t>, &gt;NCOOR) are formed by reaction of amine with an azido- or </a:t>
            </a:r>
            <a:r>
              <a:rPr lang="en-IN" dirty="0" err="1"/>
              <a:t>chloroformate</a:t>
            </a:r>
            <a:r>
              <a:rPr lang="en-IN" dirty="0"/>
              <a:t>, or with an appropriate anhydride. Carbamates can be used as protecting groups for amino acids to minimise racemisation in peptide synthesis. Many carbamates have been used as protecting groups, the most useful are t- butyl (BOC or t-BOC) readily cleaved by acidic hydrolysis; benzyl (CBZ), cleaved by catalytic </a:t>
            </a:r>
            <a:r>
              <a:rPr lang="en-IN" dirty="0" err="1"/>
              <a:t>hydrogenolysis</a:t>
            </a:r>
            <a:r>
              <a:rPr lang="en-IN" dirty="0"/>
              <a:t>: 2,4 – </a:t>
            </a:r>
            <a:r>
              <a:rPr lang="en-IN" dirty="0" err="1"/>
              <a:t>dichlorobenzyl</a:t>
            </a:r>
            <a:r>
              <a:rPr lang="en-IN" dirty="0"/>
              <a:t>, stable to acid – catalysed hydrolysis of benzyl and t- butyl carbamates.</a:t>
            </a:r>
          </a:p>
          <a:p>
            <a:pPr marL="0" indent="0">
              <a:buNone/>
            </a:pPr>
            <a:r>
              <a:rPr lang="en-IN" dirty="0"/>
              <a:t>a)Methyl carbamate: RR</a:t>
            </a:r>
            <a:r>
              <a:rPr lang="en-IN" i="1" dirty="0"/>
              <a:t>’</a:t>
            </a:r>
            <a:r>
              <a:rPr lang="en-IN" dirty="0"/>
              <a:t>NCOOCH</a:t>
            </a:r>
            <a:r>
              <a:rPr lang="en-IN" baseline="-25000" dirty="0"/>
              <a:t>3</a:t>
            </a:r>
            <a:r>
              <a:rPr lang="en-IN" dirty="0"/>
              <a:t>  </a:t>
            </a:r>
          </a:p>
          <a:p>
            <a:pPr marL="0" indent="0">
              <a:buNone/>
            </a:pPr>
            <a:r>
              <a:rPr lang="en-IN" dirty="0"/>
              <a:t>Formation:</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6854" t="13925" b="56265"/>
          <a:stretch/>
        </p:blipFill>
        <p:spPr bwMode="auto">
          <a:xfrm>
            <a:off x="391886" y="4919629"/>
            <a:ext cx="8151223" cy="845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917052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5534" t="63590" r="8732" b="-776"/>
          <a:stretch/>
        </p:blipFill>
        <p:spPr bwMode="auto">
          <a:xfrm>
            <a:off x="507986" y="1764691"/>
            <a:ext cx="7976339" cy="92462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07987" y="1337310"/>
            <a:ext cx="1017073" cy="369332"/>
          </a:xfrm>
          <a:prstGeom prst="rect">
            <a:avLst/>
          </a:prstGeom>
          <a:noFill/>
        </p:spPr>
        <p:txBody>
          <a:bodyPr wrap="none" rtlCol="0">
            <a:spAutoFit/>
          </a:bodyPr>
          <a:lstStyle/>
          <a:p>
            <a:r>
              <a:rPr lang="en-IN" dirty="0"/>
              <a:t>Cleavage</a:t>
            </a:r>
          </a:p>
        </p:txBody>
      </p:sp>
      <p:sp>
        <p:nvSpPr>
          <p:cNvPr id="6" name="Rectangle 5"/>
          <p:cNvSpPr/>
          <p:nvPr/>
        </p:nvSpPr>
        <p:spPr>
          <a:xfrm>
            <a:off x="323305" y="2881144"/>
            <a:ext cx="6534695" cy="709233"/>
          </a:xfrm>
          <a:prstGeom prst="rect">
            <a:avLst/>
          </a:prstGeom>
        </p:spPr>
        <p:txBody>
          <a:bodyPr wrap="square">
            <a:spAutoFit/>
          </a:bodyPr>
          <a:lstStyle/>
          <a:p>
            <a:pPr algn="just">
              <a:lnSpc>
                <a:spcPct val="115000"/>
              </a:lnSpc>
              <a:tabLst>
                <a:tab pos="816769" algn="l"/>
              </a:tabLst>
            </a:pPr>
            <a:r>
              <a:rPr lang="en-IN" dirty="0">
                <a:latin typeface="Times New Roman" panose="02020603050405020304" pitchFamily="18" charset="0"/>
                <a:ea typeface="Calibri" panose="020F0502020204030204" pitchFamily="34" charset="0"/>
                <a:cs typeface="Times New Roman" panose="02020603050405020304" pitchFamily="18" charset="0"/>
              </a:rPr>
              <a:t>b) t-Butyl carbamate (BOC group): RR’NCOOC(CH</a:t>
            </a:r>
            <a:r>
              <a:rPr lang="en-IN" baseline="-25000" dirty="0">
                <a:latin typeface="Times New Roman" panose="02020603050405020304" pitchFamily="18" charset="0"/>
                <a:ea typeface="Calibri" panose="020F0502020204030204" pitchFamily="34" charset="0"/>
                <a:cs typeface="Times New Roman" panose="02020603050405020304" pitchFamily="18" charset="0"/>
              </a:rPr>
              <a:t>3</a:t>
            </a:r>
            <a:r>
              <a:rPr lang="en-IN" dirty="0">
                <a:latin typeface="Times New Roman" panose="02020603050405020304" pitchFamily="18" charset="0"/>
                <a:ea typeface="Calibri" panose="020F0502020204030204" pitchFamily="34" charset="0"/>
                <a:cs typeface="Times New Roman" panose="02020603050405020304" pitchFamily="18" charset="0"/>
              </a:rPr>
              <a:t>)</a:t>
            </a:r>
            <a:r>
              <a:rPr lang="en-IN" baseline="-25000" dirty="0">
                <a:latin typeface="Times New Roman" panose="02020603050405020304" pitchFamily="18" charset="0"/>
                <a:ea typeface="Calibri" panose="020F0502020204030204" pitchFamily="34" charset="0"/>
                <a:cs typeface="Times New Roman" panose="02020603050405020304" pitchFamily="18" charset="0"/>
              </a:rPr>
              <a:t>3</a:t>
            </a:r>
            <a:endParaRPr lang="en-IN"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tabLst>
                <a:tab pos="816769" algn="l"/>
              </a:tabLst>
            </a:pPr>
            <a:r>
              <a:rPr lang="en-IN" dirty="0">
                <a:latin typeface="Times New Roman" panose="02020603050405020304" pitchFamily="18" charset="0"/>
                <a:ea typeface="Calibri" panose="020F0502020204030204" pitchFamily="34" charset="0"/>
                <a:cs typeface="Times New Roman" panose="02020603050405020304" pitchFamily="18" charset="0"/>
              </a:rPr>
              <a:t>Formation:</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t="3441" r="6205" b="15372"/>
          <a:stretch/>
        </p:blipFill>
        <p:spPr bwMode="auto">
          <a:xfrm>
            <a:off x="507985" y="3567341"/>
            <a:ext cx="8260457" cy="22374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25141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37" y="1092382"/>
            <a:ext cx="8739051" cy="4771208"/>
          </a:xfrm>
        </p:spPr>
        <p:txBody>
          <a:bodyPr>
            <a:normAutofit fontScale="55000" lnSpcReduction="20000"/>
          </a:bodyPr>
          <a:lstStyle/>
          <a:p>
            <a:pPr marL="0" indent="0">
              <a:buNone/>
            </a:pPr>
            <a:r>
              <a:rPr lang="en-IN" dirty="0"/>
              <a:t>Cleavage:</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c) 2, 4 – </a:t>
            </a:r>
            <a:r>
              <a:rPr lang="en-IN" dirty="0" err="1"/>
              <a:t>Dichlorobenzyl</a:t>
            </a:r>
            <a:r>
              <a:rPr lang="en-IN" dirty="0"/>
              <a:t> carbamate: RR’NCOOCH</a:t>
            </a:r>
            <a:r>
              <a:rPr lang="en-IN" baseline="-25000" dirty="0"/>
              <a:t>2</a:t>
            </a:r>
            <a:r>
              <a:rPr lang="en-IN" dirty="0"/>
              <a:t>C</a:t>
            </a:r>
            <a:r>
              <a:rPr lang="en-IN" baseline="-25000" dirty="0"/>
              <a:t>6</a:t>
            </a:r>
            <a:r>
              <a:rPr lang="en-IN" dirty="0"/>
              <a:t>H</a:t>
            </a:r>
            <a:r>
              <a:rPr lang="en-IN" baseline="-25000" dirty="0"/>
              <a:t>3</a:t>
            </a:r>
            <a:r>
              <a:rPr lang="en-IN" dirty="0"/>
              <a:t>-2,4-Cl</a:t>
            </a:r>
            <a:r>
              <a:rPr lang="en-IN" baseline="-25000" dirty="0"/>
              <a:t>2</a:t>
            </a:r>
          </a:p>
          <a:p>
            <a:pPr marL="0" indent="0">
              <a:buNone/>
            </a:pPr>
            <a:endParaRPr lang="en-IN" baseline="-25000" dirty="0"/>
          </a:p>
          <a:p>
            <a:pPr marL="0" indent="0">
              <a:buNone/>
            </a:pPr>
            <a:endParaRPr lang="en-IN" baseline="-25000" dirty="0"/>
          </a:p>
          <a:p>
            <a:pPr marL="0" indent="0">
              <a:buNone/>
            </a:pPr>
            <a:endParaRPr lang="en-IN" baseline="-25000" dirty="0"/>
          </a:p>
          <a:p>
            <a:pPr marL="0" indent="0">
              <a:buNone/>
            </a:pPr>
            <a:endParaRPr lang="en-IN" baseline="-25000" dirty="0"/>
          </a:p>
          <a:p>
            <a:pPr marL="0" indent="0">
              <a:buNone/>
            </a:pPr>
            <a:endParaRPr lang="en-IN" baseline="-25000" dirty="0"/>
          </a:p>
          <a:p>
            <a:pPr marL="0" indent="0">
              <a:buNone/>
            </a:pPr>
            <a:endParaRPr lang="en-IN" baseline="-25000" dirty="0"/>
          </a:p>
          <a:p>
            <a:pPr marL="0" indent="0">
              <a:buNone/>
            </a:pPr>
            <a:endParaRPr lang="en-IN" baseline="-25000" dirty="0"/>
          </a:p>
          <a:p>
            <a:pPr marL="0" indent="0">
              <a:buNone/>
            </a:pPr>
            <a:endParaRPr lang="en-IN" dirty="0"/>
          </a:p>
          <a:p>
            <a:pPr marL="0" indent="0">
              <a:buNone/>
            </a:pPr>
            <a:endParaRPr lang="en-IN" dirty="0"/>
          </a:p>
          <a:p>
            <a:pPr marL="0" indent="0">
              <a:buNone/>
            </a:pPr>
            <a:r>
              <a:rPr lang="en-IN" dirty="0"/>
              <a:t>2, 4- </a:t>
            </a:r>
            <a:r>
              <a:rPr lang="en-IN" dirty="0" err="1"/>
              <a:t>Dichlorobenzyl</a:t>
            </a:r>
            <a:r>
              <a:rPr lang="en-IN" dirty="0"/>
              <a:t> carbamate is 80 times more stable to acid than the unsubstituted benzyl</a:t>
            </a:r>
          </a:p>
          <a:p>
            <a:pPr marL="0" indent="0">
              <a:buNone/>
            </a:pPr>
            <a:r>
              <a:rPr lang="en-IN" dirty="0"/>
              <a:t>carbamate; it is stable to the acid catalysed removal of t-butyl carbamates.</a:t>
            </a:r>
          </a:p>
          <a:p>
            <a:pPr marL="0" indent="0">
              <a:buNone/>
            </a:pPr>
            <a:r>
              <a:rPr lang="en-IN" dirty="0"/>
              <a:t>  </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5838" r="6694"/>
          <a:stretch/>
        </p:blipFill>
        <p:spPr bwMode="auto">
          <a:xfrm>
            <a:off x="465364" y="1365716"/>
            <a:ext cx="8239397" cy="1029686"/>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l="1159" r="5058"/>
          <a:stretch/>
        </p:blipFill>
        <p:spPr bwMode="auto">
          <a:xfrm>
            <a:off x="641713" y="2904852"/>
            <a:ext cx="7886700" cy="1802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52367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145" y="1072787"/>
            <a:ext cx="8690066" cy="4829991"/>
          </a:xfrm>
        </p:spPr>
        <p:txBody>
          <a:bodyPr>
            <a:normAutofit fontScale="62500" lnSpcReduction="20000"/>
          </a:bodyPr>
          <a:lstStyle/>
          <a:p>
            <a:pPr marL="0" indent="0">
              <a:buNone/>
            </a:pPr>
            <a:r>
              <a:rPr lang="en-IN" dirty="0"/>
              <a:t>Amides as protecting groups for amines.</a:t>
            </a:r>
          </a:p>
          <a:p>
            <a:pPr marL="0" indent="0">
              <a:lnSpc>
                <a:spcPct val="150000"/>
              </a:lnSpc>
              <a:buNone/>
            </a:pPr>
            <a:r>
              <a:rPr lang="en-IN" dirty="0"/>
              <a:t>Amides are readily prepared from an amine and an acid chloride or anhydride. These are relatively stable compounds that, classically, are cleaved by heating in strongly acidic or basic solution. A number of substrates, including peptides, nucleosides, and amino sugars, are unstable to these conditions, and other methods of cleavage have been developed. Many N-acyl derivatives have been prepared to protect the –NH group. Among simple amides, hydrolytic stability increases from formyl to acetyl to benzoyl. Lability of the </a:t>
            </a:r>
            <a:r>
              <a:rPr lang="en-IN" dirty="0" err="1"/>
              <a:t>haloacetyl</a:t>
            </a:r>
            <a:r>
              <a:rPr lang="en-IN" dirty="0"/>
              <a:t> derivatives to mild  acid hydrolysis increases with substitution:</a:t>
            </a:r>
          </a:p>
          <a:p>
            <a:pPr marL="0" indent="0">
              <a:buNone/>
            </a:pPr>
            <a:r>
              <a:rPr lang="en-IN" dirty="0"/>
              <a:t>	acetyl &lt; </a:t>
            </a:r>
            <a:r>
              <a:rPr lang="en-IN" dirty="0" err="1"/>
              <a:t>chloroacetyl</a:t>
            </a:r>
            <a:r>
              <a:rPr lang="en-IN" dirty="0"/>
              <a:t> &lt; </a:t>
            </a:r>
            <a:r>
              <a:rPr lang="en-IN" dirty="0" err="1"/>
              <a:t>dichloroacetyl</a:t>
            </a:r>
            <a:r>
              <a:rPr lang="en-IN" dirty="0"/>
              <a:t> &lt; </a:t>
            </a:r>
            <a:r>
              <a:rPr lang="en-IN" dirty="0" err="1"/>
              <a:t>trichloroacetyl</a:t>
            </a:r>
            <a:r>
              <a:rPr lang="en-IN" dirty="0"/>
              <a:t> &lt; </a:t>
            </a:r>
            <a:r>
              <a:rPr lang="en-IN" dirty="0" err="1"/>
              <a:t>trifluoroacetyl</a:t>
            </a:r>
            <a:r>
              <a:rPr lang="en-IN" dirty="0"/>
              <a:t>.</a:t>
            </a:r>
          </a:p>
          <a:p>
            <a:pPr marL="0" indent="0">
              <a:buNone/>
            </a:pPr>
            <a:endParaRPr lang="en-IN" dirty="0"/>
          </a:p>
        </p:txBody>
      </p:sp>
    </p:spTree>
    <p:extLst>
      <p:ext uri="{BB962C8B-B14F-4D97-AF65-F5344CB8AC3E}">
        <p14:creationId xmlns:p14="http://schemas.microsoft.com/office/powerpoint/2010/main" val="371855230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52" y="1053192"/>
            <a:ext cx="8797834" cy="4829992"/>
          </a:xfrm>
        </p:spPr>
        <p:txBody>
          <a:bodyPr/>
          <a:lstStyle/>
          <a:p>
            <a:pPr marL="0" indent="0">
              <a:buNone/>
            </a:pPr>
            <a:r>
              <a:rPr lang="en-IN" dirty="0" err="1"/>
              <a:t>Formamide</a:t>
            </a:r>
            <a:r>
              <a:rPr lang="en-IN" dirty="0"/>
              <a:t>: RR’NCHO </a:t>
            </a:r>
          </a:p>
          <a:p>
            <a:pPr marL="0" indent="0">
              <a:buNone/>
            </a:pPr>
            <a:r>
              <a:rPr lang="en-IN" dirty="0"/>
              <a:t>Formation:</a:t>
            </a:r>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8645" t="4083" r="5532" b="75986"/>
          <a:stretch/>
        </p:blipFill>
        <p:spPr bwMode="auto">
          <a:xfrm>
            <a:off x="2214869" y="1709057"/>
            <a:ext cx="5279946" cy="656953"/>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2229" t="39806" r="1443" b="13065"/>
          <a:stretch/>
        </p:blipFill>
        <p:spPr bwMode="auto">
          <a:xfrm>
            <a:off x="842555" y="3156823"/>
            <a:ext cx="7416437" cy="118821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5906" t="17462" r="9208"/>
          <a:stretch/>
        </p:blipFill>
        <p:spPr bwMode="auto">
          <a:xfrm>
            <a:off x="842555" y="4345033"/>
            <a:ext cx="7416437" cy="683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401368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334" y="1092382"/>
            <a:ext cx="8758646" cy="4761411"/>
          </a:xfrm>
        </p:spPr>
        <p:txBody>
          <a:bodyPr/>
          <a:lstStyle/>
          <a:p>
            <a:pPr marL="0" indent="0">
              <a:buNone/>
            </a:pPr>
            <a:r>
              <a:rPr lang="en-IN" dirty="0" err="1"/>
              <a:t>Acetamide</a:t>
            </a:r>
            <a:r>
              <a:rPr lang="en-IN" dirty="0"/>
              <a:t>: RR’NCOCH</a:t>
            </a:r>
            <a:r>
              <a:rPr lang="en-IN" baseline="-25000" dirty="0"/>
              <a:t>3 </a:t>
            </a:r>
            <a:endParaRPr lang="en-IN" dirty="0"/>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739" t="4571" r="5726" b="56200"/>
          <a:stretch/>
        </p:blipFill>
        <p:spPr bwMode="auto">
          <a:xfrm>
            <a:off x="431075" y="1934323"/>
            <a:ext cx="7984670" cy="107829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3690" t="57194" r="26226"/>
          <a:stretch/>
        </p:blipFill>
        <p:spPr bwMode="auto">
          <a:xfrm>
            <a:off x="465364" y="3557791"/>
            <a:ext cx="7916090" cy="1110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735955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1053193"/>
            <a:ext cx="8788037" cy="4829992"/>
          </a:xfrm>
        </p:spPr>
        <p:txBody>
          <a:bodyPr/>
          <a:lstStyle/>
          <a:p>
            <a:pPr marL="0" indent="0">
              <a:buNone/>
            </a:pPr>
            <a:r>
              <a:rPr lang="en-IN" dirty="0" err="1"/>
              <a:t>Benzamide</a:t>
            </a:r>
            <a:r>
              <a:rPr lang="en-IN" dirty="0"/>
              <a:t>: </a:t>
            </a:r>
            <a:r>
              <a:rPr lang="en-IN" dirty="0" err="1"/>
              <a:t>RR’NCOPh</a:t>
            </a:r>
            <a:endParaRPr lang="en-IN" dirty="0"/>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12226" b="11847"/>
          <a:stretch/>
        </p:blipFill>
        <p:spPr bwMode="auto">
          <a:xfrm>
            <a:off x="1655717" y="1508182"/>
            <a:ext cx="7191103" cy="1651397"/>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cstate="print">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r="1484"/>
          <a:stretch/>
        </p:blipFill>
        <p:spPr>
          <a:xfrm>
            <a:off x="1655718" y="3492682"/>
            <a:ext cx="7191101" cy="2302328"/>
          </a:xfrm>
          <a:prstGeom prst="rect">
            <a:avLst/>
          </a:prstGeom>
        </p:spPr>
      </p:pic>
    </p:spTree>
    <p:extLst>
      <p:ext uri="{BB962C8B-B14F-4D97-AF65-F5344CB8AC3E}">
        <p14:creationId xmlns:p14="http://schemas.microsoft.com/office/powerpoint/2010/main" val="3103625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848600" cy="6247864"/>
          </a:xfrm>
          <a:prstGeom prst="rect">
            <a:avLst/>
          </a:prstGeom>
        </p:spPr>
        <p:txBody>
          <a:bodyPr wrap="square">
            <a:spAutoFit/>
          </a:bodyPr>
          <a:lstStyle/>
          <a:p>
            <a:pPr algn="ctr"/>
            <a:r>
              <a:rPr lang="el-GR" sz="2800" b="1" dirty="0">
                <a:solidFill>
                  <a:srgbClr val="006600"/>
                </a:solidFill>
              </a:rPr>
              <a:t>π</a:t>
            </a:r>
            <a:r>
              <a:rPr lang="en-IN" sz="2800" b="1" dirty="0">
                <a:solidFill>
                  <a:srgbClr val="006600"/>
                </a:solidFill>
              </a:rPr>
              <a:t> = </a:t>
            </a:r>
            <a:r>
              <a:rPr lang="el-GR" sz="2800" b="1" dirty="0">
                <a:solidFill>
                  <a:srgbClr val="006600"/>
                </a:solidFill>
              </a:rPr>
              <a:t>ρ</a:t>
            </a:r>
            <a:r>
              <a:rPr lang="en-IN" sz="2800" b="1" dirty="0">
                <a:solidFill>
                  <a:srgbClr val="006600"/>
                </a:solidFill>
              </a:rPr>
              <a:t> </a:t>
            </a:r>
            <a:r>
              <a:rPr lang="en-IN" sz="2800" b="1" i="1" dirty="0">
                <a:solidFill>
                  <a:srgbClr val="006600"/>
                </a:solidFill>
              </a:rPr>
              <a:t>g h</a:t>
            </a:r>
            <a:endParaRPr lang="en-IN" b="1" dirty="0">
              <a:solidFill>
                <a:srgbClr val="006600"/>
              </a:solidFill>
            </a:endParaRPr>
          </a:p>
          <a:p>
            <a:r>
              <a:rPr lang="en-IN" sz="2400" b="1" dirty="0">
                <a:solidFill>
                  <a:srgbClr val="990033"/>
                </a:solidFill>
              </a:rPr>
              <a:t>where</a:t>
            </a:r>
          </a:p>
          <a:p>
            <a:r>
              <a:rPr lang="en-US" sz="2400" b="1" dirty="0">
                <a:solidFill>
                  <a:srgbClr val="990033"/>
                </a:solidFill>
              </a:rPr>
              <a:t>• </a:t>
            </a:r>
            <a:r>
              <a:rPr lang="el-GR" sz="2400" b="1" dirty="0">
                <a:solidFill>
                  <a:srgbClr val="990033"/>
                </a:solidFill>
              </a:rPr>
              <a:t>ρ</a:t>
            </a:r>
            <a:r>
              <a:rPr lang="en-US" sz="2400" b="1" dirty="0">
                <a:solidFill>
                  <a:srgbClr val="990033"/>
                </a:solidFill>
              </a:rPr>
              <a:t> is the density of the solution,</a:t>
            </a:r>
          </a:p>
          <a:p>
            <a:r>
              <a:rPr lang="en-US" sz="2400" b="1" dirty="0">
                <a:solidFill>
                  <a:srgbClr val="990033"/>
                </a:solidFill>
              </a:rPr>
              <a:t>• </a:t>
            </a:r>
            <a:r>
              <a:rPr lang="en-US" sz="2400" b="1" i="1" dirty="0">
                <a:solidFill>
                  <a:srgbClr val="990033"/>
                </a:solidFill>
              </a:rPr>
              <a:t>g </a:t>
            </a:r>
            <a:r>
              <a:rPr lang="en-US" sz="2400" b="1" dirty="0">
                <a:solidFill>
                  <a:srgbClr val="990033"/>
                </a:solidFill>
              </a:rPr>
              <a:t>= 9.80665 m/s</a:t>
            </a:r>
            <a:r>
              <a:rPr lang="en-US" sz="2400" b="1" baseline="30000" dirty="0">
                <a:solidFill>
                  <a:srgbClr val="990033"/>
                </a:solidFill>
              </a:rPr>
              <a:t>2</a:t>
            </a:r>
            <a:r>
              <a:rPr lang="en-US" sz="2400" b="1" dirty="0">
                <a:solidFill>
                  <a:srgbClr val="990033"/>
                </a:solidFill>
              </a:rPr>
              <a:t> is the acceleration due to gravity, and</a:t>
            </a:r>
          </a:p>
          <a:p>
            <a:r>
              <a:rPr lang="en-US" sz="2400" b="1" dirty="0">
                <a:solidFill>
                  <a:srgbClr val="990033"/>
                </a:solidFill>
              </a:rPr>
              <a:t>• </a:t>
            </a:r>
            <a:r>
              <a:rPr lang="en-US" sz="2400" b="1" i="1" dirty="0">
                <a:solidFill>
                  <a:srgbClr val="990033"/>
                </a:solidFill>
              </a:rPr>
              <a:t>h </a:t>
            </a:r>
            <a:r>
              <a:rPr lang="en-US" sz="2400" b="1" dirty="0">
                <a:solidFill>
                  <a:srgbClr val="990033"/>
                </a:solidFill>
              </a:rPr>
              <a:t>is the difference in height of the pure solvent and the solution with added solute.</a:t>
            </a:r>
          </a:p>
          <a:p>
            <a:endParaRPr lang="en-US" sz="2400" b="1" dirty="0">
              <a:solidFill>
                <a:srgbClr val="990033"/>
              </a:solidFill>
            </a:endParaRPr>
          </a:p>
          <a:p>
            <a:pPr algn="ctr"/>
            <a:r>
              <a:rPr lang="en-US" sz="3200" b="1" dirty="0" err="1">
                <a:solidFill>
                  <a:srgbClr val="003366"/>
                </a:solidFill>
              </a:rPr>
              <a:t>Van’t</a:t>
            </a:r>
            <a:r>
              <a:rPr lang="en-US" sz="3200" b="1" dirty="0">
                <a:solidFill>
                  <a:srgbClr val="003366"/>
                </a:solidFill>
              </a:rPr>
              <a:t> Hoff’s Law of Osmotic Pressure</a:t>
            </a:r>
          </a:p>
          <a:p>
            <a:pPr algn="just"/>
            <a:r>
              <a:rPr lang="en-US" sz="2400" b="1" dirty="0">
                <a:solidFill>
                  <a:srgbClr val="003366"/>
                </a:solidFill>
              </a:rPr>
              <a:t>Quantitative relationship between the concentration of the solution and the osmotic pressure was first derived by </a:t>
            </a:r>
            <a:r>
              <a:rPr lang="en-US" sz="2400" b="1" dirty="0" err="1">
                <a:solidFill>
                  <a:srgbClr val="003366"/>
                </a:solidFill>
              </a:rPr>
              <a:t>Van’t</a:t>
            </a:r>
            <a:r>
              <a:rPr lang="en-US" sz="2400" b="1" dirty="0">
                <a:solidFill>
                  <a:srgbClr val="003366"/>
                </a:solidFill>
              </a:rPr>
              <a:t> Hoff in 1886. </a:t>
            </a:r>
          </a:p>
          <a:p>
            <a:pPr algn="just"/>
            <a:r>
              <a:rPr lang="en-US" sz="2400" b="1" dirty="0">
                <a:solidFill>
                  <a:srgbClr val="003366"/>
                </a:solidFill>
              </a:rPr>
              <a:t>These are known as </a:t>
            </a:r>
            <a:r>
              <a:rPr lang="en-US" sz="2400" b="1" dirty="0" err="1">
                <a:solidFill>
                  <a:srgbClr val="003366"/>
                </a:solidFill>
              </a:rPr>
              <a:t>Van’t</a:t>
            </a:r>
            <a:r>
              <a:rPr lang="en-US" sz="2400" b="1" dirty="0">
                <a:solidFill>
                  <a:srgbClr val="003366"/>
                </a:solidFill>
              </a:rPr>
              <a:t> Hoff laws of Osmotic Pressure.</a:t>
            </a:r>
          </a:p>
          <a:p>
            <a:pPr algn="just"/>
            <a:r>
              <a:rPr lang="en-US" sz="2400" b="1" u="sng" dirty="0">
                <a:solidFill>
                  <a:srgbClr val="663300"/>
                </a:solidFill>
              </a:rPr>
              <a:t>First Law ( </a:t>
            </a:r>
            <a:r>
              <a:rPr lang="en-US" sz="2400" b="1" u="sng" dirty="0" err="1">
                <a:solidFill>
                  <a:srgbClr val="663300"/>
                </a:solidFill>
              </a:rPr>
              <a:t>Van’t</a:t>
            </a:r>
            <a:r>
              <a:rPr lang="en-US" sz="2400" b="1" u="sng" dirty="0">
                <a:solidFill>
                  <a:srgbClr val="663300"/>
                </a:solidFill>
              </a:rPr>
              <a:t> Hoff – Boyle’s Law) </a:t>
            </a:r>
          </a:p>
          <a:p>
            <a:pPr algn="just"/>
            <a:r>
              <a:rPr lang="en-US" sz="2400" b="1" dirty="0">
                <a:solidFill>
                  <a:srgbClr val="990033"/>
                </a:solidFill>
              </a:rPr>
              <a:t>The osmotic pressure of a solution is directly proportional to it’s Concentration.</a:t>
            </a:r>
          </a:p>
          <a:p>
            <a:pPr algn="just"/>
            <a:r>
              <a:rPr lang="en-US" sz="2400" b="1" dirty="0">
                <a:solidFill>
                  <a:srgbClr val="003366"/>
                </a:solidFill>
              </a:rPr>
              <a:t>			</a:t>
            </a:r>
            <a:r>
              <a:rPr lang="el-GR" sz="2400" b="1" dirty="0">
                <a:solidFill>
                  <a:srgbClr val="006600"/>
                </a:solidFill>
              </a:rPr>
              <a:t> </a:t>
            </a:r>
            <a:r>
              <a:rPr lang="el-GR" sz="2800" b="1" dirty="0">
                <a:solidFill>
                  <a:srgbClr val="006600"/>
                </a:solidFill>
              </a:rPr>
              <a:t>π</a:t>
            </a:r>
            <a:r>
              <a:rPr lang="en-US" sz="2800" b="1" dirty="0">
                <a:solidFill>
                  <a:srgbClr val="006600"/>
                </a:solidFill>
              </a:rPr>
              <a:t> </a:t>
            </a:r>
            <a:r>
              <a:rPr lang="el-GR" sz="2800" b="1" dirty="0">
                <a:solidFill>
                  <a:srgbClr val="006600"/>
                </a:solidFill>
              </a:rPr>
              <a:t>α</a:t>
            </a:r>
            <a:r>
              <a:rPr lang="en-US" sz="2400" b="1" dirty="0">
                <a:solidFill>
                  <a:srgbClr val="006600"/>
                </a:solidFill>
              </a:rPr>
              <a:t> C at constant T …… (1)</a:t>
            </a:r>
            <a:endParaRPr lang="en-IN" sz="2400" b="1" dirty="0">
              <a:solidFill>
                <a:srgbClr val="003366"/>
              </a:solidFill>
            </a:endParaRPr>
          </a:p>
        </p:txBody>
      </p:sp>
    </p:spTree>
    <p:extLst>
      <p:ext uri="{BB962C8B-B14F-4D97-AF65-F5344CB8AC3E}">
        <p14:creationId xmlns:p14="http://schemas.microsoft.com/office/powerpoint/2010/main" val="362374306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1092382"/>
            <a:ext cx="8788037" cy="4751614"/>
          </a:xfrm>
        </p:spPr>
        <p:txBody>
          <a:bodyPr/>
          <a:lstStyle/>
          <a:p>
            <a:pPr marL="0" indent="0">
              <a:buNone/>
            </a:pPr>
            <a:r>
              <a:rPr lang="en-IN" dirty="0"/>
              <a:t>3. Cyclic imides as protecting groups for primary amines</a:t>
            </a:r>
          </a:p>
          <a:p>
            <a:pPr marL="0" indent="0" algn="just">
              <a:buNone/>
            </a:pPr>
            <a:r>
              <a:rPr lang="en-IN" dirty="0"/>
              <a:t>Primary amines can be protected as cyclic imides; acyclic imides have proved to be too reactive for use as protecting group.</a:t>
            </a:r>
          </a:p>
          <a:p>
            <a:pPr marL="0" indent="0" algn="just">
              <a:buNone/>
            </a:pPr>
            <a:endParaRPr lang="en-IN" dirty="0"/>
          </a:p>
          <a:p>
            <a:pPr marL="0" indent="0" algn="just">
              <a:buNone/>
            </a:pPr>
            <a:r>
              <a:rPr lang="en-IN" dirty="0" err="1"/>
              <a:t>Phthalimide</a:t>
            </a:r>
            <a:r>
              <a:rPr lang="en-IN" dirty="0"/>
              <a:t>:  </a:t>
            </a:r>
          </a:p>
          <a:p>
            <a:pPr marL="0" indent="0">
              <a:buNone/>
            </a:pPr>
            <a:r>
              <a:rPr lang="en-IN" dirty="0"/>
              <a:t>Formation:</a:t>
            </a:r>
          </a:p>
          <a:p>
            <a:pPr marL="0" indent="0">
              <a:buNone/>
            </a:pPr>
            <a:endParaRPr lang="en-IN" dirty="0"/>
          </a:p>
        </p:txBody>
      </p:sp>
      <p:pic>
        <p:nvPicPr>
          <p:cNvPr id="4" name="Picture 3"/>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45575" y="2346416"/>
            <a:ext cx="842554" cy="724989"/>
          </a:xfrm>
          <a:prstGeom prst="rect">
            <a:avLst/>
          </a:prstGeom>
        </p:spPr>
      </p:pic>
      <p:pic>
        <p:nvPicPr>
          <p:cNvPr id="5" name="Picture 4"/>
          <p:cNvPicPr/>
          <p:nvPr/>
        </p:nvPicPr>
        <p:blipFill>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tretch>
            <a:fillRect/>
          </a:stretch>
        </p:blipFill>
        <p:spPr>
          <a:xfrm>
            <a:off x="274320" y="3326130"/>
            <a:ext cx="8582297" cy="2517866"/>
          </a:xfrm>
          <a:prstGeom prst="rect">
            <a:avLst/>
          </a:prstGeom>
        </p:spPr>
      </p:pic>
    </p:spTree>
    <p:extLst>
      <p:ext uri="{BB962C8B-B14F-4D97-AF65-F5344CB8AC3E}">
        <p14:creationId xmlns:p14="http://schemas.microsoft.com/office/powerpoint/2010/main" val="305258102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43" y="1062991"/>
            <a:ext cx="8758646" cy="4810397"/>
          </a:xfrm>
        </p:spPr>
        <p:txBody>
          <a:bodyPr>
            <a:normAutofit fontScale="77500" lnSpcReduction="20000"/>
          </a:bodyPr>
          <a:lstStyle/>
          <a:p>
            <a:pPr marL="0" indent="0">
              <a:buNone/>
            </a:pPr>
            <a:r>
              <a:rPr lang="en-IN" dirty="0"/>
              <a:t>Cleavage:</a:t>
            </a:r>
          </a:p>
          <a:p>
            <a:pPr marL="0" indent="0">
              <a:buNone/>
            </a:pPr>
            <a:endParaRPr lang="en-IN" dirty="0"/>
          </a:p>
          <a:p>
            <a:pPr marL="0" indent="0">
              <a:buNone/>
            </a:pPr>
            <a:endParaRPr lang="en-IN" dirty="0"/>
          </a:p>
          <a:p>
            <a:pPr marL="0" indent="0">
              <a:buNone/>
            </a:pPr>
            <a:endParaRPr lang="en-IN" dirty="0"/>
          </a:p>
          <a:p>
            <a:pPr marL="0" indent="0">
              <a:buNone/>
            </a:pPr>
            <a:endParaRPr lang="en-IN" dirty="0"/>
          </a:p>
          <a:p>
            <a:pPr marL="0" indent="0">
              <a:buNone/>
            </a:pPr>
            <a:r>
              <a:rPr lang="en-IN" dirty="0"/>
              <a:t>4. Special-NH protecting group</a:t>
            </a:r>
          </a:p>
          <a:p>
            <a:pPr marL="0" indent="0" algn="just">
              <a:lnSpc>
                <a:spcPct val="150000"/>
              </a:lnSpc>
              <a:buNone/>
            </a:pPr>
            <a:r>
              <a:rPr lang="en-IN" sz="1950" dirty="0"/>
              <a:t>Many special derivatives used to protect an –NH group belong to one of three classes: N-alkyl or N-aryl derivatives; imines from carbonyl compounds and enamines from β- carbonyl compounds and N- heteroatom derivatives. N-alkyl and N- benzyl derivatives are prepared by reaction of the amine with an alkyl or aryl halide in base. To facilitate removal, simple N-alkyl derivatives must contain another functional group (double bond, carbonyl, or </a:t>
            </a:r>
            <a:r>
              <a:rPr lang="en-IN" sz="1950" dirty="0" err="1"/>
              <a:t>aminoacetal</a:t>
            </a:r>
            <a:r>
              <a:rPr lang="en-IN" sz="1950" dirty="0"/>
              <a:t> group). N-Benzyl derivatives are cleaved by reduction; N- </a:t>
            </a:r>
            <a:r>
              <a:rPr lang="en-IN" sz="1950" dirty="0" err="1"/>
              <a:t>triphenylmethyl</a:t>
            </a:r>
            <a:r>
              <a:rPr lang="en-IN" sz="1950" dirty="0"/>
              <a:t> derivatives, cleaved by reduction, are also cleaved by hydrolysis.</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t="2789" r="2845"/>
          <a:stretch/>
        </p:blipFill>
        <p:spPr bwMode="auto">
          <a:xfrm>
            <a:off x="1410789" y="1209948"/>
            <a:ext cx="6074228" cy="14205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49615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38" y="1102178"/>
            <a:ext cx="8719457" cy="4751615"/>
          </a:xfrm>
        </p:spPr>
        <p:txBody>
          <a:bodyPr>
            <a:normAutofit lnSpcReduction="10000"/>
          </a:bodyPr>
          <a:lstStyle/>
          <a:p>
            <a:pPr marL="0" indent="0" algn="just">
              <a:lnSpc>
                <a:spcPct val="150000"/>
              </a:lnSpc>
              <a:buNone/>
            </a:pPr>
            <a:r>
              <a:rPr lang="en-IN" sz="1800" dirty="0"/>
              <a:t>A primary amine reacts with an aromatic aldehyde or an aromatic or aliphatic ketone in neutral or basic solution to form a relatively stable imine; imines formed from aliphatic aldehydes often polymerise. Enamines are formed from β- </a:t>
            </a:r>
            <a:r>
              <a:rPr lang="en-IN" sz="1800" dirty="0" err="1"/>
              <a:t>dicarbonyl</a:t>
            </a:r>
            <a:r>
              <a:rPr lang="en-IN" sz="1800" dirty="0"/>
              <a:t> compounds. N- Heteroatom derivatives have a wide range of properties and various derivatives including </a:t>
            </a:r>
            <a:r>
              <a:rPr lang="en-IN" sz="1800" dirty="0" err="1"/>
              <a:t>nitrosoamine</a:t>
            </a:r>
            <a:r>
              <a:rPr lang="en-IN" sz="1800" dirty="0"/>
              <a:t>, amine N-oxide and N- sulphonyl have been used for specialised protection.</a:t>
            </a:r>
          </a:p>
          <a:p>
            <a:pPr marL="0" indent="0">
              <a:buNone/>
            </a:pPr>
            <a:r>
              <a:rPr lang="en-IN" dirty="0"/>
              <a:t>a) N- alkyl derivatives</a:t>
            </a:r>
          </a:p>
          <a:p>
            <a:pPr marL="0" indent="0">
              <a:buNone/>
            </a:pPr>
            <a:r>
              <a:rPr lang="en-IN" dirty="0"/>
              <a:t>N- </a:t>
            </a:r>
            <a:r>
              <a:rPr lang="en-IN" dirty="0" err="1"/>
              <a:t>Allylamine</a:t>
            </a:r>
            <a:r>
              <a:rPr lang="en-IN" dirty="0"/>
              <a:t>: RR’NCH</a:t>
            </a:r>
            <a:r>
              <a:rPr lang="en-IN" baseline="-25000" dirty="0"/>
              <a:t>2</a:t>
            </a:r>
            <a:r>
              <a:rPr lang="en-IN" dirty="0"/>
              <a:t>CH=CH</a:t>
            </a:r>
            <a:r>
              <a:rPr lang="en-IN" baseline="-25000" dirty="0"/>
              <a:t>2</a:t>
            </a:r>
            <a:r>
              <a:rPr lang="en-IN" dirty="0"/>
              <a:t>  </a:t>
            </a:r>
          </a:p>
          <a:p>
            <a:pPr marL="0" indent="0">
              <a:buNone/>
            </a:pPr>
            <a:r>
              <a:rPr lang="en-IN" dirty="0"/>
              <a:t>Formation: </a:t>
            </a:r>
          </a:p>
          <a:p>
            <a:pPr marL="0" indent="0">
              <a:buNone/>
            </a:pPr>
            <a:endParaRPr lang="en-IN" dirty="0"/>
          </a:p>
          <a:p>
            <a:pPr marL="0" indent="0">
              <a:buNone/>
            </a:pPr>
            <a:r>
              <a:rPr lang="en-IN" dirty="0"/>
              <a:t>Cleavage:</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1696" t="15841" r="2659" b="20843"/>
          <a:stretch/>
        </p:blipFill>
        <p:spPr bwMode="auto">
          <a:xfrm>
            <a:off x="303712" y="4305845"/>
            <a:ext cx="8347166" cy="49965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l="2012" t="5562" r="5554" b="4698"/>
          <a:stretch/>
        </p:blipFill>
        <p:spPr bwMode="auto">
          <a:xfrm>
            <a:off x="303712" y="5138602"/>
            <a:ext cx="8552906" cy="7151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050648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29" y="1072788"/>
            <a:ext cx="8690066" cy="4771208"/>
          </a:xfrm>
        </p:spPr>
        <p:txBody>
          <a:bodyPr/>
          <a:lstStyle/>
          <a:p>
            <a:pPr marL="0" indent="0">
              <a:buNone/>
            </a:pPr>
            <a:r>
              <a:rPr lang="en-IN" dirty="0"/>
              <a:t>b) N- Benzyl derivative</a:t>
            </a:r>
          </a:p>
          <a:p>
            <a:pPr marL="0" indent="0">
              <a:buNone/>
            </a:pPr>
            <a:r>
              <a:rPr lang="en-IN" dirty="0"/>
              <a:t>N-Benzyl amine: RR’NCH</a:t>
            </a:r>
            <a:r>
              <a:rPr lang="en-IN" baseline="-25000" dirty="0"/>
              <a:t>2</a:t>
            </a:r>
            <a:r>
              <a:rPr lang="en-IN" dirty="0"/>
              <a:t>Ph</a:t>
            </a:r>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699" r="2695" b="40306"/>
          <a:stretch/>
        </p:blipFill>
        <p:spPr bwMode="auto">
          <a:xfrm>
            <a:off x="1802675" y="1920241"/>
            <a:ext cx="6172200" cy="1293221"/>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2342" t="62450" r="14056" b="7051"/>
          <a:stretch/>
        </p:blipFill>
        <p:spPr bwMode="auto">
          <a:xfrm>
            <a:off x="401684" y="3845378"/>
            <a:ext cx="8258991" cy="58293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extLst>
              <a:ext uri="{BEBA8EAE-BF5A-486C-A8C5-ECC9F3942E4B}">
                <a14:imgProps xmlns:a14="http://schemas.microsoft.com/office/drawing/2010/main">
                  <a14:imgLayer r:embed="rId5">
                    <a14:imgEffect>
                      <a14:artisticPhotocopy/>
                    </a14:imgEffect>
                    <a14:imgEffect>
                      <a14:brightnessContrast bright="40000" contrast="40000"/>
                    </a14:imgEffect>
                  </a14:imgLayer>
                </a14:imgProps>
              </a:ext>
            </a:extLst>
          </a:blip>
          <a:srcRect l="2951" r="5978"/>
          <a:stretch/>
        </p:blipFill>
        <p:spPr bwMode="auto">
          <a:xfrm>
            <a:off x="401685" y="4428308"/>
            <a:ext cx="8258990" cy="6319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914950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334" y="1062990"/>
            <a:ext cx="8699863" cy="4781006"/>
          </a:xfrm>
        </p:spPr>
        <p:txBody>
          <a:bodyPr>
            <a:normAutofit fontScale="92500" lnSpcReduction="10000"/>
          </a:bodyPr>
          <a:lstStyle/>
          <a:p>
            <a:pPr marL="0" indent="0">
              <a:buNone/>
            </a:pPr>
            <a:r>
              <a:rPr lang="en-IN" dirty="0"/>
              <a:t>N- </a:t>
            </a:r>
            <a:r>
              <a:rPr lang="en-IN" dirty="0" err="1"/>
              <a:t>Triphenylmethylamine</a:t>
            </a:r>
            <a:r>
              <a:rPr lang="en-IN" dirty="0"/>
              <a:t>: RR’NCPh</a:t>
            </a:r>
            <a:r>
              <a:rPr lang="en-IN" baseline="-25000" dirty="0"/>
              <a:t>3</a:t>
            </a:r>
            <a:endParaRPr lang="en-IN" dirty="0"/>
          </a:p>
          <a:p>
            <a:pPr marL="0" indent="0" algn="just">
              <a:buNone/>
            </a:pPr>
            <a:r>
              <a:rPr lang="en-IN" dirty="0"/>
              <a:t>The bulky </a:t>
            </a:r>
            <a:r>
              <a:rPr lang="en-IN" dirty="0" err="1"/>
              <a:t>triphenylmethyl</a:t>
            </a:r>
            <a:r>
              <a:rPr lang="en-IN" dirty="0"/>
              <a:t> group, readily removed by mild acid hydrolysis, has been used to protect –NH groups in peptide and penicillin/ cephalosporin synthesis. </a:t>
            </a:r>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631" r="24305" b="68115"/>
          <a:stretch/>
        </p:blipFill>
        <p:spPr bwMode="auto">
          <a:xfrm>
            <a:off x="509451" y="2875462"/>
            <a:ext cx="7935686" cy="86703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t="53138" r="5070" b="18726"/>
          <a:stretch/>
        </p:blipFill>
        <p:spPr bwMode="auto">
          <a:xfrm>
            <a:off x="509451" y="4384222"/>
            <a:ext cx="7935686" cy="10088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55920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5131" y="1082584"/>
            <a:ext cx="8699863" cy="4751615"/>
          </a:xfrm>
        </p:spPr>
        <p:txBody>
          <a:bodyPr/>
          <a:lstStyle/>
          <a:p>
            <a:pPr marL="0" indent="0">
              <a:buNone/>
            </a:pPr>
            <a:r>
              <a:rPr lang="en-IN" dirty="0"/>
              <a:t>c) Imine derivatives</a:t>
            </a:r>
          </a:p>
          <a:p>
            <a:pPr marL="0" indent="0">
              <a:buNone/>
            </a:pPr>
            <a:r>
              <a:rPr lang="en-IN" dirty="0"/>
              <a:t>N- </a:t>
            </a:r>
            <a:r>
              <a:rPr lang="en-IN" dirty="0" err="1"/>
              <a:t>Benzylideneamine</a:t>
            </a:r>
            <a:r>
              <a:rPr lang="en-IN" dirty="0"/>
              <a:t>: RN=</a:t>
            </a:r>
            <a:r>
              <a:rPr lang="en-IN" dirty="0" err="1"/>
              <a:t>CHPh</a:t>
            </a:r>
            <a:endParaRPr lang="en-IN" dirty="0"/>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3587" r="8431" b="63029"/>
          <a:stretch/>
        </p:blipFill>
        <p:spPr bwMode="auto">
          <a:xfrm>
            <a:off x="489858" y="2241539"/>
            <a:ext cx="8033657" cy="103696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848" t="55876" b="5626"/>
          <a:stretch/>
        </p:blipFill>
        <p:spPr bwMode="auto">
          <a:xfrm>
            <a:off x="489857" y="4091667"/>
            <a:ext cx="8033657" cy="929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209257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928" y="1111976"/>
            <a:ext cx="8709660" cy="4741817"/>
          </a:xfrm>
        </p:spPr>
        <p:txBody>
          <a:bodyPr/>
          <a:lstStyle/>
          <a:p>
            <a:pPr marL="0" indent="0">
              <a:buNone/>
            </a:pPr>
            <a:r>
              <a:rPr lang="en-IN" dirty="0"/>
              <a:t>d) Enamine derivatives</a:t>
            </a:r>
          </a:p>
          <a:p>
            <a:pPr marL="0" indent="0">
              <a:buNone/>
            </a:pPr>
            <a:r>
              <a:rPr lang="en-IN" dirty="0"/>
              <a:t>N-(</a:t>
            </a:r>
            <a:r>
              <a:rPr lang="en-IN" dirty="0" err="1"/>
              <a:t>Acylvinyl</a:t>
            </a:r>
            <a:r>
              <a:rPr lang="en-IN" dirty="0"/>
              <a:t>) amine: </a:t>
            </a:r>
            <a:r>
              <a:rPr lang="en-IN" dirty="0" err="1"/>
              <a:t>RR</a:t>
            </a:r>
            <a:r>
              <a:rPr lang="en-IN" i="1" baseline="30000" dirty="0" err="1"/>
              <a:t>l</a:t>
            </a:r>
            <a:r>
              <a:rPr lang="en-IN" dirty="0" err="1"/>
              <a:t>NC</a:t>
            </a:r>
            <a:r>
              <a:rPr lang="en-IN" dirty="0"/>
              <a:t>(CH</a:t>
            </a:r>
            <a:r>
              <a:rPr lang="en-IN" baseline="-25000" dirty="0"/>
              <a:t>3</a:t>
            </a:r>
            <a:r>
              <a:rPr lang="en-IN" dirty="0"/>
              <a:t>)=</a:t>
            </a:r>
            <a:r>
              <a:rPr lang="en-IN" dirty="0" err="1"/>
              <a:t>CHCOR</a:t>
            </a:r>
            <a:r>
              <a:rPr lang="en-IN" i="1" baseline="30000" dirty="0" err="1"/>
              <a:t>ll</a:t>
            </a:r>
            <a:r>
              <a:rPr lang="en-IN" dirty="0"/>
              <a:t> </a:t>
            </a:r>
          </a:p>
          <a:p>
            <a:pPr marL="0" indent="0">
              <a:buNone/>
            </a:pPr>
            <a:r>
              <a:rPr lang="en-IN" dirty="0"/>
              <a:t>Formation:</a:t>
            </a:r>
          </a:p>
          <a:p>
            <a:pPr marL="0" indent="0">
              <a:buNone/>
            </a:pPr>
            <a:endParaRPr lang="en-IN" dirty="0"/>
          </a:p>
          <a:p>
            <a:pPr marL="0" indent="0">
              <a:buNone/>
            </a:pPr>
            <a:endParaRPr lang="en-IN" dirty="0"/>
          </a:p>
          <a:p>
            <a:pPr marL="0" indent="0">
              <a:buNone/>
            </a:pPr>
            <a:endParaRPr lang="en-IN" dirty="0"/>
          </a:p>
          <a:p>
            <a:pPr marL="0" indent="0">
              <a:buNone/>
            </a:pPr>
            <a:r>
              <a:rPr lang="en-IN" dirty="0"/>
              <a:t>Cleavage:</a:t>
            </a:r>
          </a:p>
          <a:p>
            <a:pPr marL="0" indent="0">
              <a:buNone/>
            </a:pPr>
            <a:endParaRPr lang="en-IN" dirty="0"/>
          </a:p>
          <a:p>
            <a:pPr marL="0" indent="0">
              <a:buNone/>
            </a:pPr>
            <a:endParaRPr lang="en-IN" dirty="0"/>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4111" t="3013" r="3258" b="60660"/>
          <a:stretch/>
        </p:blipFill>
        <p:spPr bwMode="auto">
          <a:xfrm>
            <a:off x="244929" y="2270896"/>
            <a:ext cx="8356963" cy="1055234"/>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Lst>
          </a:blip>
          <a:srcRect l="21714" t="56822" r="24543" b="7070"/>
          <a:stretch/>
        </p:blipFill>
        <p:spPr bwMode="auto">
          <a:xfrm>
            <a:off x="244929" y="3913959"/>
            <a:ext cx="8356963" cy="10384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735262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538" y="1014005"/>
            <a:ext cx="8680268" cy="4839788"/>
          </a:xfrm>
        </p:spPr>
        <p:txBody>
          <a:bodyPr/>
          <a:lstStyle/>
          <a:p>
            <a:pPr marL="0" indent="0">
              <a:buNone/>
            </a:pPr>
            <a:r>
              <a:rPr lang="en-IN" b="1" dirty="0"/>
              <a:t>Protection of carbon – carbon double bonds.  </a:t>
            </a:r>
            <a:endParaRPr lang="en-IN" dirty="0"/>
          </a:p>
          <a:p>
            <a:pPr marL="0" indent="0" algn="just">
              <a:buNone/>
            </a:pPr>
            <a:r>
              <a:rPr lang="en-IN" sz="1800" dirty="0"/>
              <a:t>Alkenes are reasonable nucleophiles (unless conjugated with electron withdrawing groups) that react with wide range of electrophiles to give addition products. This situation can be exploited for protection of alkenes and if the alkene can be regenerated from the adduct at a later stage. </a:t>
            </a:r>
          </a:p>
          <a:p>
            <a:pPr marL="0" indent="0">
              <a:buNone/>
            </a:pPr>
            <a:endParaRPr lang="en-IN" dirty="0"/>
          </a:p>
        </p:txBody>
      </p:sp>
      <p:pic>
        <p:nvPicPr>
          <p:cNvPr id="4" name="Picture 3" descr="C:\Users\DELL\Desktop\WhatsApp Image 2022-01-17 at 12.53.06 PM.jpeg"/>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20000"/>
                    </a14:imgEffect>
                  </a14:imgLayer>
                </a14:imgProps>
              </a:ext>
              <a:ext uri="{28A0092B-C50C-407E-A947-70E740481C1C}">
                <a14:useLocalDpi xmlns:a14="http://schemas.microsoft.com/office/drawing/2010/main" val="0"/>
              </a:ext>
            </a:extLst>
          </a:blip>
          <a:srcRect l="1763" t="24625" r="7522" b="47417"/>
          <a:stretch/>
        </p:blipFill>
        <p:spPr bwMode="auto">
          <a:xfrm>
            <a:off x="676003" y="2639617"/>
            <a:ext cx="7827917" cy="29888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499903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1" y="1151165"/>
            <a:ext cx="8709660" cy="4702628"/>
          </a:xfrm>
        </p:spPr>
        <p:txBody>
          <a:bodyPr/>
          <a:lstStyle/>
          <a:p>
            <a:pPr marL="0" indent="0" algn="just">
              <a:buNone/>
            </a:pPr>
            <a:r>
              <a:rPr lang="en-IN" sz="1800" dirty="0"/>
              <a:t>Epoxides (formed by </a:t>
            </a:r>
            <a:r>
              <a:rPr lang="en-IN" sz="1800" dirty="0" err="1"/>
              <a:t>peroxy</a:t>
            </a:r>
            <a:r>
              <a:rPr lang="en-IN" sz="1800" dirty="0"/>
              <a:t> acid oxidation of alkenes) can be deoxygenated with Ph</a:t>
            </a:r>
            <a:r>
              <a:rPr lang="en-IN" sz="1800" baseline="-25000" dirty="0"/>
              <a:t>3</a:t>
            </a:r>
            <a:r>
              <a:rPr lang="en-IN" sz="1800" dirty="0"/>
              <a:t>P but this results in the inversion of stereochemistry. Conversely, Rhodium (II) salts can catalyse the de-protection of alkene under mild condition with retention of alkene stereochemistry.</a:t>
            </a:r>
          </a:p>
          <a:p>
            <a:pPr marL="0" indent="0" algn="just">
              <a:buNone/>
            </a:pPr>
            <a:endParaRPr lang="en-IN" sz="1800" dirty="0"/>
          </a:p>
          <a:p>
            <a:pPr marL="0" indent="0" algn="just">
              <a:buNone/>
            </a:pPr>
            <a:endParaRPr lang="en-IN" sz="1800" dirty="0"/>
          </a:p>
          <a:p>
            <a:pPr marL="0" indent="0" algn="just">
              <a:buNone/>
            </a:pPr>
            <a:endParaRPr lang="en-IN" sz="1800" dirty="0"/>
          </a:p>
          <a:p>
            <a:pPr marL="0" indent="0" algn="just">
              <a:buNone/>
            </a:pPr>
            <a:r>
              <a:rPr lang="en-IN" sz="1800" dirty="0"/>
              <a:t>Protection of alkenes as their Diels Alder adducts (with, for example </a:t>
            </a:r>
            <a:r>
              <a:rPr lang="en-IN" sz="1800" dirty="0" err="1"/>
              <a:t>cyclopentadiene</a:t>
            </a:r>
            <a:r>
              <a:rPr lang="en-IN" sz="1800" dirty="0"/>
              <a:t>) is only feasible if the alkene is sufficiently electron deficient to act as dienophile at reasonable temperatures and this method is usually reserved for the conjugated alkenes such as α, β – unsaturated ketone. </a:t>
            </a:r>
            <a:r>
              <a:rPr lang="en-IN" sz="1800" dirty="0" err="1"/>
              <a:t>Deprotection</a:t>
            </a:r>
            <a:r>
              <a:rPr lang="en-IN" sz="1800" dirty="0"/>
              <a:t> process normally requires high temperature conditions (often &gt; 500</a:t>
            </a:r>
            <a:r>
              <a:rPr lang="en-IN" sz="1800" baseline="30000" dirty="0"/>
              <a:t>o</a:t>
            </a:r>
            <a:r>
              <a:rPr lang="en-IN" sz="1800" dirty="0"/>
              <a:t>C) or else possible by vacuum pyrolysis.</a:t>
            </a:r>
          </a:p>
          <a:p>
            <a:pPr marL="0" indent="0" algn="just">
              <a:buNone/>
            </a:pPr>
            <a:endParaRPr lang="en-IN" sz="1800" dirty="0"/>
          </a:p>
          <a:p>
            <a:pPr marL="0" indent="0" algn="just">
              <a:buNone/>
            </a:pPr>
            <a:endParaRPr lang="en-IN" sz="1800" dirty="0"/>
          </a:p>
          <a:p>
            <a:pPr marL="0" indent="0">
              <a:buNone/>
            </a:pPr>
            <a:endParaRPr lang="en-IN" dirty="0"/>
          </a:p>
        </p:txBody>
      </p:sp>
      <p:pic>
        <p:nvPicPr>
          <p:cNvPr id="5" name="Picture 4"/>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762" t="63526" r="8975" b="27908"/>
          <a:stretch/>
        </p:blipFill>
        <p:spPr bwMode="auto">
          <a:xfrm>
            <a:off x="969918" y="2035355"/>
            <a:ext cx="6593477" cy="1006658"/>
          </a:xfrm>
          <a:prstGeom prst="rect">
            <a:avLst/>
          </a:prstGeom>
          <a:ln>
            <a:noFill/>
          </a:ln>
          <a:extLst>
            <a:ext uri="{53640926-AAD7-44D8-BBD7-CCE9431645EC}">
              <a14:shadowObscured xmlns:a14="http://schemas.microsoft.com/office/drawing/2010/main"/>
            </a:ext>
          </a:extLst>
        </p:spPr>
      </p:pic>
      <p:pic>
        <p:nvPicPr>
          <p:cNvPr id="6" name="Picture 5" descr="C:\Users\DELL\Desktop\WhatsApp Image 2022-01-17 at 12.04.16 PM.jpeg"/>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7052" t="22957" b="65738"/>
          <a:stretch/>
        </p:blipFill>
        <p:spPr bwMode="auto">
          <a:xfrm>
            <a:off x="695597" y="4522946"/>
            <a:ext cx="7298871" cy="11838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629981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 y="1102178"/>
            <a:ext cx="8709660" cy="4771209"/>
          </a:xfrm>
        </p:spPr>
        <p:txBody>
          <a:bodyPr/>
          <a:lstStyle/>
          <a:p>
            <a:pPr marL="0" indent="0" algn="just">
              <a:lnSpc>
                <a:spcPct val="150000"/>
              </a:lnSpc>
              <a:buNone/>
            </a:pPr>
            <a:r>
              <a:rPr lang="en-IN" sz="1800" dirty="0"/>
              <a:t>Transition metal complexation to alkenes removes the π – electron density from the double bond and creates a sterically hindered environment that leaves the alkene less reactive towards addition reactions. In the example, ligand exchange occurs at the less hindered of the two alkenes. Hydrogenation of the  ring alkene can proceed clearly and </a:t>
            </a:r>
            <a:r>
              <a:rPr lang="en-IN" sz="1800" dirty="0" err="1"/>
              <a:t>NaI</a:t>
            </a:r>
            <a:r>
              <a:rPr lang="en-IN" sz="1800" dirty="0"/>
              <a:t> acts as reducing agent to </a:t>
            </a:r>
            <a:r>
              <a:rPr lang="en-IN" sz="1800" dirty="0" err="1"/>
              <a:t>decomplex</a:t>
            </a:r>
            <a:r>
              <a:rPr lang="en-IN" sz="1800" dirty="0"/>
              <a:t> the remaining alkene.</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40000"/>
                    </a14:imgEffect>
                  </a14:imgLayer>
                </a14:imgProps>
              </a:ext>
              <a:ext uri="{28A0092B-C50C-407E-A947-70E740481C1C}">
                <a14:useLocalDpi xmlns:a14="http://schemas.microsoft.com/office/drawing/2010/main" val="0"/>
              </a:ext>
            </a:extLst>
          </a:blip>
          <a:srcRect l="1922" t="84820" r="12981" b="4949"/>
          <a:stretch/>
        </p:blipFill>
        <p:spPr bwMode="auto">
          <a:xfrm>
            <a:off x="871945" y="3405936"/>
            <a:ext cx="7426235" cy="16836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6623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4964" y="533400"/>
            <a:ext cx="7924800" cy="6124754"/>
          </a:xfrm>
          <a:prstGeom prst="rect">
            <a:avLst/>
          </a:prstGeom>
          <a:noFill/>
        </p:spPr>
        <p:txBody>
          <a:bodyPr wrap="square" rtlCol="0">
            <a:spAutoFit/>
          </a:bodyPr>
          <a:lstStyle/>
          <a:p>
            <a:r>
              <a:rPr lang="en-US" sz="2400" dirty="0"/>
              <a:t>If V is volume containing one mole of solute , then C= 1/V</a:t>
            </a:r>
          </a:p>
          <a:p>
            <a:r>
              <a:rPr lang="en-US" sz="2400" dirty="0"/>
              <a:t>Thus  </a:t>
            </a:r>
            <a:r>
              <a:rPr lang="en-US" sz="2000" dirty="0"/>
              <a:t>			</a:t>
            </a:r>
            <a:r>
              <a:rPr lang="el-GR" sz="2800" b="1" dirty="0">
                <a:solidFill>
                  <a:srgbClr val="990033"/>
                </a:solidFill>
              </a:rPr>
              <a:t>π</a:t>
            </a:r>
            <a:r>
              <a:rPr lang="en-US" sz="2800" b="1" dirty="0">
                <a:solidFill>
                  <a:srgbClr val="990033"/>
                </a:solidFill>
              </a:rPr>
              <a:t> </a:t>
            </a:r>
            <a:r>
              <a:rPr lang="el-GR" sz="2800" b="1" dirty="0">
                <a:solidFill>
                  <a:srgbClr val="990033"/>
                </a:solidFill>
              </a:rPr>
              <a:t>α</a:t>
            </a:r>
            <a:r>
              <a:rPr lang="en-US" sz="2000" b="1" dirty="0">
                <a:solidFill>
                  <a:srgbClr val="990033"/>
                </a:solidFill>
              </a:rPr>
              <a:t> 1/V at constant T</a:t>
            </a:r>
          </a:p>
          <a:p>
            <a:r>
              <a:rPr lang="en-US" sz="2000" b="1" dirty="0">
                <a:solidFill>
                  <a:srgbClr val="990033"/>
                </a:solidFill>
              </a:rPr>
              <a:t>			</a:t>
            </a:r>
            <a:r>
              <a:rPr lang="en-US" sz="2400" b="1" dirty="0">
                <a:solidFill>
                  <a:srgbClr val="990033"/>
                </a:solidFill>
              </a:rPr>
              <a:t>Therefore </a:t>
            </a:r>
            <a:r>
              <a:rPr lang="el-GR" sz="3200" b="1" dirty="0">
                <a:solidFill>
                  <a:srgbClr val="990033"/>
                </a:solidFill>
              </a:rPr>
              <a:t>π</a:t>
            </a:r>
            <a:r>
              <a:rPr lang="en-US" sz="3200" b="1" dirty="0">
                <a:solidFill>
                  <a:srgbClr val="990033"/>
                </a:solidFill>
              </a:rPr>
              <a:t> </a:t>
            </a:r>
            <a:r>
              <a:rPr lang="en-US" sz="2400" b="1" dirty="0">
                <a:solidFill>
                  <a:srgbClr val="990033"/>
                </a:solidFill>
              </a:rPr>
              <a:t>V is constant</a:t>
            </a:r>
            <a:endParaRPr lang="en-US" sz="2000" b="1" dirty="0">
              <a:solidFill>
                <a:srgbClr val="990033"/>
              </a:solidFill>
            </a:endParaRPr>
          </a:p>
          <a:p>
            <a:endParaRPr lang="en-US" sz="2000" b="1" dirty="0">
              <a:solidFill>
                <a:srgbClr val="990033"/>
              </a:solidFill>
            </a:endParaRPr>
          </a:p>
          <a:p>
            <a:r>
              <a:rPr lang="en-US" sz="2800" b="1" u="sng" dirty="0">
                <a:solidFill>
                  <a:srgbClr val="663300"/>
                </a:solidFill>
              </a:rPr>
              <a:t>Second Law (</a:t>
            </a:r>
            <a:r>
              <a:rPr lang="en-US" sz="2800" b="1" u="sng" dirty="0" err="1">
                <a:solidFill>
                  <a:srgbClr val="663300"/>
                </a:solidFill>
              </a:rPr>
              <a:t>Van’t</a:t>
            </a:r>
            <a:r>
              <a:rPr lang="en-US" sz="2800" b="1" u="sng" dirty="0">
                <a:solidFill>
                  <a:srgbClr val="663300"/>
                </a:solidFill>
              </a:rPr>
              <a:t> Hoff – Charles Law)</a:t>
            </a:r>
          </a:p>
          <a:p>
            <a:r>
              <a:rPr lang="en-US" sz="2400" b="1" dirty="0">
                <a:solidFill>
                  <a:srgbClr val="002060"/>
                </a:solidFill>
              </a:rPr>
              <a:t>The osmotic pressure of a  solution of given concentration is directly proportional to absolute temperature</a:t>
            </a:r>
          </a:p>
          <a:p>
            <a:r>
              <a:rPr lang="en-US" sz="2400" b="1" dirty="0">
                <a:solidFill>
                  <a:srgbClr val="002060"/>
                </a:solidFill>
              </a:rPr>
              <a:t> 	</a:t>
            </a:r>
            <a:r>
              <a:rPr lang="el-GR" sz="3600" b="1" dirty="0">
                <a:solidFill>
                  <a:srgbClr val="990033"/>
                </a:solidFill>
              </a:rPr>
              <a:t>π</a:t>
            </a:r>
            <a:r>
              <a:rPr lang="en-US" sz="3600" b="1" dirty="0">
                <a:solidFill>
                  <a:srgbClr val="990033"/>
                </a:solidFill>
              </a:rPr>
              <a:t> </a:t>
            </a:r>
            <a:r>
              <a:rPr lang="el-GR" sz="3600" b="1" dirty="0">
                <a:solidFill>
                  <a:srgbClr val="990033"/>
                </a:solidFill>
              </a:rPr>
              <a:t>α</a:t>
            </a:r>
            <a:r>
              <a:rPr lang="en-US" sz="3600" b="1" dirty="0">
                <a:solidFill>
                  <a:srgbClr val="990033"/>
                </a:solidFill>
              </a:rPr>
              <a:t> T </a:t>
            </a:r>
            <a:r>
              <a:rPr lang="en-US" sz="2400" b="1" dirty="0">
                <a:solidFill>
                  <a:srgbClr val="990033"/>
                </a:solidFill>
              </a:rPr>
              <a:t>if temperature is constant …….. (2)</a:t>
            </a:r>
          </a:p>
          <a:p>
            <a:endParaRPr lang="en-US" sz="2400" b="1" dirty="0">
              <a:solidFill>
                <a:srgbClr val="990033"/>
              </a:solidFill>
            </a:endParaRPr>
          </a:p>
          <a:p>
            <a:r>
              <a:rPr lang="en-US" sz="3200" b="1" u="sng" dirty="0">
                <a:solidFill>
                  <a:srgbClr val="006600"/>
                </a:solidFill>
              </a:rPr>
              <a:t>Third Law (</a:t>
            </a:r>
            <a:r>
              <a:rPr lang="en-US" sz="3200" b="1" u="sng" dirty="0" err="1">
                <a:solidFill>
                  <a:srgbClr val="006600"/>
                </a:solidFill>
              </a:rPr>
              <a:t>Van’t</a:t>
            </a:r>
            <a:r>
              <a:rPr lang="en-US" sz="3200" b="1" u="sng" dirty="0">
                <a:solidFill>
                  <a:srgbClr val="006600"/>
                </a:solidFill>
              </a:rPr>
              <a:t> Hoff – Avogadro’s Law)</a:t>
            </a:r>
          </a:p>
          <a:p>
            <a:pPr algn="just"/>
            <a:r>
              <a:rPr lang="en-US" sz="2400" b="1" dirty="0">
                <a:solidFill>
                  <a:srgbClr val="003366"/>
                </a:solidFill>
              </a:rPr>
              <a:t>Equimolecular quantities of different solutes dissolved in such volumes of solvent of the solution have the same osmotic pressure at the same temperature.   </a:t>
            </a:r>
          </a:p>
          <a:p>
            <a:pPr algn="just"/>
            <a:r>
              <a:rPr lang="en-US" sz="2400" b="1" dirty="0">
                <a:solidFill>
                  <a:srgbClr val="990033"/>
                </a:solidFill>
              </a:rPr>
              <a:t>Combining (1) and (2)</a:t>
            </a:r>
          </a:p>
          <a:p>
            <a:endParaRPr lang="en-IN" sz="2400" dirty="0">
              <a:solidFill>
                <a:srgbClr val="002060"/>
              </a:solidFill>
            </a:endParaRPr>
          </a:p>
        </p:txBody>
      </p:sp>
    </p:spTree>
    <p:extLst>
      <p:ext uri="{BB962C8B-B14F-4D97-AF65-F5344CB8AC3E}">
        <p14:creationId xmlns:p14="http://schemas.microsoft.com/office/powerpoint/2010/main" val="88004164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52" y="1102178"/>
            <a:ext cx="8660674" cy="4741817"/>
          </a:xfrm>
        </p:spPr>
        <p:txBody>
          <a:bodyPr/>
          <a:lstStyle/>
          <a:p>
            <a:pPr marL="0" indent="0" algn="just">
              <a:lnSpc>
                <a:spcPct val="150000"/>
              </a:lnSpc>
              <a:buNone/>
            </a:pPr>
            <a:r>
              <a:rPr lang="en-IN" sz="1800"/>
              <a:t>1,3 - </a:t>
            </a:r>
            <a:r>
              <a:rPr lang="en-IN" sz="1800" dirty="0"/>
              <a:t>dienes may be protected as </a:t>
            </a:r>
            <a:r>
              <a:rPr lang="en-IN" sz="1800" dirty="0" err="1"/>
              <a:t>cycloadducts</a:t>
            </a:r>
            <a:r>
              <a:rPr lang="en-IN" sz="1800" dirty="0"/>
              <a:t> with reactive species as SO</a:t>
            </a:r>
            <a:r>
              <a:rPr lang="en-IN" sz="1800" baseline="-25000" dirty="0"/>
              <a:t>2</a:t>
            </a:r>
            <a:r>
              <a:rPr lang="en-IN" sz="1800" dirty="0"/>
              <a:t> or 4- phenyl- 1,2,4 – </a:t>
            </a:r>
            <a:r>
              <a:rPr lang="en-IN" sz="1800" dirty="0" err="1"/>
              <a:t>triazoline</a:t>
            </a:r>
            <a:r>
              <a:rPr lang="en-IN" sz="1800" dirty="0"/>
              <a:t>- 3,5 – </a:t>
            </a:r>
            <a:r>
              <a:rPr lang="en-IN" sz="1800" dirty="0" err="1"/>
              <a:t>dione</a:t>
            </a:r>
            <a:r>
              <a:rPr lang="en-IN" sz="1800" dirty="0"/>
              <a:t>. In the following example diene protection is necessary because direct acylation of the imine with </a:t>
            </a:r>
            <a:r>
              <a:rPr lang="en-IN" sz="1800" dirty="0" err="1"/>
              <a:t>dienyl</a:t>
            </a:r>
            <a:r>
              <a:rPr lang="en-IN" sz="1800" dirty="0"/>
              <a:t> acid chloride proceeds in very poor yield.</a:t>
            </a:r>
          </a:p>
          <a:p>
            <a:pPr marL="0" indent="0">
              <a:buNone/>
            </a:pPr>
            <a:endParaRPr lang="en-IN" dirty="0"/>
          </a:p>
        </p:txBody>
      </p:sp>
      <p:pic>
        <p:nvPicPr>
          <p:cNvPr id="4" name="Picture 3"/>
          <p:cNvPicPr/>
          <p:nvPr/>
        </p:nvPicPr>
        <p:blipFill rotWithShape="1">
          <a:blip r:embed="rId2">
            <a:extLst>
              <a:ext uri="{BEBA8EAE-BF5A-486C-A8C5-ECC9F3942E4B}">
                <a14:imgProps xmlns:a14="http://schemas.microsoft.com/office/drawing/2010/main">
                  <a14:imgLayer r:embed="rId3">
                    <a14:imgEffect>
                      <a14:artisticPhotocopy/>
                    </a14:imgEffect>
                    <a14:imgEffect>
                      <a14:brightnessContrast bright="20000" contrast="40000"/>
                    </a14:imgEffect>
                  </a14:imgLayer>
                </a14:imgProps>
              </a:ext>
              <a:ext uri="{28A0092B-C50C-407E-A947-70E740481C1C}">
                <a14:useLocalDpi xmlns:a14="http://schemas.microsoft.com/office/drawing/2010/main" val="0"/>
              </a:ext>
            </a:extLst>
          </a:blip>
          <a:srcRect l="9294" t="48782" r="1442" b="29498"/>
          <a:stretch/>
        </p:blipFill>
        <p:spPr bwMode="auto">
          <a:xfrm>
            <a:off x="529046" y="2775347"/>
            <a:ext cx="7984672" cy="28825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1563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533400" y="304800"/>
                <a:ext cx="8077200" cy="5274521"/>
              </a:xfrm>
              <a:prstGeom prst="rect">
                <a:avLst/>
              </a:prstGeom>
            </p:spPr>
            <p:txBody>
              <a:bodyPr wrap="square">
                <a:spAutoFit/>
              </a:bodyPr>
              <a:lstStyle/>
              <a:p>
                <a:r>
                  <a:rPr lang="el-GR" sz="3200" b="1" dirty="0">
                    <a:solidFill>
                      <a:srgbClr val="990033"/>
                    </a:solidFill>
                  </a:rPr>
                  <a:t>π</a:t>
                </a:r>
                <a:r>
                  <a:rPr lang="en-US" sz="3200" b="1" dirty="0">
                    <a:solidFill>
                      <a:srgbClr val="990033"/>
                    </a:solidFill>
                  </a:rPr>
                  <a:t> </a:t>
                </a:r>
                <a:r>
                  <a:rPr lang="el-GR" sz="3200" b="1" dirty="0">
                    <a:solidFill>
                      <a:srgbClr val="990033"/>
                    </a:solidFill>
                  </a:rPr>
                  <a:t>α</a:t>
                </a:r>
                <a:r>
                  <a:rPr lang="en-US" sz="2400" b="1" dirty="0">
                    <a:solidFill>
                      <a:srgbClr val="990033"/>
                    </a:solidFill>
                  </a:rPr>
                  <a:t> T/V</a:t>
                </a:r>
              </a:p>
              <a:p>
                <a:r>
                  <a:rPr lang="el-GR" sz="2800" b="1" dirty="0">
                    <a:solidFill>
                      <a:srgbClr val="990033"/>
                    </a:solidFill>
                  </a:rPr>
                  <a:t>π</a:t>
                </a:r>
                <a:r>
                  <a:rPr lang="en-US" sz="2800" b="1" dirty="0">
                    <a:solidFill>
                      <a:srgbClr val="990033"/>
                    </a:solidFill>
                  </a:rPr>
                  <a:t>V = R T (for one mole of solute / V liter of solvent ) </a:t>
                </a:r>
              </a:p>
              <a:p>
                <a:endParaRPr lang="en-US" sz="2800" b="1" dirty="0">
                  <a:solidFill>
                    <a:srgbClr val="990033"/>
                  </a:solidFill>
                </a:endParaRPr>
              </a:p>
              <a:p>
                <a:r>
                  <a:rPr lang="el-GR" sz="2800" b="1" dirty="0">
                    <a:solidFill>
                      <a:srgbClr val="990033"/>
                    </a:solidFill>
                  </a:rPr>
                  <a:t>π</a:t>
                </a:r>
                <a:r>
                  <a:rPr lang="en-US" sz="2800" b="1" dirty="0">
                    <a:solidFill>
                      <a:srgbClr val="990033"/>
                    </a:solidFill>
                  </a:rPr>
                  <a:t>V = </a:t>
                </a:r>
                <a:r>
                  <a:rPr lang="en-US" sz="2800" b="1" dirty="0" err="1">
                    <a:solidFill>
                      <a:srgbClr val="990033"/>
                    </a:solidFill>
                  </a:rPr>
                  <a:t>nR</a:t>
                </a:r>
                <a:r>
                  <a:rPr lang="en-US" sz="2800" b="1" dirty="0">
                    <a:solidFill>
                      <a:srgbClr val="990033"/>
                    </a:solidFill>
                  </a:rPr>
                  <a:t> T (for n moles of solute / V liter of solvent )</a:t>
                </a:r>
              </a:p>
              <a:p>
                <a:endParaRPr lang="en-US" sz="2800" b="1" dirty="0">
                  <a:solidFill>
                    <a:srgbClr val="990033"/>
                  </a:solidFill>
                </a:endParaRPr>
              </a:p>
              <a:p>
                <a:r>
                  <a:rPr lang="el-GR" sz="2800" b="1" dirty="0">
                    <a:solidFill>
                      <a:srgbClr val="990033"/>
                    </a:solidFill>
                  </a:rPr>
                  <a:t>π</a:t>
                </a:r>
                <a:r>
                  <a:rPr lang="en-US" sz="2800" b="1" dirty="0">
                    <a:solidFill>
                      <a:srgbClr val="990033"/>
                    </a:solidFill>
                  </a:rPr>
                  <a:t>V = </a:t>
                </a:r>
                <a14:m>
                  <m:oMath xmlns:m="http://schemas.openxmlformats.org/officeDocument/2006/math">
                    <m:f>
                      <m:fPr>
                        <m:ctrlPr>
                          <a:rPr lang="en-US" sz="3200" b="1" i="1" smtClean="0">
                            <a:solidFill>
                              <a:srgbClr val="990033"/>
                            </a:solidFill>
                            <a:latin typeface="Cambria Math" panose="02040503050406030204" pitchFamily="18" charset="0"/>
                          </a:rPr>
                        </m:ctrlPr>
                      </m:fPr>
                      <m:num>
                        <m:r>
                          <a:rPr lang="en-US" sz="3200" b="1" i="1" smtClean="0">
                            <a:solidFill>
                              <a:srgbClr val="990033"/>
                            </a:solidFill>
                            <a:latin typeface="Cambria Math"/>
                          </a:rPr>
                          <m:t>𝒘</m:t>
                        </m:r>
                      </m:num>
                      <m:den>
                        <m:r>
                          <a:rPr lang="en-US" sz="3200" b="1" i="1" smtClean="0">
                            <a:solidFill>
                              <a:srgbClr val="990033"/>
                            </a:solidFill>
                            <a:latin typeface="Cambria Math"/>
                          </a:rPr>
                          <m:t>𝒎</m:t>
                        </m:r>
                      </m:den>
                    </m:f>
                  </m:oMath>
                </a14:m>
                <a:r>
                  <a:rPr lang="en-US" sz="2800" b="1" dirty="0">
                    <a:solidFill>
                      <a:srgbClr val="990033"/>
                    </a:solidFill>
                  </a:rPr>
                  <a:t>R T </a:t>
                </a:r>
                <a:r>
                  <a:rPr lang="en-US" sz="2400" b="1" dirty="0">
                    <a:solidFill>
                      <a:srgbClr val="990033"/>
                    </a:solidFill>
                  </a:rPr>
                  <a:t>(w is weight in grams and m is molecular weight)</a:t>
                </a:r>
              </a:p>
              <a:p>
                <a:endParaRPr lang="en-US" sz="2400" b="1" dirty="0">
                  <a:solidFill>
                    <a:srgbClr val="990033"/>
                  </a:solidFill>
                </a:endParaRPr>
              </a:p>
              <a:p>
                <a:endParaRPr lang="en-US" sz="2400" b="1" dirty="0">
                  <a:solidFill>
                    <a:srgbClr val="990033"/>
                  </a:solidFill>
                </a:endParaRPr>
              </a:p>
              <a:p>
                <a:r>
                  <a:rPr lang="en-US" sz="3200" b="1" dirty="0">
                    <a:solidFill>
                      <a:srgbClr val="7030A0"/>
                    </a:solidFill>
                  </a:rPr>
                  <a:t>Determination of Molecular weight</a:t>
                </a:r>
              </a:p>
              <a:p>
                <a:pPr algn="ctr"/>
                <a:r>
                  <a:rPr lang="el-GR" sz="2800" b="1" dirty="0">
                    <a:solidFill>
                      <a:srgbClr val="7030A0"/>
                    </a:solidFill>
                  </a:rPr>
                  <a:t>π</a:t>
                </a:r>
                <a:r>
                  <a:rPr lang="en-US" sz="2800" b="1" dirty="0">
                    <a:solidFill>
                      <a:srgbClr val="7030A0"/>
                    </a:solidFill>
                  </a:rPr>
                  <a:t>V = </a:t>
                </a:r>
                <a14:m>
                  <m:oMath xmlns:m="http://schemas.openxmlformats.org/officeDocument/2006/math">
                    <m:f>
                      <m:fPr>
                        <m:ctrlPr>
                          <a:rPr lang="en-US" sz="3200" b="1" i="1">
                            <a:solidFill>
                              <a:srgbClr val="7030A0"/>
                            </a:solidFill>
                            <a:latin typeface="Cambria Math" panose="02040503050406030204" pitchFamily="18" charset="0"/>
                          </a:rPr>
                        </m:ctrlPr>
                      </m:fPr>
                      <m:num>
                        <m:r>
                          <a:rPr lang="en-US" sz="3200" b="1" i="1">
                            <a:solidFill>
                              <a:srgbClr val="7030A0"/>
                            </a:solidFill>
                            <a:latin typeface="Cambria Math"/>
                          </a:rPr>
                          <m:t>𝒘</m:t>
                        </m:r>
                      </m:num>
                      <m:den>
                        <m:r>
                          <a:rPr lang="en-US" sz="3200" b="1" i="1" smtClean="0">
                            <a:solidFill>
                              <a:srgbClr val="7030A0"/>
                            </a:solidFill>
                            <a:latin typeface="Cambria Math"/>
                          </a:rPr>
                          <m:t>𝒎</m:t>
                        </m:r>
                      </m:den>
                    </m:f>
                  </m:oMath>
                </a14:m>
                <a:r>
                  <a:rPr lang="en-US" sz="2800" b="1" dirty="0">
                    <a:solidFill>
                      <a:srgbClr val="7030A0"/>
                    </a:solidFill>
                  </a:rPr>
                  <a:t>R T  i.e. m = </a:t>
                </a:r>
                <a:r>
                  <a:rPr lang="en-US" sz="2800" b="1" dirty="0" err="1">
                    <a:solidFill>
                      <a:srgbClr val="7030A0"/>
                    </a:solidFill>
                  </a:rPr>
                  <a:t>wRT</a:t>
                </a:r>
                <a:r>
                  <a:rPr lang="en-US" sz="2800" b="1" dirty="0">
                    <a:solidFill>
                      <a:srgbClr val="7030A0"/>
                    </a:solidFill>
                  </a:rPr>
                  <a:t>/ </a:t>
                </a:r>
                <a:r>
                  <a:rPr lang="el-GR" sz="2800" b="1" dirty="0">
                    <a:solidFill>
                      <a:srgbClr val="7030A0"/>
                    </a:solidFill>
                  </a:rPr>
                  <a:t>π</a:t>
                </a:r>
                <a:r>
                  <a:rPr lang="en-US" sz="2800" b="1" dirty="0">
                    <a:solidFill>
                      <a:srgbClr val="7030A0"/>
                    </a:solidFill>
                  </a:rPr>
                  <a:t>V</a:t>
                </a:r>
              </a:p>
              <a:p>
                <a:endParaRPr lang="en-IN" sz="2800" dirty="0"/>
              </a:p>
            </p:txBody>
          </p:sp>
        </mc:Choice>
        <mc:Fallback xmlns="">
          <p:sp>
            <p:nvSpPr>
              <p:cNvPr id="2" name="Rectangle 1"/>
              <p:cNvSpPr>
                <a:spLocks noRot="1" noChangeAspect="1" noMove="1" noResize="1" noEditPoints="1" noAdjustHandles="1" noChangeArrowheads="1" noChangeShapeType="1" noTextEdit="1"/>
              </p:cNvSpPr>
              <p:nvPr/>
            </p:nvSpPr>
            <p:spPr>
              <a:xfrm>
                <a:off x="533400" y="304800"/>
                <a:ext cx="8077200" cy="5274521"/>
              </a:xfrm>
              <a:prstGeom prst="rect">
                <a:avLst/>
              </a:prstGeom>
              <a:blipFill rotWithShape="1">
                <a:blip r:embed="rId2"/>
                <a:stretch>
                  <a:fillRect l="-1962" t="-1503"/>
                </a:stretch>
              </a:blipFill>
            </p:spPr>
            <p:txBody>
              <a:bodyPr/>
              <a:lstStyle/>
              <a:p>
                <a:r>
                  <a:rPr lang="en-IN">
                    <a:noFill/>
                  </a:rPr>
                  <a:t> </a:t>
                </a:r>
              </a:p>
            </p:txBody>
          </p:sp>
        </mc:Fallback>
      </mc:AlternateContent>
    </p:spTree>
    <p:extLst>
      <p:ext uri="{BB962C8B-B14F-4D97-AF65-F5344CB8AC3E}">
        <p14:creationId xmlns:p14="http://schemas.microsoft.com/office/powerpoint/2010/main" val="1898785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990600"/>
            <a:ext cx="2362200"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t>π </a:t>
            </a:r>
            <a:r>
              <a:rPr lang="en-IN" sz="2800" dirty="0"/>
              <a:t>V = </a:t>
            </a:r>
            <a:r>
              <a:rPr lang="en-IN" sz="2800" dirty="0" err="1"/>
              <a:t>nRT</a:t>
            </a:r>
            <a:r>
              <a:rPr lang="en-IN" sz="2800" dirty="0"/>
              <a:t> </a:t>
            </a:r>
          </a:p>
          <a:p>
            <a:pPr algn="ctr"/>
            <a:r>
              <a:rPr lang="el-GR" sz="2800" dirty="0"/>
              <a:t>π</a:t>
            </a:r>
            <a:r>
              <a:rPr lang="en-IN" sz="2800" dirty="0"/>
              <a:t>= n/V RT </a:t>
            </a:r>
          </a:p>
          <a:p>
            <a:pPr algn="ctr"/>
            <a:r>
              <a:rPr lang="el-GR" sz="2800" dirty="0"/>
              <a:t>π </a:t>
            </a:r>
            <a:r>
              <a:rPr lang="en-IN" sz="2800" dirty="0"/>
              <a:t>= c R T </a:t>
            </a:r>
          </a:p>
          <a:p>
            <a:pPr algn="ctr"/>
            <a:r>
              <a:rPr lang="el-GR" sz="2800" dirty="0"/>
              <a:t>π </a:t>
            </a:r>
            <a:r>
              <a:rPr lang="en-IN" sz="2800" dirty="0"/>
              <a:t>= m R T </a:t>
            </a:r>
          </a:p>
        </p:txBody>
      </p:sp>
      <p:sp>
        <p:nvSpPr>
          <p:cNvPr id="4" name="Rounded Rectangle 3"/>
          <p:cNvSpPr/>
          <p:nvPr/>
        </p:nvSpPr>
        <p:spPr>
          <a:xfrm>
            <a:off x="4495800" y="990600"/>
            <a:ext cx="403860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π</a:t>
            </a:r>
            <a:r>
              <a:rPr lang="en-IN" sz="2400" dirty="0"/>
              <a:t> = Osmotic pressure </a:t>
            </a:r>
          </a:p>
          <a:p>
            <a:pPr algn="ctr"/>
            <a:r>
              <a:rPr lang="en-IN" sz="2400" dirty="0"/>
              <a:t>T = absolute temperature </a:t>
            </a:r>
          </a:p>
          <a:p>
            <a:pPr algn="ctr"/>
            <a:r>
              <a:rPr lang="en-IN" sz="2400" dirty="0"/>
              <a:t>n = number of moles </a:t>
            </a:r>
          </a:p>
          <a:p>
            <a:pPr algn="ctr"/>
            <a:r>
              <a:rPr lang="en-IN" sz="2400" dirty="0"/>
              <a:t>V = volume in </a:t>
            </a:r>
            <a:r>
              <a:rPr lang="en-IN" sz="2400" dirty="0" err="1"/>
              <a:t>liter</a:t>
            </a:r>
            <a:r>
              <a:rPr lang="en-IN" sz="2400" dirty="0"/>
              <a:t> </a:t>
            </a:r>
          </a:p>
          <a:p>
            <a:pPr algn="ctr"/>
            <a:r>
              <a:rPr lang="en-IN" sz="2400" dirty="0"/>
              <a:t>c = molarity (n/V) </a:t>
            </a:r>
          </a:p>
          <a:p>
            <a:pPr algn="ctr"/>
            <a:r>
              <a:rPr lang="en-IN" sz="2400" dirty="0"/>
              <a:t>m = molality (n/</a:t>
            </a:r>
            <a:r>
              <a:rPr lang="en-IN" sz="2400" dirty="0" err="1"/>
              <a:t>wt</a:t>
            </a:r>
            <a:r>
              <a:rPr lang="en-IN" sz="2400" dirty="0"/>
              <a:t>) </a:t>
            </a:r>
          </a:p>
        </p:txBody>
      </p:sp>
      <p:sp>
        <p:nvSpPr>
          <p:cNvPr id="5" name="Rectangle 4"/>
          <p:cNvSpPr/>
          <p:nvPr/>
        </p:nvSpPr>
        <p:spPr>
          <a:xfrm>
            <a:off x="1398494" y="4364181"/>
            <a:ext cx="5635197" cy="1138773"/>
          </a:xfrm>
          <a:prstGeom prst="rect">
            <a:avLst/>
          </a:prstGeom>
        </p:spPr>
        <p:txBody>
          <a:bodyPr wrap="none">
            <a:spAutoFit/>
          </a:bodyPr>
          <a:lstStyle/>
          <a:p>
            <a:pPr algn="ctr"/>
            <a:r>
              <a:rPr lang="el-GR" sz="3600" dirty="0">
                <a:solidFill>
                  <a:srgbClr val="002060"/>
                </a:solidFill>
              </a:rPr>
              <a:t>π </a:t>
            </a:r>
            <a:r>
              <a:rPr lang="en-IN" sz="3600" dirty="0">
                <a:solidFill>
                  <a:srgbClr val="002060"/>
                </a:solidFill>
              </a:rPr>
              <a:t>= c R T -----</a:t>
            </a:r>
            <a:r>
              <a:rPr lang="en-IN" sz="2800" dirty="0" err="1">
                <a:solidFill>
                  <a:srgbClr val="002060"/>
                </a:solidFill>
              </a:rPr>
              <a:t>Van’t</a:t>
            </a:r>
            <a:r>
              <a:rPr lang="en-IN" sz="2800" dirty="0">
                <a:solidFill>
                  <a:srgbClr val="002060"/>
                </a:solidFill>
              </a:rPr>
              <a:t> Hoff’s Equation</a:t>
            </a:r>
          </a:p>
          <a:p>
            <a:pPr algn="ctr"/>
            <a:r>
              <a:rPr lang="el-GR" sz="3200" dirty="0">
                <a:solidFill>
                  <a:schemeClr val="accent2">
                    <a:lumMod val="50000"/>
                  </a:schemeClr>
                </a:solidFill>
              </a:rPr>
              <a:t>π </a:t>
            </a:r>
            <a:r>
              <a:rPr lang="en-IN" sz="3200" dirty="0">
                <a:solidFill>
                  <a:schemeClr val="accent2">
                    <a:lumMod val="50000"/>
                  </a:schemeClr>
                </a:solidFill>
              </a:rPr>
              <a:t>= m R T </a:t>
            </a:r>
            <a:r>
              <a:rPr lang="en-IN" sz="2800" dirty="0">
                <a:solidFill>
                  <a:schemeClr val="accent2">
                    <a:lumMod val="50000"/>
                  </a:schemeClr>
                </a:solidFill>
              </a:rPr>
              <a:t>------- Morse Equation </a:t>
            </a:r>
            <a:endParaRPr lang="en-IN" sz="3600" dirty="0">
              <a:solidFill>
                <a:schemeClr val="accent2">
                  <a:lumMod val="50000"/>
                </a:schemeClr>
              </a:solidFill>
            </a:endParaRPr>
          </a:p>
        </p:txBody>
      </p:sp>
    </p:spTree>
    <p:extLst>
      <p:ext uri="{BB962C8B-B14F-4D97-AF65-F5344CB8AC3E}">
        <p14:creationId xmlns:p14="http://schemas.microsoft.com/office/powerpoint/2010/main" val="3963493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2237" y="512985"/>
            <a:ext cx="8036047" cy="523220"/>
          </a:xfrm>
          <a:prstGeom prst="rect">
            <a:avLst/>
          </a:prstGeom>
          <a:noFill/>
        </p:spPr>
        <p:txBody>
          <a:bodyPr wrap="none" rtlCol="0">
            <a:spAutoFit/>
          </a:bodyPr>
          <a:lstStyle/>
          <a:p>
            <a:pPr algn="ctr"/>
            <a:r>
              <a:rPr lang="en-US" sz="2800" b="1" dirty="0">
                <a:solidFill>
                  <a:srgbClr val="990033"/>
                </a:solidFill>
              </a:rPr>
              <a:t>Numerical Values of constant R or S in different units</a:t>
            </a:r>
            <a:endParaRPr lang="en-IN" sz="2800" b="1" dirty="0">
              <a:solidFill>
                <a:srgbClr val="990033"/>
              </a:solidFill>
            </a:endParaRPr>
          </a:p>
        </p:txBody>
      </p:sp>
      <p:pic>
        <p:nvPicPr>
          <p:cNvPr id="1026" name="Picture 2" descr="Solved: TABLE 10.2 Numerical Values Of The Gas Constant R ... | Chegg.com"/>
          <p:cNvPicPr>
            <a:picLocks noChangeAspect="1" noChangeArrowheads="1"/>
          </p:cNvPicPr>
          <p:nvPr/>
        </p:nvPicPr>
        <p:blipFill rotWithShape="1">
          <a:blip r:embed="rId2">
            <a:extLst>
              <a:ext uri="{28A0092B-C50C-407E-A947-70E740481C1C}">
                <a14:useLocalDpi xmlns:a14="http://schemas.microsoft.com/office/drawing/2010/main" val="0"/>
              </a:ext>
            </a:extLst>
          </a:blip>
          <a:srcRect t="30861" b="31785"/>
          <a:stretch/>
        </p:blipFill>
        <p:spPr bwMode="auto">
          <a:xfrm>
            <a:off x="1143000" y="1447800"/>
            <a:ext cx="6629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74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8305800" cy="1107996"/>
          </a:xfrm>
          <a:prstGeom prst="rect">
            <a:avLst/>
          </a:prstGeom>
        </p:spPr>
        <p:txBody>
          <a:bodyPr wrap="square">
            <a:spAutoFit/>
          </a:bodyPr>
          <a:lstStyle/>
          <a:p>
            <a:endParaRPr lang="en-IN" dirty="0"/>
          </a:p>
          <a:p>
            <a:r>
              <a:rPr lang="en-US" sz="2400" b="1" dirty="0">
                <a:solidFill>
                  <a:srgbClr val="7030A0"/>
                </a:solidFill>
              </a:rPr>
              <a:t>Solutions have different properties than either the solutes or the solvent used to make the solution. </a:t>
            </a:r>
            <a:endParaRPr lang="en-IN" sz="2400" b="1" dirty="0">
              <a:solidFill>
                <a:srgbClr val="7030A0"/>
              </a:solidFill>
            </a:endParaRPr>
          </a:p>
        </p:txBody>
      </p:sp>
      <p:sp>
        <p:nvSpPr>
          <p:cNvPr id="3" name="Rectangle 2"/>
          <p:cNvSpPr/>
          <p:nvPr/>
        </p:nvSpPr>
        <p:spPr>
          <a:xfrm>
            <a:off x="495300" y="1676400"/>
            <a:ext cx="8382000" cy="4832092"/>
          </a:xfrm>
          <a:prstGeom prst="rect">
            <a:avLst/>
          </a:prstGeom>
        </p:spPr>
        <p:txBody>
          <a:bodyPr wrap="square">
            <a:spAutoFit/>
          </a:bodyPr>
          <a:lstStyle/>
          <a:p>
            <a:endParaRPr lang="en-IN" dirty="0"/>
          </a:p>
          <a:p>
            <a:pPr algn="ctr"/>
            <a:r>
              <a:rPr lang="en-US" sz="3200" b="1" dirty="0">
                <a:solidFill>
                  <a:srgbClr val="0070C0"/>
                </a:solidFill>
              </a:rPr>
              <a:t>Those properties can be divided into: </a:t>
            </a:r>
          </a:p>
          <a:p>
            <a:endParaRPr lang="en-US" sz="2400" dirty="0"/>
          </a:p>
          <a:p>
            <a:r>
              <a:rPr lang="en-IN" dirty="0"/>
              <a:t> </a:t>
            </a:r>
          </a:p>
          <a:p>
            <a:endParaRPr lang="en-US" dirty="0"/>
          </a:p>
          <a:p>
            <a:endParaRPr lang="en-US" dirty="0"/>
          </a:p>
          <a:p>
            <a:endParaRPr lang="en-US" dirty="0"/>
          </a:p>
          <a:p>
            <a:endParaRPr lang="en-US" dirty="0"/>
          </a:p>
          <a:p>
            <a:endParaRPr lang="en-US" sz="2400" dirty="0">
              <a:solidFill>
                <a:schemeClr val="accent2">
                  <a:lumMod val="50000"/>
                </a:schemeClr>
              </a:solidFill>
            </a:endParaRPr>
          </a:p>
          <a:p>
            <a:r>
              <a:rPr lang="en-US" sz="2400" dirty="0">
                <a:solidFill>
                  <a:schemeClr val="accent2">
                    <a:lumMod val="50000"/>
                  </a:schemeClr>
                </a:solidFill>
              </a:rPr>
              <a:t>Non-colligative properties depend on the identity of the dissolved species and the solvent. </a:t>
            </a:r>
          </a:p>
          <a:p>
            <a:endParaRPr lang="en-US" sz="2400" dirty="0">
              <a:solidFill>
                <a:schemeClr val="accent2">
                  <a:lumMod val="50000"/>
                </a:schemeClr>
              </a:solidFill>
            </a:endParaRPr>
          </a:p>
          <a:p>
            <a:pPr algn="just"/>
            <a:r>
              <a:rPr lang="en-US" sz="2400" dirty="0">
                <a:solidFill>
                  <a:schemeClr val="accent3">
                    <a:lumMod val="50000"/>
                  </a:schemeClr>
                </a:solidFill>
              </a:rPr>
              <a:t>Colligative properties depend only on the number of solute particles present, not on the identity of the solute particles.</a:t>
            </a:r>
            <a:endParaRPr lang="en-IN" sz="2400" dirty="0">
              <a:solidFill>
                <a:schemeClr val="accent3">
                  <a:lumMod val="50000"/>
                </a:schemeClr>
              </a:solidFill>
            </a:endParaRPr>
          </a:p>
        </p:txBody>
      </p:sp>
      <p:sp>
        <p:nvSpPr>
          <p:cNvPr id="4" name="Oval 3"/>
          <p:cNvSpPr/>
          <p:nvPr/>
        </p:nvSpPr>
        <p:spPr>
          <a:xfrm>
            <a:off x="1752600" y="2895600"/>
            <a:ext cx="2667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800" dirty="0"/>
              <a:t>Colligative </a:t>
            </a:r>
          </a:p>
          <a:p>
            <a:r>
              <a:rPr lang="en-IN" sz="2800" dirty="0"/>
              <a:t>properties </a:t>
            </a:r>
          </a:p>
        </p:txBody>
      </p:sp>
      <p:sp>
        <p:nvSpPr>
          <p:cNvPr id="5" name="Oval 4"/>
          <p:cNvSpPr/>
          <p:nvPr/>
        </p:nvSpPr>
        <p:spPr>
          <a:xfrm>
            <a:off x="4686300" y="2895600"/>
            <a:ext cx="28575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t>Non- Colligative </a:t>
            </a:r>
          </a:p>
          <a:p>
            <a:pPr algn="ctr"/>
            <a:r>
              <a:rPr lang="en-IN" sz="2800" dirty="0"/>
              <a:t>properties</a:t>
            </a:r>
          </a:p>
        </p:txBody>
      </p:sp>
    </p:spTree>
    <p:extLst>
      <p:ext uri="{BB962C8B-B14F-4D97-AF65-F5344CB8AC3E}">
        <p14:creationId xmlns:p14="http://schemas.microsoft.com/office/powerpoint/2010/main" val="2891814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untain pen next to red Thank You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5344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85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894786" y="908720"/>
            <a:ext cx="7068300" cy="4176464"/>
          </a:xfrm>
          <a:prstGeom prst="rect">
            <a:avLst/>
          </a:prstGeom>
        </p:spPr>
        <p:txBody>
          <a:bodyPr spcFirstLastPara="1" vert="horz" wrap="square" lIns="0" tIns="0" rIns="0" bIns="0" rtlCol="0" anchor="ctr" anchorCtr="0">
            <a:noAutofit/>
          </a:bodyPr>
          <a:lstStyle/>
          <a:p>
            <a:pPr lvl="0" algn="ctr"/>
            <a:r>
              <a:rPr lang="en-IN" sz="3600" b="1" dirty="0">
                <a:solidFill>
                  <a:schemeClr val="accent6">
                    <a:lumMod val="75000"/>
                  </a:schemeClr>
                </a:solidFill>
              </a:rPr>
              <a:t>DISCONNECTION APPROACH</a:t>
            </a:r>
            <a:br>
              <a:rPr lang="en-IN" sz="3600" b="1" dirty="0">
                <a:solidFill>
                  <a:schemeClr val="accent6">
                    <a:lumMod val="75000"/>
                  </a:schemeClr>
                </a:solidFill>
              </a:rPr>
            </a:br>
            <a:r>
              <a:rPr lang="en-IN" sz="3600" b="1" dirty="0">
                <a:solidFill>
                  <a:schemeClr val="accent6">
                    <a:lumMod val="75000"/>
                  </a:schemeClr>
                </a:solidFill>
              </a:rPr>
              <a:t>(Retrosynthetic Analysis)</a:t>
            </a:r>
            <a:br>
              <a:rPr lang="en-IN" dirty="0">
                <a:solidFill>
                  <a:schemeClr val="accent6">
                    <a:lumMod val="75000"/>
                  </a:schemeClr>
                </a:solidFill>
              </a:rPr>
            </a:br>
            <a:endParaRPr dirty="0">
              <a:solidFill>
                <a:schemeClr val="accent6">
                  <a:lumMod val="75000"/>
                </a:schemeClr>
              </a:solidFill>
            </a:endParaRPr>
          </a:p>
        </p:txBody>
      </p:sp>
      <p:sp>
        <p:nvSpPr>
          <p:cNvPr id="2" name="TextBox 1"/>
          <p:cNvSpPr txBox="1"/>
          <p:nvPr/>
        </p:nvSpPr>
        <p:spPr>
          <a:xfrm>
            <a:off x="4490662" y="3645025"/>
            <a:ext cx="3948197" cy="1200329"/>
          </a:xfrm>
          <a:prstGeom prst="rect">
            <a:avLst/>
          </a:prstGeom>
          <a:noFill/>
        </p:spPr>
        <p:txBody>
          <a:bodyPr wrap="none" rtlCol="0">
            <a:spAutoFit/>
          </a:bodyPr>
          <a:lstStyle/>
          <a:p>
            <a:r>
              <a:rPr lang="en-US" dirty="0" err="1">
                <a:solidFill>
                  <a:schemeClr val="accent2">
                    <a:lumMod val="50000"/>
                  </a:schemeClr>
                </a:solidFill>
              </a:rPr>
              <a:t>Dr</a:t>
            </a:r>
            <a:r>
              <a:rPr lang="en-US" dirty="0">
                <a:solidFill>
                  <a:schemeClr val="accent2">
                    <a:lumMod val="50000"/>
                  </a:schemeClr>
                </a:solidFill>
              </a:rPr>
              <a:t> T N V S </a:t>
            </a:r>
            <a:r>
              <a:rPr lang="en-US" dirty="0" err="1">
                <a:solidFill>
                  <a:schemeClr val="accent2">
                    <a:lumMod val="50000"/>
                  </a:schemeClr>
                </a:solidFill>
              </a:rPr>
              <a:t>S</a:t>
            </a:r>
            <a:r>
              <a:rPr lang="en-US" dirty="0">
                <a:solidFill>
                  <a:schemeClr val="accent2">
                    <a:lumMod val="50000"/>
                  </a:schemeClr>
                </a:solidFill>
              </a:rPr>
              <a:t> </a:t>
            </a:r>
            <a:r>
              <a:rPr lang="en-US" dirty="0" err="1">
                <a:solidFill>
                  <a:schemeClr val="accent2">
                    <a:lumMod val="50000"/>
                  </a:schemeClr>
                </a:solidFill>
              </a:rPr>
              <a:t>Satyadev</a:t>
            </a:r>
            <a:endParaRPr lang="en-US" dirty="0">
              <a:solidFill>
                <a:schemeClr val="accent2">
                  <a:lumMod val="50000"/>
                </a:schemeClr>
              </a:solidFill>
            </a:endParaRPr>
          </a:p>
          <a:p>
            <a:r>
              <a:rPr lang="en-US" dirty="0">
                <a:solidFill>
                  <a:schemeClr val="accent2">
                    <a:lumMod val="50000"/>
                  </a:schemeClr>
                </a:solidFill>
              </a:rPr>
              <a:t>Department of Chemistry,</a:t>
            </a:r>
          </a:p>
          <a:p>
            <a:r>
              <a:rPr lang="en-US" dirty="0">
                <a:solidFill>
                  <a:schemeClr val="accent2">
                    <a:lumMod val="50000"/>
                  </a:schemeClr>
                </a:solidFill>
              </a:rPr>
              <a:t>P B Siddhartha College of Arts &amp; Science</a:t>
            </a:r>
            <a:endParaRPr lang="en-IN" dirty="0">
              <a:solidFill>
                <a:schemeClr val="accent2">
                  <a:lumMod val="50000"/>
                </a:schemeClr>
              </a:solidFill>
            </a:endParaRPr>
          </a:p>
          <a:p>
            <a:endParaRPr lang="en-IN" dirty="0">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539552" y="1052736"/>
            <a:ext cx="7284324" cy="396300"/>
          </a:xfrm>
          <a:prstGeom prst="rect">
            <a:avLst/>
          </a:prstGeom>
        </p:spPr>
        <p:txBody>
          <a:bodyPr spcFirstLastPara="1" vert="horz" wrap="square" lIns="0" tIns="0" rIns="0" bIns="0" rtlCol="0" anchor="b" anchorCtr="0">
            <a:noAutofit/>
          </a:bodyPr>
          <a:lstStyle/>
          <a:p>
            <a:pPr algn="l"/>
            <a:r>
              <a:rPr lang="en" dirty="0">
                <a:solidFill>
                  <a:schemeClr val="tx1"/>
                </a:solidFill>
              </a:rPr>
              <a:t>Introduction</a:t>
            </a:r>
            <a:endParaRPr dirty="0">
              <a:solidFill>
                <a:schemeClr val="tx1"/>
              </a:solidFill>
            </a:endParaRPr>
          </a:p>
        </p:txBody>
      </p:sp>
      <p:sp>
        <p:nvSpPr>
          <p:cNvPr id="64" name="Google Shape;64;p13"/>
          <p:cNvSpPr txBox="1">
            <a:spLocks noGrp="1"/>
          </p:cNvSpPr>
          <p:nvPr>
            <p:ph type="body" idx="1"/>
          </p:nvPr>
        </p:nvSpPr>
        <p:spPr>
          <a:xfrm>
            <a:off x="395536" y="1556792"/>
            <a:ext cx="8352928" cy="3522056"/>
          </a:xfrm>
          <a:prstGeom prst="rect">
            <a:avLst/>
          </a:prstGeom>
        </p:spPr>
        <p:txBody>
          <a:bodyPr spcFirstLastPara="1" vert="horz" wrap="square" lIns="0" tIns="0" rIns="0" bIns="0" rtlCol="0" anchor="t" anchorCtr="0">
            <a:noAutofit/>
          </a:bodyPr>
          <a:lstStyle/>
          <a:p>
            <a:pPr marL="101600" indent="0" algn="just">
              <a:buNone/>
            </a:pPr>
            <a:r>
              <a:rPr lang="en-IN" sz="1400" dirty="0"/>
              <a:t>Organic compounds are diverse in nature and have wide range of applications (Figure 1). They have been found useful in all walks of life including food, pharmaceuticals, cosmetics, polymers, detergents etc. One of the major tasks that the organic chemists face is their synthesis. Disconnection approach is a reliable means for the design of their synthesis. This is also known as the retrosynthetic analysis. This is the reverse method of observing a molecule keeping their synthesis in mind. This is a synthetic route to the target molecule from the simpler molecule or simpler starting materials. This approach of “disconnection” to synthesis is now a basic part of every organic synthesis course.</a:t>
            </a:r>
          </a:p>
          <a:p>
            <a:pPr marL="101600" indent="0" algn="just">
              <a:buNone/>
            </a:pPr>
            <a:r>
              <a:rPr lang="en-IN" sz="1400" dirty="0"/>
              <a:t>Professor Elias J. Corey of Harvard University won the noble prize for introducing the concept of retrosynthetic analysis in 1990. According to him “Retrosynthetic (or antithetic) analysis is a problem solving technique to convert the structure of a synthetic target (TGT) molecule to a series of gradually simpler structures </a:t>
            </a:r>
            <a:r>
              <a:rPr lang="en-IN" sz="1400" i="1" dirty="0"/>
              <a:t>via </a:t>
            </a:r>
            <a:r>
              <a:rPr lang="en-IN" sz="1400" dirty="0"/>
              <a:t>a path which finally indicates to simple or commercially available starting materials for a chemical synthesis”.</a:t>
            </a:r>
          </a:p>
          <a:p>
            <a:pPr marL="101600" indent="0" algn="just">
              <a:buNone/>
            </a:pPr>
            <a:endParaRPr lang="en-IN" sz="1600" dirty="0"/>
          </a:p>
        </p:txBody>
      </p:sp>
      <p:sp>
        <p:nvSpPr>
          <p:cNvPr id="66" name="Google Shape;66;p13"/>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4" name="Google Shape;74;p14"/>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33</a:t>
            </a:fld>
            <a:endParaRPr/>
          </a:p>
        </p:txBody>
      </p:sp>
      <p:sp>
        <p:nvSpPr>
          <p:cNvPr id="2" name="Rectangle 1"/>
          <p:cNvSpPr/>
          <p:nvPr/>
        </p:nvSpPr>
        <p:spPr>
          <a:xfrm>
            <a:off x="251520" y="1196752"/>
            <a:ext cx="8640960" cy="923330"/>
          </a:xfrm>
          <a:prstGeom prst="rect">
            <a:avLst/>
          </a:prstGeom>
        </p:spPr>
        <p:txBody>
          <a:bodyPr wrap="square">
            <a:spAutoFit/>
          </a:bodyPr>
          <a:lstStyle/>
          <a:p>
            <a:pPr algn="just"/>
            <a:r>
              <a:rPr lang="en-IN" dirty="0"/>
              <a:t>The main goal of a retrosynthetic analysis is to reduce the molecule to similarly sized building blocks of lower or similar complexity. This process of simplification should be continued until one reach molecules which are commercially available.</a:t>
            </a:r>
          </a:p>
        </p:txBody>
      </p:sp>
      <p:pic>
        <p:nvPicPr>
          <p:cNvPr id="7" name="Picture 6"/>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20000"/>
                    </a14:imgEffect>
                  </a14:imgLayer>
                </a14:imgProps>
              </a:ext>
              <a:ext uri="{28A0092B-C50C-407E-A947-70E740481C1C}">
                <a14:useLocalDpi xmlns:a14="http://schemas.microsoft.com/office/drawing/2010/main" val="0"/>
              </a:ext>
            </a:extLst>
          </a:blip>
          <a:srcRect l="5289" r="4807"/>
          <a:stretch/>
        </p:blipFill>
        <p:spPr bwMode="auto">
          <a:xfrm>
            <a:off x="1745439" y="2188244"/>
            <a:ext cx="5343525" cy="3248025"/>
          </a:xfrm>
          <a:prstGeom prst="rect">
            <a:avLst/>
          </a:prstGeom>
          <a:ln>
            <a:solidFill>
              <a:schemeClr val="accent2">
                <a:lumMod val="75000"/>
              </a:schemeClr>
            </a:solidFill>
          </a:ln>
          <a:extLst>
            <a:ext uri="{53640926-AAD7-44D8-BBD7-CCE9431645EC}">
              <a14:shadowObscured xmlns:a14="http://schemas.microsoft.com/office/drawing/2010/main"/>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5" name="Picture 4"/>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2885" r="9454" b="2759"/>
          <a:stretch/>
        </p:blipFill>
        <p:spPr bwMode="auto">
          <a:xfrm>
            <a:off x="1638300" y="1372574"/>
            <a:ext cx="5867400" cy="3856627"/>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2737342" y="5373216"/>
            <a:ext cx="4232954" cy="369332"/>
          </a:xfrm>
          <a:prstGeom prst="rect">
            <a:avLst/>
          </a:prstGeom>
        </p:spPr>
        <p:txBody>
          <a:bodyPr wrap="none">
            <a:spAutoFit/>
          </a:bodyPr>
          <a:lstStyle/>
          <a:p>
            <a:r>
              <a:rPr lang="en-IN" dirty="0"/>
              <a:t>Figure 1: Examples of important molecules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body" idx="1"/>
          </p:nvPr>
        </p:nvSpPr>
        <p:spPr>
          <a:xfrm>
            <a:off x="539552" y="1484784"/>
            <a:ext cx="8352928" cy="4320480"/>
          </a:xfrm>
          <a:prstGeom prst="rect">
            <a:avLst/>
          </a:prstGeom>
        </p:spPr>
        <p:txBody>
          <a:bodyPr spcFirstLastPara="1" vert="horz" wrap="square" lIns="0" tIns="0" rIns="0" bIns="0" rtlCol="0" anchor="t" anchorCtr="0">
            <a:noAutofit/>
          </a:bodyPr>
          <a:lstStyle/>
          <a:p>
            <a:pPr marL="0" indent="0" algn="just">
              <a:buNone/>
            </a:pPr>
            <a:r>
              <a:rPr lang="en-IN" sz="1400" dirty="0">
                <a:solidFill>
                  <a:schemeClr val="accent6">
                    <a:lumMod val="50000"/>
                  </a:schemeClr>
                </a:solidFill>
              </a:rPr>
              <a:t>The chemical structure and their applications of very few molecules are given in the figure 1. The design of their synthesis requires the help of disconnection approach. For synthesizing a target molecule (TM, the molecule to be synthesized), a synthetic route must be designed to give a pure sample of the TM using a convenient and efficient procedure. A given synthetic route is a sequence of reactions designed to convert commercially available starting materials into the desired product.</a:t>
            </a:r>
          </a:p>
          <a:p>
            <a:pPr marL="44450" indent="0" algn="just">
              <a:buNone/>
            </a:pPr>
            <a:r>
              <a:rPr lang="en-IN" sz="1400" b="1" dirty="0">
                <a:solidFill>
                  <a:schemeClr val="tx1"/>
                </a:solidFill>
              </a:rPr>
              <a:t>Disconnection Approach or Retrosynthetic Analysis</a:t>
            </a:r>
            <a:endParaRPr lang="en-IN" sz="1400" dirty="0">
              <a:solidFill>
                <a:schemeClr val="tx1"/>
              </a:solidFill>
            </a:endParaRPr>
          </a:p>
          <a:p>
            <a:pPr marL="44450" indent="0" algn="just">
              <a:buNone/>
            </a:pPr>
            <a:r>
              <a:rPr lang="en-IN" sz="1400" dirty="0">
                <a:solidFill>
                  <a:schemeClr val="tx1"/>
                </a:solidFill>
              </a:rPr>
              <a:t>	A logical approach for designing organic syntheses which involves breaking down of the target molecule into available starting materials by imaginary breaking of bonds (disconnection) and/or by Functional Group </a:t>
            </a:r>
            <a:r>
              <a:rPr lang="en-IN" sz="1400" dirty="0" err="1">
                <a:solidFill>
                  <a:schemeClr val="tx1"/>
                </a:solidFill>
              </a:rPr>
              <a:t>Interconversion</a:t>
            </a:r>
            <a:r>
              <a:rPr lang="en-IN" sz="1400" dirty="0">
                <a:solidFill>
                  <a:schemeClr val="tx1"/>
                </a:solidFill>
              </a:rPr>
              <a:t> (FGI) is known as disconnection approach or retrosynthetic analysis or </a:t>
            </a:r>
            <a:r>
              <a:rPr lang="en-IN" sz="1400" dirty="0" err="1">
                <a:solidFill>
                  <a:schemeClr val="tx1"/>
                </a:solidFill>
              </a:rPr>
              <a:t>retrosynthesis</a:t>
            </a:r>
            <a:r>
              <a:rPr lang="en-IN" sz="1400" dirty="0">
                <a:solidFill>
                  <a:schemeClr val="tx1"/>
                </a:solidFill>
              </a:rPr>
              <a:t> or synthesis backwards. This is the process of synthesis design which starts with the product and works backwards towards the starting material.</a:t>
            </a:r>
          </a:p>
          <a:p>
            <a:pPr marL="44450" indent="0" algn="just">
              <a:buNone/>
            </a:pPr>
            <a:r>
              <a:rPr lang="en-IN" sz="1400" dirty="0">
                <a:solidFill>
                  <a:schemeClr val="tx1"/>
                </a:solidFill>
              </a:rPr>
              <a:t>	A double line arrow </a:t>
            </a:r>
            <a:r>
              <a:rPr lang="en-IN" sz="1400" b="1" dirty="0">
                <a:solidFill>
                  <a:schemeClr val="tx1"/>
                </a:solidFill>
              </a:rPr>
              <a:t>(=&gt;)</a:t>
            </a:r>
            <a:r>
              <a:rPr lang="en-IN" sz="1400" dirty="0">
                <a:solidFill>
                  <a:schemeClr val="tx1"/>
                </a:solidFill>
              </a:rPr>
              <a:t> called a </a:t>
            </a:r>
            <a:r>
              <a:rPr lang="en-IN" sz="1400" b="1" dirty="0">
                <a:solidFill>
                  <a:schemeClr val="tx1"/>
                </a:solidFill>
              </a:rPr>
              <a:t>retrosynthetic arrow</a:t>
            </a:r>
            <a:r>
              <a:rPr lang="en-IN" sz="1400" dirty="0">
                <a:solidFill>
                  <a:schemeClr val="tx1"/>
                </a:solidFill>
              </a:rPr>
              <a:t> is commonly used to indicate a reaction written backwards; the actual reaction is in reverse. The following scheme with a retrosynthetic arrow means Z could be prepared from X and Y.</a:t>
            </a:r>
          </a:p>
          <a:p>
            <a:pPr marL="0" indent="0">
              <a:buNone/>
            </a:pPr>
            <a:endParaRPr sz="1400" dirty="0"/>
          </a:p>
        </p:txBody>
      </p:sp>
      <p:sp>
        <p:nvSpPr>
          <p:cNvPr id="86" name="Google Shape;86;p16"/>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7"/>
          <p:cNvSpPr txBox="1">
            <a:spLocks noGrp="1"/>
          </p:cNvSpPr>
          <p:nvPr>
            <p:ph type="body" idx="1"/>
          </p:nvPr>
        </p:nvSpPr>
        <p:spPr>
          <a:xfrm>
            <a:off x="467544" y="1151184"/>
            <a:ext cx="8280920" cy="3357936"/>
          </a:xfrm>
          <a:prstGeom prst="rect">
            <a:avLst/>
          </a:prstGeom>
        </p:spPr>
        <p:txBody>
          <a:bodyPr spcFirstLastPara="1" vert="horz" wrap="square" lIns="0" tIns="0" rIns="0" bIns="0" rtlCol="0" anchor="t" anchorCtr="0">
            <a:noAutofit/>
          </a:bodyPr>
          <a:lstStyle/>
          <a:p>
            <a:pPr marL="76200" indent="0">
              <a:buNone/>
            </a:pPr>
            <a:r>
              <a:rPr lang="en-IN" sz="1400" dirty="0"/>
              <a:t>	       a retrosynthetic arrow	</a:t>
            </a:r>
          </a:p>
          <a:p>
            <a:pPr marL="76200" indent="0">
              <a:buNone/>
            </a:pPr>
            <a:r>
              <a:rPr lang="en-IN" sz="1400" dirty="0"/>
              <a:t>	Z  ==================&gt;  X + Y </a:t>
            </a:r>
          </a:p>
          <a:p>
            <a:pPr marL="76200" indent="0" algn="just">
              <a:buNone/>
            </a:pPr>
            <a:r>
              <a:rPr lang="en-IN" sz="1400" dirty="0"/>
              <a:t>	The following ester can be prepared from benzyl alcohol and benzoyl chloride. Thus it is possible to represent the reaction using a retrosynthetic arrow as shown below.</a:t>
            </a:r>
          </a:p>
          <a:p>
            <a:pPr marL="76200" indent="0">
              <a:buNone/>
            </a:pPr>
            <a:endParaRPr lang="en-IN" sz="1400" dirty="0"/>
          </a:p>
          <a:p>
            <a:pPr marL="76200" indent="0">
              <a:buNone/>
            </a:pPr>
            <a:r>
              <a:rPr lang="en-IN" sz="1400" dirty="0"/>
              <a:t>			</a:t>
            </a:r>
          </a:p>
          <a:p>
            <a:endParaRPr lang="en-IN" sz="1400" dirty="0"/>
          </a:p>
          <a:p>
            <a:pPr marL="76200" indent="0" algn="just">
              <a:buNone/>
            </a:pPr>
            <a:r>
              <a:rPr lang="en-IN" sz="1400" dirty="0"/>
              <a:t>	The following amide (I) can be prepared from p-</a:t>
            </a:r>
            <a:r>
              <a:rPr lang="en-IN" sz="1400" dirty="0" err="1"/>
              <a:t>nitrobenzoyl</a:t>
            </a:r>
            <a:r>
              <a:rPr lang="en-IN" sz="1400" dirty="0"/>
              <a:t> chloride (II) and 2,6- </a:t>
            </a:r>
            <a:r>
              <a:rPr lang="en-IN" sz="1400" dirty="0" err="1"/>
              <a:t>dimethylaniline</a:t>
            </a:r>
            <a:r>
              <a:rPr lang="en-IN" sz="1400" dirty="0"/>
              <a:t> (III). The entire sequence can be represented using a retrosynthetic arrow. Imaginary breaking of a molecule into its component parts like this is known as disconnection, and it is helpful to indicate the site of the disconnection with a wiggly line. </a:t>
            </a:r>
          </a:p>
          <a:p>
            <a:pPr marL="76200" indent="0">
              <a:buNone/>
            </a:pPr>
            <a:r>
              <a:rPr lang="en-IN" dirty="0"/>
              <a:t>  </a:t>
            </a:r>
          </a:p>
          <a:p>
            <a:pPr marL="76200" indent="0">
              <a:buNone/>
            </a:pPr>
            <a:r>
              <a:rPr lang="en-IN" dirty="0"/>
              <a:t> </a:t>
            </a:r>
            <a:endParaRPr dirty="0"/>
          </a:p>
        </p:txBody>
      </p:sp>
      <p:sp>
        <p:nvSpPr>
          <p:cNvPr id="93" name="Google Shape;93;p17"/>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36</a:t>
            </a:fld>
            <a:endParaRPr/>
          </a:p>
        </p:txBody>
      </p:sp>
      <p:pic>
        <p:nvPicPr>
          <p:cNvPr id="5" name="Picture 4"/>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1539" r="15705"/>
          <a:stretch/>
        </p:blipFill>
        <p:spPr bwMode="auto">
          <a:xfrm>
            <a:off x="1619672" y="2564904"/>
            <a:ext cx="5184576" cy="792088"/>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4647" t="3146" r="4647" b="4361"/>
          <a:stretch/>
        </p:blipFill>
        <p:spPr bwMode="auto">
          <a:xfrm>
            <a:off x="1547664" y="4437113"/>
            <a:ext cx="6120680" cy="140017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ctrTitle" idx="4294967295"/>
          </p:nvPr>
        </p:nvSpPr>
        <p:spPr>
          <a:xfrm>
            <a:off x="251520" y="908720"/>
            <a:ext cx="8496944" cy="1584176"/>
          </a:xfrm>
          <a:prstGeom prst="rect">
            <a:avLst/>
          </a:prstGeom>
        </p:spPr>
        <p:txBody>
          <a:bodyPr spcFirstLastPara="1" vert="horz" wrap="square" lIns="0" tIns="0" rIns="0" bIns="0" rtlCol="0" anchor="b" anchorCtr="0">
            <a:noAutofit/>
          </a:bodyPr>
          <a:lstStyle/>
          <a:p>
            <a:pPr algn="just">
              <a:lnSpc>
                <a:spcPct val="100000"/>
              </a:lnSpc>
            </a:pPr>
            <a:r>
              <a:rPr lang="en-IN" sz="1400" dirty="0"/>
              <a:t>In the above case of amide (I) formation, it was chosen to disconnect the C-N bond because this disconnection corresponds to the reverse of a real and workable reaction, i.e., formation of the amide (I) from the amine (III) and acyl chloride (II). This is the best disconnection of (I) because no other possible disconnection of this molecule corresponds to the reverse of such a real and workable reaction which yields (I).   Disconnections are the reverse of synthetic steps or reactions and for every disconnection there must be a real and workable reaction in mind for effecting the corresponding reconnection (bond formation). </a:t>
            </a:r>
            <a:endParaRPr sz="1400" dirty="0">
              <a:solidFill>
                <a:schemeClr val="lt1"/>
              </a:solidFill>
            </a:endParaRPr>
          </a:p>
        </p:txBody>
      </p:sp>
      <p:sp>
        <p:nvSpPr>
          <p:cNvPr id="99" name="Google Shape;99;p18"/>
          <p:cNvSpPr txBox="1">
            <a:spLocks noGrp="1"/>
          </p:cNvSpPr>
          <p:nvPr>
            <p:ph type="subTitle" idx="4294967295"/>
          </p:nvPr>
        </p:nvSpPr>
        <p:spPr>
          <a:xfrm>
            <a:off x="251521" y="2636912"/>
            <a:ext cx="8496943" cy="2952328"/>
          </a:xfrm>
          <a:prstGeom prst="rect">
            <a:avLst/>
          </a:prstGeom>
        </p:spPr>
        <p:txBody>
          <a:bodyPr spcFirstLastPara="1" vert="horz" wrap="square" lIns="0" tIns="0" rIns="0" bIns="0" rtlCol="0" anchor="t" anchorCtr="0">
            <a:noAutofit/>
          </a:bodyPr>
          <a:lstStyle/>
          <a:p>
            <a:pPr marL="76200" indent="0" algn="just">
              <a:buNone/>
            </a:pPr>
            <a:r>
              <a:rPr lang="en-IN" sz="1400" dirty="0"/>
              <a:t>The design of a synthetic pathway for any molecule needs to take into account some of the important aspects like:</a:t>
            </a:r>
          </a:p>
          <a:p>
            <a:pPr lvl="0">
              <a:lnSpc>
                <a:spcPct val="100000"/>
              </a:lnSpc>
              <a:buFont typeface="Arial" pitchFamily="34" charset="0"/>
              <a:buChar char="•"/>
            </a:pPr>
            <a:r>
              <a:rPr lang="en-IN" sz="1400" dirty="0"/>
              <a:t>The methodology actually works in the experimental condition. </a:t>
            </a:r>
          </a:p>
          <a:p>
            <a:pPr lvl="0">
              <a:lnSpc>
                <a:spcPct val="100000"/>
              </a:lnSpc>
              <a:buFont typeface="Arial" pitchFamily="34" charset="0"/>
              <a:buChar char="•"/>
            </a:pPr>
            <a:r>
              <a:rPr lang="en-IN" sz="1400" dirty="0"/>
              <a:t>In general, the number of synthetic steps must be as less as possible. </a:t>
            </a:r>
          </a:p>
          <a:p>
            <a:pPr lvl="0">
              <a:lnSpc>
                <a:spcPct val="100000"/>
              </a:lnSpc>
              <a:buFont typeface="Arial" pitchFamily="34" charset="0"/>
              <a:buChar char="•"/>
            </a:pPr>
            <a:r>
              <a:rPr lang="en-IN" sz="1400" dirty="0"/>
              <a:t>The yield of each step must be good to excellent. </a:t>
            </a:r>
          </a:p>
          <a:p>
            <a:pPr lvl="0">
              <a:lnSpc>
                <a:spcPct val="100000"/>
              </a:lnSpc>
              <a:buFont typeface="Arial" pitchFamily="34" charset="0"/>
              <a:buChar char="•"/>
            </a:pPr>
            <a:r>
              <a:rPr lang="en-IN" sz="1400" dirty="0"/>
              <a:t>The side products and impurities must be easily separable from the desired product. </a:t>
            </a:r>
          </a:p>
          <a:p>
            <a:pPr lvl="0">
              <a:lnSpc>
                <a:spcPct val="100000"/>
              </a:lnSpc>
              <a:buFont typeface="Arial" pitchFamily="34" charset="0"/>
              <a:buChar char="•"/>
            </a:pPr>
            <a:r>
              <a:rPr lang="en-IN" sz="1400" dirty="0"/>
              <a:t>The synthetic steps must follow principle of green chemistry. </a:t>
            </a:r>
          </a:p>
          <a:p>
            <a:pPr lvl="0">
              <a:lnSpc>
                <a:spcPct val="100000"/>
              </a:lnSpc>
              <a:buFont typeface="Arial" pitchFamily="34" charset="0"/>
              <a:buChar char="•"/>
            </a:pPr>
            <a:r>
              <a:rPr lang="en-IN" sz="1400" dirty="0"/>
              <a:t>The synthetic process must be economically viable. </a:t>
            </a:r>
          </a:p>
          <a:p>
            <a:pPr marL="76200" indent="0">
              <a:buNone/>
            </a:pPr>
            <a:r>
              <a:rPr lang="en-IN" sz="1400" dirty="0"/>
              <a:t> When one applies disconnection approach or retrosynthetic analysis for a target molecule, one must take into account of the above mentioned aspects.</a:t>
            </a:r>
          </a:p>
          <a:p>
            <a:pPr marL="0" indent="0">
              <a:spcBef>
                <a:spcPts val="600"/>
              </a:spcBef>
              <a:buNone/>
            </a:pPr>
            <a:endParaRPr sz="1400" dirty="0">
              <a:solidFill>
                <a:schemeClr val="accent1"/>
              </a:solidFill>
            </a:endParaRPr>
          </a:p>
        </p:txBody>
      </p:sp>
      <p:sp>
        <p:nvSpPr>
          <p:cNvPr id="113" name="Google Shape;113;p18"/>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37</a:t>
            </a:fld>
            <a:endParaRPr>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19"/>
          <p:cNvSpPr txBox="1">
            <a:spLocks noGrp="1"/>
          </p:cNvSpPr>
          <p:nvPr>
            <p:ph type="body" idx="2"/>
          </p:nvPr>
        </p:nvSpPr>
        <p:spPr>
          <a:xfrm>
            <a:off x="467544" y="1196752"/>
            <a:ext cx="8280920" cy="4464496"/>
          </a:xfrm>
          <a:prstGeom prst="rect">
            <a:avLst/>
          </a:prstGeom>
        </p:spPr>
        <p:txBody>
          <a:bodyPr spcFirstLastPara="1" vert="horz" wrap="square" lIns="0" tIns="0" rIns="0" bIns="0" rtlCol="0" anchor="t" anchorCtr="0">
            <a:noAutofit/>
          </a:bodyPr>
          <a:lstStyle/>
          <a:p>
            <a:pPr marL="101600" indent="0">
              <a:buNone/>
            </a:pPr>
            <a:r>
              <a:rPr lang="en-US" sz="1400" b="1" dirty="0"/>
              <a:t>Transformations in Retrosynthesis</a:t>
            </a:r>
            <a:endParaRPr lang="en-IN" sz="1400" dirty="0"/>
          </a:p>
          <a:p>
            <a:pPr marL="101600" indent="0">
              <a:buNone/>
            </a:pPr>
            <a:r>
              <a:rPr lang="en-US" sz="1400" dirty="0"/>
              <a:t>The following ways of transformation are useful in retrosynthetic analysis:</a:t>
            </a:r>
            <a:endParaRPr lang="en-IN" sz="1400" dirty="0"/>
          </a:p>
          <a:p>
            <a:pPr marL="101600" indent="0">
              <a:buNone/>
            </a:pPr>
            <a:r>
              <a:rPr lang="en-US" sz="1400" dirty="0"/>
              <a:t>Functional Group Interconversion (FGI)</a:t>
            </a:r>
            <a:endParaRPr lang="en-IN" sz="1400" dirty="0"/>
          </a:p>
          <a:p>
            <a:pPr marL="101600" indent="0" algn="just">
              <a:buNone/>
            </a:pPr>
            <a:r>
              <a:rPr lang="en-US" sz="1400" dirty="0"/>
              <a:t>Many functional groups can be interconverted into each other, </a:t>
            </a:r>
            <a:r>
              <a:rPr lang="en-US" sz="1400" i="1" dirty="0"/>
              <a:t>e.g., </a:t>
            </a:r>
            <a:r>
              <a:rPr lang="en-US" sz="1400" dirty="0"/>
              <a:t>oxidation of an alcohol gives an aldehyde, and further oxidation gives carboxylic acid. Many organic transformations can be used to do FGIs. Carbonyl groups are particularly useful in this respect. The reactivity of the carbonyl group can be masked during synthesis as double bond (</a:t>
            </a:r>
            <a:r>
              <a:rPr lang="en-US" sz="1400" dirty="0" err="1"/>
              <a:t>ozonolysis</a:t>
            </a:r>
            <a:r>
              <a:rPr lang="en-US" sz="1400" dirty="0"/>
              <a:t> for FGI into aldehyde) or </a:t>
            </a:r>
            <a:r>
              <a:rPr lang="en-US" sz="1400" dirty="0" err="1"/>
              <a:t>dioxolane</a:t>
            </a:r>
            <a:r>
              <a:rPr lang="en-US" sz="1400" dirty="0"/>
              <a:t> until needed.</a:t>
            </a:r>
            <a:endParaRPr lang="en-IN" sz="1400" dirty="0"/>
          </a:p>
          <a:p>
            <a:pPr marL="0" indent="0">
              <a:buNone/>
            </a:pPr>
            <a:endParaRPr dirty="0"/>
          </a:p>
        </p:txBody>
      </p:sp>
      <p:sp>
        <p:nvSpPr>
          <p:cNvPr id="121" name="Google Shape;121;p19"/>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38</a:t>
            </a:fld>
            <a:endParaRPr/>
          </a:p>
        </p:txBody>
      </p:sp>
      <p:pic>
        <p:nvPicPr>
          <p:cNvPr id="8" name="Picture 7"/>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2947" b="2332"/>
          <a:stretch/>
        </p:blipFill>
        <p:spPr bwMode="auto">
          <a:xfrm>
            <a:off x="2339752" y="3615073"/>
            <a:ext cx="4680520" cy="2139702"/>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9" name="Google Shape;129;p20"/>
          <p:cNvSpPr txBox="1">
            <a:spLocks noGrp="1"/>
          </p:cNvSpPr>
          <p:nvPr>
            <p:ph type="body" idx="3"/>
          </p:nvPr>
        </p:nvSpPr>
        <p:spPr>
          <a:xfrm>
            <a:off x="251520" y="1052736"/>
            <a:ext cx="8625364" cy="4795565"/>
          </a:xfrm>
          <a:prstGeom prst="rect">
            <a:avLst/>
          </a:prstGeom>
        </p:spPr>
        <p:txBody>
          <a:bodyPr spcFirstLastPara="1" vert="horz" wrap="square" lIns="0" tIns="0" rIns="0" bIns="0" rtlCol="0" anchor="t" anchorCtr="0">
            <a:noAutofit/>
          </a:bodyPr>
          <a:lstStyle/>
          <a:p>
            <a:pPr marL="114300" indent="0">
              <a:buNone/>
            </a:pPr>
            <a:r>
              <a:rPr lang="en-IN" b="1" dirty="0"/>
              <a:t>Functional Group Addition (FGA) </a:t>
            </a:r>
            <a:endParaRPr lang="en-IN" dirty="0"/>
          </a:p>
          <a:p>
            <a:pPr marL="114300" indent="0" algn="just">
              <a:buNone/>
            </a:pPr>
            <a:r>
              <a:rPr lang="en-US" sz="1400" dirty="0"/>
              <a:t>Retrosynthesis gives a “more” functionalized compound. The basis of using FGA could be that the specific function is easier to make or that the specific function enables installation of other functional groups. As one can see here that the cyclohexanone is converted into cyclohex-2-enone using FGA. Here, one can see that the single functional group in cyclohexanone, </a:t>
            </a:r>
            <a:r>
              <a:rPr lang="en-US" sz="1400" dirty="0" err="1"/>
              <a:t>ie</a:t>
            </a:r>
            <a:r>
              <a:rPr lang="en-US" sz="1400" dirty="0"/>
              <a:t>. carbonyl group gets converted by FGA to two functional groups, in cyclohex-2-enone </a:t>
            </a:r>
            <a:r>
              <a:rPr lang="en-US" sz="1400" dirty="0" err="1"/>
              <a:t>ie</a:t>
            </a:r>
            <a:r>
              <a:rPr lang="en-US" sz="1400" dirty="0"/>
              <a:t>. alkene and carbonyl group. There is an additional of one functional group. In the other example of FGA, the hydroxyl functional group has been added to the existing </a:t>
            </a:r>
            <a:r>
              <a:rPr lang="en-US" sz="1400" dirty="0" err="1"/>
              <a:t>chloro</a:t>
            </a:r>
            <a:r>
              <a:rPr lang="en-US" sz="1400" dirty="0"/>
              <a:t> functional group.</a:t>
            </a:r>
            <a:endParaRPr sz="1400" dirty="0"/>
          </a:p>
        </p:txBody>
      </p:sp>
      <p:sp>
        <p:nvSpPr>
          <p:cNvPr id="130" name="Google Shape;130;p20"/>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39</a:t>
            </a:fld>
            <a:endParaRPr/>
          </a:p>
        </p:txBody>
      </p:sp>
      <p:pic>
        <p:nvPicPr>
          <p:cNvPr id="10" name="Picture 9"/>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1623" t="7895" r="3321" b="1755"/>
          <a:stretch/>
        </p:blipFill>
        <p:spPr bwMode="auto">
          <a:xfrm>
            <a:off x="2411760" y="3444544"/>
            <a:ext cx="4219575" cy="949274"/>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64072" y="4393819"/>
            <a:ext cx="5314950" cy="12576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609600"/>
            <a:ext cx="7239000" cy="2800767"/>
          </a:xfrm>
          <a:prstGeom prst="rect">
            <a:avLst/>
          </a:prstGeom>
        </p:spPr>
        <p:txBody>
          <a:bodyPr wrap="square">
            <a:spAutoFit/>
          </a:bodyPr>
          <a:lstStyle/>
          <a:p>
            <a:r>
              <a:rPr lang="en-IN" sz="3200" dirty="0">
                <a:solidFill>
                  <a:srgbClr val="006600"/>
                </a:solidFill>
              </a:rPr>
              <a:t>Colligative properties are</a:t>
            </a:r>
          </a:p>
          <a:p>
            <a:pPr marL="457200" indent="-457200">
              <a:lnSpc>
                <a:spcPct val="150000"/>
              </a:lnSpc>
              <a:buFont typeface="+mj-lt"/>
              <a:buAutoNum type="arabicPeriod"/>
            </a:pPr>
            <a:r>
              <a:rPr lang="en-IN" sz="2400" dirty="0">
                <a:solidFill>
                  <a:srgbClr val="663300"/>
                </a:solidFill>
              </a:rPr>
              <a:t>Vapour pressure lowering</a:t>
            </a:r>
          </a:p>
          <a:p>
            <a:pPr marL="457200" indent="-457200">
              <a:lnSpc>
                <a:spcPct val="150000"/>
              </a:lnSpc>
              <a:buFont typeface="+mj-lt"/>
              <a:buAutoNum type="arabicPeriod"/>
            </a:pPr>
            <a:r>
              <a:rPr lang="en-IN" sz="2400" dirty="0">
                <a:solidFill>
                  <a:srgbClr val="663300"/>
                </a:solidFill>
              </a:rPr>
              <a:t>Boiling point elevation</a:t>
            </a:r>
          </a:p>
          <a:p>
            <a:pPr marL="457200" indent="-457200">
              <a:lnSpc>
                <a:spcPct val="150000"/>
              </a:lnSpc>
              <a:buFont typeface="+mj-lt"/>
              <a:buAutoNum type="arabicPeriod"/>
            </a:pPr>
            <a:r>
              <a:rPr lang="en-US" sz="2400" dirty="0">
                <a:solidFill>
                  <a:srgbClr val="663300"/>
                </a:solidFill>
              </a:rPr>
              <a:t>Depression of freezing point of solvent in </a:t>
            </a:r>
            <a:r>
              <a:rPr lang="en-IN" sz="2400" dirty="0">
                <a:solidFill>
                  <a:srgbClr val="663300"/>
                </a:solidFill>
              </a:rPr>
              <a:t>solution</a:t>
            </a:r>
          </a:p>
          <a:p>
            <a:pPr marL="457200" indent="-457200">
              <a:lnSpc>
                <a:spcPct val="150000"/>
              </a:lnSpc>
              <a:buFont typeface="+mj-lt"/>
              <a:buAutoNum type="arabicPeriod"/>
            </a:pPr>
            <a:r>
              <a:rPr lang="en-IN" sz="2400" dirty="0">
                <a:solidFill>
                  <a:srgbClr val="663300"/>
                </a:solidFill>
              </a:rPr>
              <a:t>Osmotic pressure</a:t>
            </a:r>
          </a:p>
        </p:txBody>
      </p:sp>
      <p:sp>
        <p:nvSpPr>
          <p:cNvPr id="4" name="TextBox 3"/>
          <p:cNvSpPr txBox="1"/>
          <p:nvPr/>
        </p:nvSpPr>
        <p:spPr>
          <a:xfrm>
            <a:off x="609600" y="3666943"/>
            <a:ext cx="8153400" cy="2462213"/>
          </a:xfrm>
          <a:prstGeom prst="rect">
            <a:avLst/>
          </a:prstGeom>
          <a:noFill/>
        </p:spPr>
        <p:txBody>
          <a:bodyPr wrap="square" rtlCol="0">
            <a:spAutoFit/>
          </a:bodyPr>
          <a:lstStyle/>
          <a:p>
            <a:endParaRPr lang="en-IN" dirty="0"/>
          </a:p>
          <a:p>
            <a:r>
              <a:rPr lang="en-US" sz="2800" dirty="0">
                <a:solidFill>
                  <a:srgbClr val="006600"/>
                </a:solidFill>
              </a:rPr>
              <a:t>Non-colligative properties include</a:t>
            </a:r>
          </a:p>
          <a:p>
            <a:pPr>
              <a:lnSpc>
                <a:spcPct val="150000"/>
              </a:lnSpc>
            </a:pPr>
            <a:r>
              <a:rPr lang="en-US" sz="2400" dirty="0">
                <a:solidFill>
                  <a:srgbClr val="663300"/>
                </a:solidFill>
              </a:rPr>
              <a:t>Viscosity</a:t>
            </a:r>
          </a:p>
          <a:p>
            <a:pPr>
              <a:lnSpc>
                <a:spcPct val="150000"/>
              </a:lnSpc>
            </a:pPr>
            <a:r>
              <a:rPr lang="en-US" sz="2400" dirty="0">
                <a:solidFill>
                  <a:srgbClr val="663300"/>
                </a:solidFill>
              </a:rPr>
              <a:t>Surface tension </a:t>
            </a:r>
          </a:p>
          <a:p>
            <a:pPr>
              <a:lnSpc>
                <a:spcPct val="150000"/>
              </a:lnSpc>
            </a:pPr>
            <a:r>
              <a:rPr lang="en-US" sz="2400" dirty="0">
                <a:solidFill>
                  <a:srgbClr val="663300"/>
                </a:solidFill>
              </a:rPr>
              <a:t>Solubility  etc. </a:t>
            </a:r>
            <a:endParaRPr lang="en-IN" sz="2400" dirty="0">
              <a:solidFill>
                <a:srgbClr val="663300"/>
              </a:solidFill>
            </a:endParaRPr>
          </a:p>
        </p:txBody>
      </p:sp>
    </p:spTree>
    <p:extLst>
      <p:ext uri="{BB962C8B-B14F-4D97-AF65-F5344CB8AC3E}">
        <p14:creationId xmlns:p14="http://schemas.microsoft.com/office/powerpoint/2010/main" val="1697412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1"/>
          <p:cNvSpPr txBox="1">
            <a:spLocks noGrp="1"/>
          </p:cNvSpPr>
          <p:nvPr>
            <p:ph type="body" idx="1"/>
          </p:nvPr>
        </p:nvSpPr>
        <p:spPr>
          <a:xfrm>
            <a:off x="395536" y="1052736"/>
            <a:ext cx="8481348" cy="1649700"/>
          </a:xfrm>
          <a:prstGeom prst="rect">
            <a:avLst/>
          </a:prstGeom>
        </p:spPr>
        <p:txBody>
          <a:bodyPr spcFirstLastPara="1" vert="horz" wrap="square" lIns="0" tIns="0" rIns="0" bIns="0" rtlCol="0" anchor="t" anchorCtr="0">
            <a:noAutofit/>
          </a:bodyPr>
          <a:lstStyle/>
          <a:p>
            <a:pPr marL="76200" indent="0">
              <a:buNone/>
            </a:pPr>
            <a:r>
              <a:rPr lang="en-IN" b="1" dirty="0"/>
              <a:t>Functional Group Removal: FGR </a:t>
            </a:r>
            <a:endParaRPr lang="en-IN" dirty="0"/>
          </a:p>
          <a:p>
            <a:pPr marL="76200" indent="0" algn="just">
              <a:buNone/>
            </a:pPr>
            <a:r>
              <a:rPr lang="en-US" sz="1400" dirty="0"/>
              <a:t>This transformation involves the removal of a particular functional group during the retrosynthesis. As is seen in the figure 5 below, the alcoholic functional group is removed from the hydroxyl cyclohexanone to give us cyclohexanone. The other example shows the removal of functional group, hydroxyl group.</a:t>
            </a:r>
            <a:endParaRPr lang="en-IN" sz="1400" dirty="0"/>
          </a:p>
        </p:txBody>
      </p:sp>
      <p:sp>
        <p:nvSpPr>
          <p:cNvPr id="138" name="Google Shape;138;p21"/>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40</a:t>
            </a:fld>
            <a:endParaRPr>
              <a:solidFill>
                <a:schemeClr val="lt1"/>
              </a:solidFill>
            </a:endParaRPr>
          </a:p>
        </p:txBody>
      </p:sp>
      <p:pic>
        <p:nvPicPr>
          <p:cNvPr id="7" name="Picture 6"/>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557" r="7977"/>
          <a:stretch/>
        </p:blipFill>
        <p:spPr bwMode="auto">
          <a:xfrm>
            <a:off x="2267743" y="3016798"/>
            <a:ext cx="4429125" cy="1296144"/>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72419" y="4334560"/>
            <a:ext cx="5819775" cy="129913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title" idx="4294967295"/>
          </p:nvPr>
        </p:nvSpPr>
        <p:spPr>
          <a:xfrm>
            <a:off x="258903" y="980728"/>
            <a:ext cx="8612165" cy="1028424"/>
          </a:xfrm>
          <a:prstGeom prst="rect">
            <a:avLst/>
          </a:prstGeom>
        </p:spPr>
        <p:txBody>
          <a:bodyPr spcFirstLastPara="1" vert="horz" wrap="square" lIns="0" tIns="0" rIns="0" bIns="0" rtlCol="0" anchor="b" anchorCtr="0">
            <a:noAutofit/>
          </a:bodyPr>
          <a:lstStyle/>
          <a:p>
            <a:pPr lvl="0"/>
            <a:r>
              <a:rPr lang="en-IN" sz="1400" b="1" dirty="0"/>
              <a:t>Functional Group Transposition (FGT) </a:t>
            </a:r>
            <a:br>
              <a:rPr lang="en-IN" sz="1400" b="1" dirty="0"/>
            </a:br>
            <a:r>
              <a:rPr lang="en-IN" sz="1400" b="1" dirty="0"/>
              <a:t> </a:t>
            </a:r>
            <a:br>
              <a:rPr lang="en-IN" sz="1400" dirty="0"/>
            </a:br>
            <a:r>
              <a:rPr lang="en-US" sz="1200" dirty="0"/>
              <a:t>This particular transformation involves the interchange of a functional group during retrosynthesis. </a:t>
            </a:r>
            <a:r>
              <a:rPr lang="en-US" sz="1200" dirty="0" err="1"/>
              <a:t>Isomerisation</a:t>
            </a:r>
            <a:r>
              <a:rPr lang="en-US" sz="1200" dirty="0"/>
              <a:t> can be another term for the description of FGT.</a:t>
            </a:r>
            <a:br>
              <a:rPr lang="en-IN" dirty="0">
                <a:solidFill>
                  <a:schemeClr val="tx1"/>
                </a:solidFill>
              </a:rPr>
            </a:br>
            <a:endParaRPr sz="1400" dirty="0"/>
          </a:p>
        </p:txBody>
      </p:sp>
      <p:sp>
        <p:nvSpPr>
          <p:cNvPr id="144" name="Google Shape;144;p22"/>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41</a:t>
            </a:fld>
            <a:endParaRPr>
              <a:solidFill>
                <a:schemeClr val="lt1"/>
              </a:solidFill>
            </a:endParaRPr>
          </a:p>
        </p:txBody>
      </p:sp>
      <p:pic>
        <p:nvPicPr>
          <p:cNvPr id="4" name="Picture 3"/>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7036" r="4075" b="7609"/>
          <a:stretch/>
        </p:blipFill>
        <p:spPr bwMode="auto">
          <a:xfrm>
            <a:off x="2267744" y="1844824"/>
            <a:ext cx="4320480" cy="627760"/>
          </a:xfrm>
          <a:prstGeom prst="rect">
            <a:avLst/>
          </a:prstGeom>
          <a:ln>
            <a:noFill/>
          </a:ln>
          <a:extLst>
            <a:ext uri="{53640926-AAD7-44D8-BBD7-CCE9431645EC}">
              <a14:shadowObscured xmlns:a14="http://schemas.microsoft.com/office/drawing/2010/main"/>
            </a:ext>
          </a:extLst>
        </p:spPr>
      </p:pic>
      <p:graphicFrame>
        <p:nvGraphicFramePr>
          <p:cNvPr id="2" name="Table 1"/>
          <p:cNvGraphicFramePr>
            <a:graphicFrameLocks noGrp="1"/>
          </p:cNvGraphicFramePr>
          <p:nvPr/>
        </p:nvGraphicFramePr>
        <p:xfrm>
          <a:off x="388520" y="2703049"/>
          <a:ext cx="8352928" cy="3145252"/>
        </p:xfrm>
        <a:graphic>
          <a:graphicData uri="http://schemas.openxmlformats.org/drawingml/2006/table">
            <a:tbl>
              <a:tblPr firstRow="1" firstCol="1" bandRow="1"/>
              <a:tblGrid>
                <a:gridCol w="2320258">
                  <a:extLst>
                    <a:ext uri="{9D8B030D-6E8A-4147-A177-3AD203B41FA5}">
                      <a16:colId xmlns:a16="http://schemas.microsoft.com/office/drawing/2014/main" val="1796654031"/>
                    </a:ext>
                  </a:extLst>
                </a:gridCol>
                <a:gridCol w="6032670">
                  <a:extLst>
                    <a:ext uri="{9D8B030D-6E8A-4147-A177-3AD203B41FA5}">
                      <a16:colId xmlns:a16="http://schemas.microsoft.com/office/drawing/2014/main" val="1663167459"/>
                    </a:ext>
                  </a:extLst>
                </a:gridCol>
              </a:tblGrid>
              <a:tr h="189607">
                <a:tc>
                  <a:txBody>
                    <a:bodyPr/>
                    <a:lstStyle/>
                    <a:p>
                      <a:pPr algn="ctr">
                        <a:lnSpc>
                          <a:spcPct val="115000"/>
                        </a:lnSpc>
                        <a:spcAft>
                          <a:spcPts val="0"/>
                        </a:spcAft>
                      </a:pPr>
                      <a:r>
                        <a:rPr lang="en-US" sz="1200" b="1" dirty="0">
                          <a:solidFill>
                            <a:schemeClr val="tx1"/>
                          </a:solidFill>
                          <a:effectLst/>
                        </a:rPr>
                        <a:t>Term</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ctr">
                        <a:lnSpc>
                          <a:spcPct val="115000"/>
                        </a:lnSpc>
                        <a:spcAft>
                          <a:spcPts val="0"/>
                        </a:spcAft>
                      </a:pPr>
                      <a:r>
                        <a:rPr lang="en-US" sz="1200" b="1">
                          <a:solidFill>
                            <a:schemeClr val="tx1"/>
                          </a:solidFill>
                          <a:effectLst/>
                        </a:rPr>
                        <a:t>Definition</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2301182994"/>
                  </a:ext>
                </a:extLst>
              </a:tr>
              <a:tr h="189607">
                <a:tc>
                  <a:txBody>
                    <a:bodyPr/>
                    <a:lstStyle/>
                    <a:p>
                      <a:pPr algn="just">
                        <a:lnSpc>
                          <a:spcPct val="115000"/>
                        </a:lnSpc>
                        <a:spcAft>
                          <a:spcPts val="0"/>
                        </a:spcAft>
                      </a:pPr>
                      <a:r>
                        <a:rPr lang="en-US" sz="1200" b="1" dirty="0">
                          <a:solidFill>
                            <a:schemeClr val="tx1"/>
                          </a:solidFill>
                          <a:effectLst/>
                        </a:rPr>
                        <a:t>Target Molecule (TM):</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a:solidFill>
                            <a:schemeClr val="tx1"/>
                          </a:solidFill>
                          <a:effectLst/>
                        </a:rPr>
                        <a:t>The molecule to be synthesized.</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2822477456"/>
                  </a:ext>
                </a:extLst>
              </a:tr>
              <a:tr h="379214">
                <a:tc>
                  <a:txBody>
                    <a:bodyPr/>
                    <a:lstStyle/>
                    <a:p>
                      <a:pPr algn="just">
                        <a:lnSpc>
                          <a:spcPct val="115000"/>
                        </a:lnSpc>
                        <a:spcAft>
                          <a:spcPts val="0"/>
                        </a:spcAft>
                      </a:pPr>
                      <a:r>
                        <a:rPr lang="en-US" sz="1200" b="1">
                          <a:solidFill>
                            <a:schemeClr val="tx1"/>
                          </a:solidFill>
                          <a:effectLst/>
                        </a:rPr>
                        <a:t>Disconnection</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dirty="0">
                          <a:solidFill>
                            <a:schemeClr val="tx1"/>
                          </a:solidFill>
                          <a:effectLst/>
                        </a:rPr>
                        <a:t>An imaginary bond breaking corresponding to the reverse of a real reaction.</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2329991541"/>
                  </a:ext>
                </a:extLst>
              </a:tr>
              <a:tr h="379214">
                <a:tc>
                  <a:txBody>
                    <a:bodyPr/>
                    <a:lstStyle/>
                    <a:p>
                      <a:pPr>
                        <a:lnSpc>
                          <a:spcPct val="115000"/>
                        </a:lnSpc>
                        <a:spcAft>
                          <a:spcPts val="0"/>
                        </a:spcAft>
                      </a:pPr>
                      <a:r>
                        <a:rPr lang="en-US" sz="1200" b="1">
                          <a:solidFill>
                            <a:schemeClr val="tx1"/>
                          </a:solidFill>
                          <a:effectLst/>
                        </a:rPr>
                        <a:t>Functional Group Interconversion (FGI)</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dirty="0">
                          <a:solidFill>
                            <a:schemeClr val="tx1"/>
                          </a:solidFill>
                          <a:effectLst/>
                        </a:rPr>
                        <a:t>The process of interconverting one functional group into another during retrosynthetic analysis.</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900405635"/>
                  </a:ext>
                </a:extLst>
              </a:tr>
              <a:tr h="758428">
                <a:tc>
                  <a:txBody>
                    <a:bodyPr/>
                    <a:lstStyle/>
                    <a:p>
                      <a:pPr>
                        <a:lnSpc>
                          <a:spcPct val="115000"/>
                        </a:lnSpc>
                        <a:spcAft>
                          <a:spcPts val="0"/>
                        </a:spcAft>
                      </a:pPr>
                      <a:r>
                        <a:rPr lang="en-US" sz="1200" b="1">
                          <a:solidFill>
                            <a:schemeClr val="tx1"/>
                          </a:solidFill>
                          <a:effectLst/>
                        </a:rPr>
                        <a:t>Retrosynthetic analysis or retrosynthesis or  disconnection approach or synthesis backwards</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dirty="0">
                          <a:solidFill>
                            <a:schemeClr val="tx1"/>
                          </a:solidFill>
                          <a:effectLst/>
                        </a:rPr>
                        <a:t>The process of breaking down a target molecule (TM) into available starting materials by disconnections and/or functional group interconversions (FGI)</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3068703395"/>
                  </a:ext>
                </a:extLst>
              </a:tr>
              <a:tr h="379214">
                <a:tc>
                  <a:txBody>
                    <a:bodyPr/>
                    <a:lstStyle/>
                    <a:p>
                      <a:pPr algn="just">
                        <a:lnSpc>
                          <a:spcPct val="115000"/>
                        </a:lnSpc>
                        <a:spcAft>
                          <a:spcPts val="0"/>
                        </a:spcAft>
                      </a:pPr>
                      <a:r>
                        <a:rPr lang="en-US" sz="1200" b="1">
                          <a:solidFill>
                            <a:schemeClr val="tx1"/>
                          </a:solidFill>
                          <a:effectLst/>
                        </a:rPr>
                        <a:t>Retrosynthetic arrow</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dirty="0">
                          <a:solidFill>
                            <a:schemeClr val="tx1"/>
                          </a:solidFill>
                          <a:effectLst/>
                        </a:rPr>
                        <a:t>A double line arrow,=&gt;, used to indicate the reverse of a synthetic reaction </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2003921809"/>
                  </a:ext>
                </a:extLst>
              </a:tr>
              <a:tr h="379214">
                <a:tc>
                  <a:txBody>
                    <a:bodyPr/>
                    <a:lstStyle/>
                    <a:p>
                      <a:pPr algn="just">
                        <a:lnSpc>
                          <a:spcPct val="115000"/>
                        </a:lnSpc>
                        <a:spcAft>
                          <a:spcPts val="0"/>
                        </a:spcAft>
                      </a:pPr>
                      <a:r>
                        <a:rPr lang="en-US" sz="1200" b="1">
                          <a:solidFill>
                            <a:schemeClr val="tx1"/>
                          </a:solidFill>
                          <a:effectLst/>
                        </a:rPr>
                        <a:t>Synthon</a:t>
                      </a:r>
                      <a:endParaRPr lang="en-IN" sz="1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dirty="0">
                          <a:solidFill>
                            <a:schemeClr val="tx1"/>
                          </a:solidFill>
                          <a:effectLst/>
                        </a:rPr>
                        <a:t>An idealized fragment (usually a cation or anion) resulting from a disconnection</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529256718"/>
                  </a:ext>
                </a:extLst>
              </a:tr>
              <a:tr h="379214">
                <a:tc>
                  <a:txBody>
                    <a:bodyPr/>
                    <a:lstStyle/>
                    <a:p>
                      <a:pPr algn="just">
                        <a:lnSpc>
                          <a:spcPct val="115000"/>
                        </a:lnSpc>
                        <a:spcAft>
                          <a:spcPts val="0"/>
                        </a:spcAft>
                      </a:pPr>
                      <a:r>
                        <a:rPr lang="en-US" sz="1200" b="1" dirty="0">
                          <a:solidFill>
                            <a:schemeClr val="tx1"/>
                          </a:solidFill>
                          <a:effectLst/>
                        </a:rPr>
                        <a:t>Synthetic equivalent</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tc>
                  <a:txBody>
                    <a:bodyPr/>
                    <a:lstStyle/>
                    <a:p>
                      <a:pPr algn="just">
                        <a:lnSpc>
                          <a:spcPct val="115000"/>
                        </a:lnSpc>
                        <a:spcAft>
                          <a:spcPts val="0"/>
                        </a:spcAft>
                      </a:pPr>
                      <a:r>
                        <a:rPr lang="en-US" sz="1200" b="1" dirty="0">
                          <a:solidFill>
                            <a:schemeClr val="tx1"/>
                          </a:solidFill>
                          <a:effectLst/>
                        </a:rPr>
                        <a:t>A real chemical compound (reagent) carrying out the function of a synthon</a:t>
                      </a:r>
                      <a:endParaRPr lang="en-IN"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828" marR="61828" marT="0" marB="0"/>
                </a:tc>
                <a:extLst>
                  <a:ext uri="{0D108BD9-81ED-4DB2-BD59-A6C34878D82A}">
                    <a16:rowId xmlns:a16="http://schemas.microsoft.com/office/drawing/2014/main" val="1685026568"/>
                  </a:ext>
                </a:extLst>
              </a:tr>
            </a:tbl>
          </a:graphicData>
        </a:graphic>
      </p:graphicFrame>
      <p:sp>
        <p:nvSpPr>
          <p:cNvPr id="3" name="Rectangle 2"/>
          <p:cNvSpPr/>
          <p:nvPr/>
        </p:nvSpPr>
        <p:spPr>
          <a:xfrm>
            <a:off x="388520" y="2409122"/>
            <a:ext cx="6325464" cy="390684"/>
          </a:xfrm>
          <a:prstGeom prst="rect">
            <a:avLst/>
          </a:prstGeom>
        </p:spPr>
        <p:txBody>
          <a:bodyPr wrap="square">
            <a:spAutoFit/>
          </a:bodyPr>
          <a:lstStyle/>
          <a:p>
            <a:pPr algn="just">
              <a:lnSpc>
                <a:spcPct val="115000"/>
              </a:lnSpc>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Important terms in Retrosynthesis (Definition of some terms)</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251520" y="980728"/>
            <a:ext cx="8481348" cy="648072"/>
          </a:xfrm>
          <a:prstGeom prst="rect">
            <a:avLst/>
          </a:prstGeom>
        </p:spPr>
        <p:txBody>
          <a:bodyPr spcFirstLastPara="1" vert="horz" wrap="square" lIns="0" tIns="0" rIns="0" bIns="0" rtlCol="0" anchor="b" anchorCtr="0">
            <a:noAutofit/>
          </a:bodyPr>
          <a:lstStyle/>
          <a:p>
            <a:r>
              <a:rPr lang="en-US" sz="1800" b="1" dirty="0"/>
              <a:t>Synthons and Synthetic Equivalents: </a:t>
            </a:r>
            <a:br>
              <a:rPr lang="en-US" sz="1800" b="1" dirty="0"/>
            </a:br>
            <a:r>
              <a:rPr lang="en-US" sz="1800" b="1" dirty="0"/>
              <a:t> </a:t>
            </a:r>
            <a:br>
              <a:rPr lang="en-US" sz="1400" b="1" dirty="0"/>
            </a:br>
            <a:endParaRPr lang="en-IN" sz="1400" dirty="0"/>
          </a:p>
        </p:txBody>
      </p:sp>
      <p:sp>
        <p:nvSpPr>
          <p:cNvPr id="150" name="Google Shape;150;p23"/>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42</a:t>
            </a:fld>
            <a:endParaRPr/>
          </a:p>
        </p:txBody>
      </p:sp>
      <p:sp>
        <p:nvSpPr>
          <p:cNvPr id="2" name="Rectangle 1"/>
          <p:cNvSpPr/>
          <p:nvPr/>
        </p:nvSpPr>
        <p:spPr>
          <a:xfrm>
            <a:off x="251520" y="1341507"/>
            <a:ext cx="8712968" cy="4279441"/>
          </a:xfrm>
          <a:prstGeom prst="rect">
            <a:avLst/>
          </a:prstGeom>
        </p:spPr>
        <p:txBody>
          <a:bodyPr wrap="square">
            <a:spAutoFit/>
          </a:bodyPr>
          <a:lstStyle/>
          <a:p>
            <a:pPr algn="just"/>
            <a:r>
              <a:rPr lang="en-IN" sz="1600" b="1" dirty="0">
                <a:latin typeface="Times New Roman" panose="02020603050405020304" pitchFamily="18" charset="0"/>
                <a:ea typeface="Calibri" panose="020F0502020204030204" pitchFamily="34" charset="0"/>
              </a:rPr>
              <a:t>Synthons are the chemical fragments obtained from the disconnection of bond(s) of the target molecule. The disconnection of bond(s) is possible in three ways: </a:t>
            </a:r>
          </a:p>
          <a:p>
            <a:r>
              <a:rPr lang="en-IN" sz="1600" b="1" dirty="0">
                <a:latin typeface="Times New Roman" panose="02020603050405020304" pitchFamily="18" charset="0"/>
                <a:ea typeface="Calibri" panose="020F0502020204030204" pitchFamily="34" charset="0"/>
              </a:rPr>
              <a:t> </a:t>
            </a:r>
          </a:p>
          <a:p>
            <a:pPr marL="342900" indent="-342900">
              <a:lnSpc>
                <a:spcPct val="115000"/>
              </a:lnSpc>
              <a:buFont typeface="+mj-lt"/>
              <a:buAutoNum type="romanLcPeriod"/>
            </a:pPr>
            <a:r>
              <a:rPr lang="en-IN" sz="1600" b="1" dirty="0" err="1">
                <a:latin typeface="Times New Roman" panose="02020603050405020304" pitchFamily="18" charset="0"/>
                <a:ea typeface="Calibri" panose="020F0502020204030204" pitchFamily="34" charset="0"/>
              </a:rPr>
              <a:t>Homolytic</a:t>
            </a:r>
            <a:r>
              <a:rPr lang="en-IN" sz="1600" b="1" dirty="0">
                <a:latin typeface="Times New Roman" panose="02020603050405020304" pitchFamily="18" charset="0"/>
                <a:ea typeface="Calibri" panose="020F0502020204030204" pitchFamily="34" charset="0"/>
              </a:rPr>
              <a:t> cleavage </a:t>
            </a:r>
          </a:p>
          <a:p>
            <a:pPr marL="342900" indent="-342900" algn="just">
              <a:lnSpc>
                <a:spcPct val="115000"/>
              </a:lnSpc>
              <a:buFont typeface="+mj-lt"/>
              <a:buAutoNum type="romanLcPeriod"/>
            </a:pPr>
            <a:r>
              <a:rPr lang="en-US" sz="1600" b="1" dirty="0" err="1">
                <a:latin typeface="Times New Roman" panose="02020603050405020304" pitchFamily="18" charset="0"/>
                <a:ea typeface="Calibri" panose="020F0502020204030204" pitchFamily="34" charset="0"/>
                <a:cs typeface="Times New Roman" panose="02020603050405020304" pitchFamily="18" charset="0"/>
              </a:rPr>
              <a:t>Heterolytic</a:t>
            </a:r>
            <a:r>
              <a:rPr lang="en-US" sz="1600" b="1" dirty="0">
                <a:latin typeface="Times New Roman" panose="02020603050405020304" pitchFamily="18" charset="0"/>
                <a:ea typeface="Calibri" panose="020F0502020204030204" pitchFamily="34" charset="0"/>
                <a:cs typeface="Times New Roman" panose="02020603050405020304" pitchFamily="18" charset="0"/>
              </a:rPr>
              <a:t> cleavage</a:t>
            </a:r>
            <a:endParaRPr lang="en-IN" sz="16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mj-lt"/>
              <a:buAutoNum type="romanLcPeriod"/>
            </a:pPr>
            <a:r>
              <a:rPr lang="en-US" sz="1600" b="1" dirty="0">
                <a:latin typeface="Times New Roman" panose="02020603050405020304" pitchFamily="18" charset="0"/>
                <a:ea typeface="Calibri" panose="020F0502020204030204" pitchFamily="34" charset="0"/>
                <a:cs typeface="Times New Roman" panose="02020603050405020304" pitchFamily="18" charset="0"/>
              </a:rPr>
              <a:t>Concerted transform </a:t>
            </a:r>
            <a:endParaRPr lang="en-IN"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IN" sz="1600" b="1" dirty="0">
                <a:latin typeface="Times New Roman" panose="02020603050405020304" pitchFamily="18" charset="0"/>
                <a:ea typeface="Calibri" panose="020F0502020204030204" pitchFamily="34" charset="0"/>
              </a:rPr>
              <a:t>The </a:t>
            </a:r>
            <a:r>
              <a:rPr lang="en-IN" sz="1600" b="1" dirty="0" err="1">
                <a:latin typeface="Times New Roman" panose="02020603050405020304" pitchFamily="18" charset="0"/>
                <a:ea typeface="Calibri" panose="020F0502020204030204" pitchFamily="34" charset="0"/>
              </a:rPr>
              <a:t>homolytic</a:t>
            </a:r>
            <a:r>
              <a:rPr lang="en-IN" sz="1600" b="1" dirty="0">
                <a:latin typeface="Times New Roman" panose="02020603050405020304" pitchFamily="18" charset="0"/>
                <a:ea typeface="Calibri" panose="020F0502020204030204" pitchFamily="34" charset="0"/>
              </a:rPr>
              <a:t> cleavage is a process of bond dissociation where each fragments present in the parent compound retains one of the originally bonded electrons (Figure 1). This leads to the formation of free radical species. </a:t>
            </a:r>
          </a:p>
          <a:p>
            <a:pPr algn="just">
              <a:lnSpc>
                <a:spcPct val="115000"/>
              </a:lnSpc>
            </a:pPr>
            <a:r>
              <a:rPr lang="en-IN" sz="1600" b="1" dirty="0">
                <a:latin typeface="Times New Roman" panose="02020603050405020304" pitchFamily="18" charset="0"/>
                <a:ea typeface="Calibri" panose="020F0502020204030204" pitchFamily="34" charset="0"/>
              </a:rPr>
              <a:t>The </a:t>
            </a:r>
            <a:r>
              <a:rPr lang="en-IN" sz="1600" b="1" dirty="0" err="1">
                <a:latin typeface="Times New Roman" panose="02020603050405020304" pitchFamily="18" charset="0"/>
                <a:ea typeface="Calibri" panose="020F0502020204030204" pitchFamily="34" charset="0"/>
              </a:rPr>
              <a:t>heterolytic</a:t>
            </a:r>
            <a:r>
              <a:rPr lang="en-IN" sz="1600" b="1" dirty="0">
                <a:latin typeface="Times New Roman" panose="02020603050405020304" pitchFamily="18" charset="0"/>
                <a:ea typeface="Calibri" panose="020F0502020204030204" pitchFamily="34" charset="0"/>
              </a:rPr>
              <a:t> cleavage is a process of bond dissociation where both the electrons forming the bond shifted to one fragments present in the parent compound (Figure 1). This process leads to the formation of ions. One part possessing the electrons is called cation whereas other part is called anion. </a:t>
            </a:r>
          </a:p>
          <a:p>
            <a:pPr algn="just">
              <a:lnSpc>
                <a:spcPct val="115000"/>
              </a:lnSpc>
            </a:pPr>
            <a:endParaRPr lang="en-IN" b="1" dirty="0">
              <a:latin typeface="Times New Roman" panose="02020603050405020304" pitchFamily="18" charset="0"/>
              <a:ea typeface="Calibri" panose="020F0502020204030204" pitchFamily="34" charset="0"/>
            </a:endParaRPr>
          </a:p>
          <a:p>
            <a:pPr algn="just">
              <a:lnSpc>
                <a:spcPct val="115000"/>
              </a:lnSpc>
            </a:pPr>
            <a:r>
              <a:rPr lang="en-US" b="1" dirty="0"/>
              <a:t>The concerted transform leads to the formation of neutral species</a:t>
            </a:r>
            <a:endParaRPr lang="en-IN" b="1" dirty="0">
              <a:latin typeface="Times New Roman" panose="02020603050405020304" pitchFamily="18" charset="0"/>
              <a:ea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0" name="Google Shape;170;p24"/>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43</a:t>
            </a:fld>
            <a:endParaRPr/>
          </a:p>
        </p:txBody>
      </p:sp>
      <p:pic>
        <p:nvPicPr>
          <p:cNvPr id="5" name="Picture 4"/>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3898"/>
          <a:stretch/>
        </p:blipFill>
        <p:spPr bwMode="auto">
          <a:xfrm>
            <a:off x="683568" y="1124745"/>
            <a:ext cx="7644616" cy="2851571"/>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323528" y="4109701"/>
            <a:ext cx="8553356" cy="1793120"/>
          </a:xfrm>
          <a:prstGeom prst="rect">
            <a:avLst/>
          </a:prstGeom>
        </p:spPr>
        <p:txBody>
          <a:bodyPr wrap="square">
            <a:spAutoFit/>
          </a:bodyPr>
          <a:lstStyle/>
          <a:p>
            <a:pPr algn="just">
              <a:lnSpc>
                <a:spcPct val="115000"/>
              </a:lnSpc>
              <a:spcAft>
                <a:spcPts val="10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Heterolytic</a:t>
            </a:r>
            <a:r>
              <a:rPr lang="en-US" b="1" dirty="0">
                <a:latin typeface="Times New Roman" panose="02020603050405020304" pitchFamily="18" charset="0"/>
                <a:ea typeface="Calibri" panose="020F0502020204030204" pitchFamily="34" charset="0"/>
                <a:cs typeface="Times New Roman" panose="02020603050405020304" pitchFamily="18" charset="0"/>
              </a:rPr>
              <a:t> cleavage for disconnection of a carbon-carbon bond in a molecule breaks the target molecule an acceptor synthon (a carbocation) and a donor synthon, (a carbanion).</a:t>
            </a:r>
            <a:endParaRPr lang="en-IN"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The formation of any C-C bond involves the union of an electrophilic acceptor synthon and a nucleophilic donor synthon.</a:t>
            </a:r>
            <a:endParaRPr lang="en-IN" b="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5"/>
          <p:cNvSpPr txBox="1">
            <a:spLocks noGrp="1"/>
          </p:cNvSpPr>
          <p:nvPr>
            <p:ph type="title" idx="4294967295"/>
          </p:nvPr>
        </p:nvSpPr>
        <p:spPr>
          <a:xfrm>
            <a:off x="296690" y="1052736"/>
            <a:ext cx="8553356" cy="1956150"/>
          </a:xfrm>
          <a:prstGeom prst="rect">
            <a:avLst/>
          </a:prstGeom>
        </p:spPr>
        <p:txBody>
          <a:bodyPr spcFirstLastPara="1" vert="horz" wrap="square" lIns="0" tIns="0" rIns="0" bIns="0" rtlCol="0" anchor="b" anchorCtr="0">
            <a:noAutofit/>
          </a:bodyPr>
          <a:lstStyle/>
          <a:p>
            <a:pPr>
              <a:lnSpc>
                <a:spcPct val="150000"/>
              </a:lnSpc>
            </a:pPr>
            <a:r>
              <a:rPr lang="en-US" sz="1400" b="1" dirty="0"/>
              <a:t>Synthetic equivalents </a:t>
            </a:r>
            <a:r>
              <a:rPr lang="en-US" sz="1400" dirty="0"/>
              <a:t>are the chemical species which are used to generate synthons. They are the actual substrates used for the forward reaction and hence forward synthesis. Also, the synthetic equivalents are the reagents derived from inverting the polarity of synthons. For example, in the retrosynthesis of 4,4-dimethyl-1-phenylpentan-1-ol (</a:t>
            </a:r>
            <a:r>
              <a:rPr lang="en-US" sz="1400" b="1" dirty="0"/>
              <a:t>1</a:t>
            </a:r>
            <a:r>
              <a:rPr lang="en-US" sz="1400" dirty="0"/>
              <a:t>), the synthons and corresponding synthetic equivalents are given below.</a:t>
            </a:r>
            <a:br>
              <a:rPr lang="en-IN" dirty="0"/>
            </a:br>
            <a:endParaRPr sz="1400" dirty="0">
              <a:solidFill>
                <a:schemeClr val="lt1"/>
              </a:solidFill>
            </a:endParaRPr>
          </a:p>
        </p:txBody>
      </p:sp>
      <p:sp>
        <p:nvSpPr>
          <p:cNvPr id="178" name="Google Shape;178;p25"/>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44</a:t>
            </a:fld>
            <a:endParaRPr>
              <a:solidFill>
                <a:schemeClr val="lt1"/>
              </a:solidFill>
            </a:endParaRPr>
          </a:p>
        </p:txBody>
      </p:sp>
      <p:pic>
        <p:nvPicPr>
          <p:cNvPr id="25" name="Picture 24"/>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58000"/>
                    </a14:imgEffect>
                  </a14:imgLayer>
                </a14:imgProps>
              </a:ext>
              <a:ext uri="{28A0092B-C50C-407E-A947-70E740481C1C}">
                <a14:useLocalDpi xmlns:a14="http://schemas.microsoft.com/office/drawing/2010/main" val="0"/>
              </a:ext>
            </a:extLst>
          </a:blip>
          <a:stretch>
            <a:fillRect/>
          </a:stretch>
        </p:blipFill>
        <p:spPr>
          <a:xfrm>
            <a:off x="282854" y="2780928"/>
            <a:ext cx="5945331" cy="2808312"/>
          </a:xfrm>
          <a:prstGeom prst="rect">
            <a:avLst/>
          </a:prstGeom>
        </p:spPr>
      </p:pic>
      <p:sp>
        <p:nvSpPr>
          <p:cNvPr id="2" name="Rectangle 1"/>
          <p:cNvSpPr/>
          <p:nvPr/>
        </p:nvSpPr>
        <p:spPr>
          <a:xfrm>
            <a:off x="6376750" y="3212976"/>
            <a:ext cx="2500135" cy="2620526"/>
          </a:xfrm>
          <a:prstGeom prst="rect">
            <a:avLst/>
          </a:prstGeom>
        </p:spPr>
        <p:txBody>
          <a:bodyPr wrap="square">
            <a:spAutoFit/>
          </a:bodyPr>
          <a:lstStyle/>
          <a:p>
            <a:pPr algn="just">
              <a:lnSpc>
                <a:spcPct val="115000"/>
              </a:lnSpc>
              <a:spcAft>
                <a:spcPts val="1000"/>
              </a:spcAft>
            </a:pPr>
            <a:r>
              <a:rPr lang="en-US" b="1" dirty="0">
                <a:latin typeface="Times New Roman" panose="02020603050405020304" pitchFamily="18" charset="0"/>
                <a:ea typeface="Calibri" panose="020F0502020204030204" pitchFamily="34" charset="0"/>
                <a:cs typeface="Times New Roman" panose="02020603050405020304" pitchFamily="18" charset="0"/>
              </a:rPr>
              <a:t>The cleavage of the compound (1) between C-2 and C-3 gave the synthons (2) and (3) that can be generated from the synthetic equivalents (4) and (5) respectively.</a:t>
            </a:r>
            <a:endParaRPr lang="en-IN" sz="1200" b="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4" name="Google Shape;204;p26"/>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45</a:t>
            </a:fld>
            <a:endParaRPr/>
          </a:p>
        </p:txBody>
      </p:sp>
      <p:sp>
        <p:nvSpPr>
          <p:cNvPr id="2" name="Rectangle 1"/>
          <p:cNvSpPr/>
          <p:nvPr/>
        </p:nvSpPr>
        <p:spPr>
          <a:xfrm>
            <a:off x="251520" y="980729"/>
            <a:ext cx="8625364" cy="646331"/>
          </a:xfrm>
          <a:prstGeom prst="rect">
            <a:avLst/>
          </a:prstGeom>
        </p:spPr>
        <p:txBody>
          <a:bodyPr wrap="square">
            <a:spAutoFit/>
          </a:bodyPr>
          <a:lstStyle/>
          <a:p>
            <a:pPr algn="just"/>
            <a:r>
              <a:rPr lang="en-IN" dirty="0">
                <a:latin typeface="Times New Roman" panose="02020603050405020304" pitchFamily="18" charset="0"/>
                <a:ea typeface="Calibri" panose="020F0502020204030204" pitchFamily="34" charset="0"/>
              </a:rPr>
              <a:t>The list of electrophilic acceptor synthons and nucleophilic donor synthons along with their corresponding synthetic equivalents are listed in Table 1 and 2. </a:t>
            </a:r>
          </a:p>
        </p:txBody>
      </p:sp>
      <p:sp>
        <p:nvSpPr>
          <p:cNvPr id="3" name="Rectangle 2"/>
          <p:cNvSpPr/>
          <p:nvPr/>
        </p:nvSpPr>
        <p:spPr>
          <a:xfrm>
            <a:off x="323528" y="1506922"/>
            <a:ext cx="5868144" cy="709233"/>
          </a:xfrm>
          <a:prstGeom prst="rect">
            <a:avLst/>
          </a:prstGeom>
        </p:spPr>
        <p:txBody>
          <a:bodyPr wrap="square">
            <a:spAutoFit/>
          </a:bodyPr>
          <a:lstStyle/>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Table 1. List of common </a:t>
            </a:r>
            <a:r>
              <a:rPr lang="en-US" b="1" dirty="0">
                <a:latin typeface="Times New Roman" panose="02020603050405020304" pitchFamily="18" charset="0"/>
                <a:ea typeface="Calibri" panose="020F0502020204030204" pitchFamily="34" charset="0"/>
                <a:cs typeface="Times New Roman" panose="02020603050405020304" pitchFamily="18" charset="0"/>
              </a:rPr>
              <a:t>acceptor synthons </a:t>
            </a:r>
            <a:r>
              <a:rPr lang="en-US" dirty="0">
                <a:latin typeface="Times New Roman" panose="02020603050405020304" pitchFamily="18" charset="0"/>
                <a:ea typeface="Calibri" panose="020F0502020204030204" pitchFamily="34" charset="0"/>
                <a:cs typeface="Times New Roman" panose="02020603050405020304" pitchFamily="18" charset="0"/>
              </a:rPr>
              <a:t>and their synthetic equivalents</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60000"/>
                    </a14:imgEffect>
                  </a14:imgLayer>
                </a14:imgProps>
              </a:ext>
              <a:ext uri="{28A0092B-C50C-407E-A947-70E740481C1C}">
                <a14:useLocalDpi xmlns:a14="http://schemas.microsoft.com/office/drawing/2010/main" val="0"/>
              </a:ext>
            </a:extLst>
          </a:blip>
          <a:srcRect l="4263" t="2410" r="1066"/>
          <a:stretch/>
        </p:blipFill>
        <p:spPr bwMode="auto">
          <a:xfrm>
            <a:off x="467545" y="1885950"/>
            <a:ext cx="8208911" cy="3847306"/>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5" name="Google Shape;215;p27"/>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46</a:t>
            </a:fld>
            <a:endParaRPr/>
          </a:p>
        </p:txBody>
      </p:sp>
      <p:sp>
        <p:nvSpPr>
          <p:cNvPr id="2" name="Rectangle 1"/>
          <p:cNvSpPr/>
          <p:nvPr/>
        </p:nvSpPr>
        <p:spPr>
          <a:xfrm>
            <a:off x="755576" y="1052736"/>
            <a:ext cx="7488832" cy="357534"/>
          </a:xfrm>
          <a:prstGeom prst="rect">
            <a:avLst/>
          </a:prstGeom>
        </p:spPr>
        <p:txBody>
          <a:bodyPr wrap="square">
            <a:spAutoFit/>
          </a:bodyPr>
          <a:lstStyle/>
          <a:p>
            <a:pPr>
              <a:lnSpc>
                <a:spcPct val="115000"/>
              </a:lnSpc>
              <a:spcAft>
                <a:spcPts val="10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Table 2. List of common </a:t>
            </a:r>
            <a:r>
              <a:rPr lang="en-US" sz="1600" b="1" dirty="0">
                <a:latin typeface="Times New Roman" panose="02020603050405020304" pitchFamily="18" charset="0"/>
                <a:ea typeface="Calibri" panose="020F0502020204030204" pitchFamily="34" charset="0"/>
                <a:cs typeface="Times New Roman" panose="02020603050405020304" pitchFamily="18" charset="0"/>
              </a:rPr>
              <a:t>donor synthons </a:t>
            </a:r>
            <a:r>
              <a:rPr lang="en-US" sz="1600" dirty="0">
                <a:latin typeface="Times New Roman" panose="02020603050405020304" pitchFamily="18" charset="0"/>
                <a:ea typeface="Calibri" panose="020F0502020204030204" pitchFamily="34" charset="0"/>
                <a:cs typeface="Times New Roman" panose="02020603050405020304" pitchFamily="18" charset="0"/>
              </a:rPr>
              <a:t>and their synthetic equivalents</a:t>
            </a:r>
            <a:endParaRPr lang="en-IN"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2244" t="7667" r="2404" b="10000"/>
          <a:stretch/>
        </p:blipFill>
        <p:spPr bwMode="auto">
          <a:xfrm>
            <a:off x="899592" y="1510891"/>
            <a:ext cx="7200800" cy="4165729"/>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28"/>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47</a:t>
            </a:fld>
            <a:endParaRPr/>
          </a:p>
        </p:txBody>
      </p:sp>
      <p:sp>
        <p:nvSpPr>
          <p:cNvPr id="2" name="Rectangle 1"/>
          <p:cNvSpPr/>
          <p:nvPr/>
        </p:nvSpPr>
        <p:spPr>
          <a:xfrm>
            <a:off x="179512" y="1052737"/>
            <a:ext cx="8697372" cy="3027817"/>
          </a:xfrm>
          <a:prstGeom prst="rect">
            <a:avLst/>
          </a:prstGeom>
        </p:spPr>
        <p:txBody>
          <a:bodyPr wrap="square">
            <a:spAutoFit/>
          </a:bodyPr>
          <a:lstStyle/>
          <a:p>
            <a:pPr algn="just"/>
            <a:r>
              <a:rPr lang="en-IN" b="1" dirty="0">
                <a:latin typeface="Times New Roman" panose="02020603050405020304" pitchFamily="18" charset="0"/>
                <a:ea typeface="Calibri" panose="020F0502020204030204" pitchFamily="34" charset="0"/>
              </a:rPr>
              <a:t>Strategy in retrosynthesis: </a:t>
            </a:r>
            <a:r>
              <a:rPr lang="en-IN" dirty="0">
                <a:latin typeface="Times New Roman" panose="02020603050405020304" pitchFamily="18" charset="0"/>
                <a:ea typeface="Calibri" panose="020F0502020204030204" pitchFamily="34" charset="0"/>
              </a:rPr>
              <a:t>For making the strategy in retrosynthesis, different possibilities have to be worked out. One can try a number of disconnections and functional group interconversions based on the basic knowledge of basic organic chemistry. </a:t>
            </a:r>
          </a:p>
          <a:p>
            <a:pPr algn="just"/>
            <a:r>
              <a:rPr lang="en-IN" dirty="0">
                <a:latin typeface="Times New Roman" panose="02020603050405020304" pitchFamily="18" charset="0"/>
                <a:ea typeface="Calibri" panose="020F0502020204030204" pitchFamily="34" charset="0"/>
              </a:rPr>
              <a:t>There are two types of routes possible, </a:t>
            </a:r>
          </a:p>
          <a:p>
            <a:pPr algn="just"/>
            <a:r>
              <a:rPr lang="en-IN" dirty="0">
                <a:latin typeface="Times New Roman" panose="02020603050405020304" pitchFamily="18" charset="0"/>
                <a:ea typeface="Calibri" panose="020F0502020204030204" pitchFamily="34" charset="0"/>
              </a:rPr>
              <a:t> </a:t>
            </a:r>
          </a:p>
          <a:p>
            <a:pPr algn="just">
              <a:spcAft>
                <a:spcPts val="835"/>
              </a:spcAft>
            </a:pPr>
            <a:r>
              <a:rPr lang="en-IN" dirty="0">
                <a:latin typeface="Times New Roman" panose="02020603050405020304" pitchFamily="18" charset="0"/>
                <a:ea typeface="Calibri" panose="020F0502020204030204" pitchFamily="34" charset="0"/>
              </a:rPr>
              <a:t>(</a:t>
            </a:r>
            <a:r>
              <a:rPr lang="en-IN" dirty="0" err="1">
                <a:latin typeface="Times New Roman" panose="02020603050405020304" pitchFamily="18" charset="0"/>
                <a:ea typeface="Calibri" panose="020F0502020204030204" pitchFamily="34" charset="0"/>
              </a:rPr>
              <a:t>i</a:t>
            </a:r>
            <a:r>
              <a:rPr lang="en-IN" dirty="0">
                <a:latin typeface="Times New Roman" panose="02020603050405020304" pitchFamily="18" charset="0"/>
                <a:ea typeface="Calibri" panose="020F0502020204030204" pitchFamily="34" charset="0"/>
              </a:rPr>
              <a:t>) Convergent route </a:t>
            </a:r>
          </a:p>
          <a:p>
            <a:pPr algn="just"/>
            <a:r>
              <a:rPr lang="en-IN" dirty="0">
                <a:latin typeface="Times New Roman" panose="02020603050405020304" pitchFamily="18" charset="0"/>
                <a:ea typeface="Calibri" panose="020F0502020204030204" pitchFamily="34" charset="0"/>
              </a:rPr>
              <a:t>(ii) Linear route </a:t>
            </a:r>
          </a:p>
          <a:p>
            <a:pPr algn="just"/>
            <a:r>
              <a:rPr lang="en-IN" dirty="0">
                <a:latin typeface="Times New Roman" panose="02020603050405020304" pitchFamily="18" charset="0"/>
                <a:ea typeface="Calibri" panose="020F0502020204030204" pitchFamily="34" charset="0"/>
              </a:rPr>
              <a:t> </a:t>
            </a: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A comparative pathway for both the routes are summarized here under. Let us consider a compound ABCD and understand the possible disconnection approaches for this molecule.</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nvGraphicFramePr>
        <p:xfrm>
          <a:off x="1691680" y="3573017"/>
          <a:ext cx="5040560" cy="2174616"/>
        </p:xfrm>
        <a:graphic>
          <a:graphicData uri="http://schemas.openxmlformats.org/drawingml/2006/table">
            <a:tbl>
              <a:tblPr firstRow="1" firstCol="1" bandRow="1"/>
              <a:tblGrid>
                <a:gridCol w="2505082">
                  <a:extLst>
                    <a:ext uri="{9D8B030D-6E8A-4147-A177-3AD203B41FA5}">
                      <a16:colId xmlns:a16="http://schemas.microsoft.com/office/drawing/2014/main" val="4281319504"/>
                    </a:ext>
                  </a:extLst>
                </a:gridCol>
                <a:gridCol w="2535478">
                  <a:extLst>
                    <a:ext uri="{9D8B030D-6E8A-4147-A177-3AD203B41FA5}">
                      <a16:colId xmlns:a16="http://schemas.microsoft.com/office/drawing/2014/main" val="2389200560"/>
                    </a:ext>
                  </a:extLst>
                </a:gridCol>
              </a:tblGrid>
              <a:tr h="288031">
                <a:tc>
                  <a:txBody>
                    <a:bodyPr/>
                    <a:lstStyle/>
                    <a:p>
                      <a:pPr algn="l">
                        <a:lnSpc>
                          <a:spcPct val="115000"/>
                        </a:lnSpc>
                        <a:spcAft>
                          <a:spcPts val="0"/>
                        </a:spcAft>
                        <a:tabLst>
                          <a:tab pos="866775" algn="l"/>
                        </a:tabLst>
                      </a:pPr>
                      <a:r>
                        <a:rPr lang="en-US" sz="1200" dirty="0">
                          <a:effectLst/>
                        </a:rPr>
                        <a:t>Convergent Route</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tabLst>
                          <a:tab pos="866775" algn="l"/>
                        </a:tabLst>
                      </a:pPr>
                      <a:r>
                        <a:rPr lang="en-US" sz="1200">
                          <a:effectLst/>
                        </a:rPr>
                        <a:t>Linear Route</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5419859"/>
                  </a:ext>
                </a:extLst>
              </a:tr>
              <a:tr h="1886585">
                <a:tc>
                  <a:txBody>
                    <a:bodyPr/>
                    <a:lstStyle/>
                    <a:p>
                      <a:pPr algn="l">
                        <a:lnSpc>
                          <a:spcPct val="115000"/>
                        </a:lnSpc>
                        <a:spcAft>
                          <a:spcPts val="0"/>
                        </a:spcAft>
                        <a:tabLst>
                          <a:tab pos="866775" algn="l"/>
                        </a:tabLs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tabLst>
                          <a:tab pos="866775" algn="l"/>
                        </a:tabLs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5078408"/>
                  </a:ext>
                </a:extLst>
              </a:tr>
            </a:tbl>
          </a:graphicData>
        </a:graphic>
      </p:graphicFrame>
      <p:pic>
        <p:nvPicPr>
          <p:cNvPr id="2049" name="Picture 17"/>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63901" t="17148" r="15829" b="11903"/>
          <a:stretch>
            <a:fillRect/>
          </a:stretch>
        </p:blipFill>
        <p:spPr bwMode="auto">
          <a:xfrm>
            <a:off x="4514118" y="4005065"/>
            <a:ext cx="1930090" cy="15552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17949" t="18494" r="52083" b="27034"/>
          <a:stretch/>
        </p:blipFill>
        <p:spPr bwMode="auto">
          <a:xfrm>
            <a:off x="1907704" y="3976308"/>
            <a:ext cx="2016224" cy="1478393"/>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5" name="Google Shape;255;p29"/>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48</a:t>
            </a:fld>
            <a:endParaRPr/>
          </a:p>
        </p:txBody>
      </p:sp>
      <p:sp>
        <p:nvSpPr>
          <p:cNvPr id="258" name="Google Shape;258;p29"/>
          <p:cNvSpPr txBox="1">
            <a:spLocks noGrp="1"/>
          </p:cNvSpPr>
          <p:nvPr>
            <p:ph type="body" idx="3"/>
          </p:nvPr>
        </p:nvSpPr>
        <p:spPr>
          <a:xfrm>
            <a:off x="323528" y="1052736"/>
            <a:ext cx="8424936" cy="2304256"/>
          </a:xfrm>
          <a:prstGeom prst="rect">
            <a:avLst/>
          </a:prstGeom>
        </p:spPr>
        <p:txBody>
          <a:bodyPr spcFirstLastPara="1" vert="horz" wrap="square" lIns="0" tIns="0" rIns="0" bIns="0" rtlCol="0" anchor="t" anchorCtr="0">
            <a:noAutofit/>
          </a:bodyPr>
          <a:lstStyle/>
          <a:p>
            <a:pPr marL="114300" indent="0" algn="just">
              <a:buNone/>
            </a:pPr>
            <a:r>
              <a:rPr lang="en-IN" sz="1400" dirty="0"/>
              <a:t>The convergent route has been found to be better than the linear one with respect to the overall yield. </a:t>
            </a:r>
          </a:p>
          <a:p>
            <a:pPr marL="114300" indent="0" algn="just">
              <a:buNone/>
            </a:pPr>
            <a:r>
              <a:rPr lang="en-IN" sz="1400" dirty="0"/>
              <a:t>Hence, for the disconnection of any molecule, we must keep in mind the following rules for simplification: </a:t>
            </a:r>
          </a:p>
          <a:p>
            <a:pPr lvl="0" algn="just">
              <a:buFont typeface="Wingdings" panose="05000000000000000000" pitchFamily="2" charset="2"/>
              <a:buChar char="§"/>
            </a:pPr>
            <a:r>
              <a:rPr lang="en-IN" sz="1400" dirty="0"/>
              <a:t>Target middle of the molecule</a:t>
            </a:r>
          </a:p>
          <a:p>
            <a:pPr lvl="0" algn="just">
              <a:buFont typeface="Wingdings" panose="05000000000000000000" pitchFamily="2" charset="2"/>
              <a:buChar char="§"/>
            </a:pPr>
            <a:r>
              <a:rPr lang="en-IN" sz="1400" dirty="0"/>
              <a:t>Disconnect at branch points</a:t>
            </a:r>
          </a:p>
          <a:p>
            <a:pPr algn="just">
              <a:buFont typeface="Wingdings" panose="05000000000000000000" pitchFamily="2" charset="2"/>
              <a:buChar char="§"/>
            </a:pPr>
            <a:r>
              <a:rPr lang="en-IN" sz="1400" dirty="0"/>
              <a:t>Look for the bond which makes the symmetry of the molecule.</a:t>
            </a:r>
          </a:p>
          <a:p>
            <a:pPr lvl="0" algn="just">
              <a:buFont typeface="Wingdings" panose="05000000000000000000" pitchFamily="2" charset="2"/>
              <a:buChar char="§"/>
            </a:pPr>
            <a:endParaRPr lang="en-IN" sz="1400" dirty="0"/>
          </a:p>
          <a:p>
            <a:pPr marL="0" indent="0">
              <a:buNone/>
            </a:pPr>
            <a:r>
              <a:rPr lang="en-IN" sz="1400" dirty="0"/>
              <a:t>For example: The cleavage in the middle of the molecule</a:t>
            </a:r>
          </a:p>
          <a:p>
            <a:pPr marL="0" indent="0">
              <a:buNone/>
            </a:pPr>
            <a:endParaRPr sz="1200" dirty="0"/>
          </a:p>
          <a:p>
            <a:pPr marL="0" indent="0">
              <a:buNone/>
            </a:pPr>
            <a:endParaRPr sz="1200" dirty="0"/>
          </a:p>
        </p:txBody>
      </p:sp>
      <p:pic>
        <p:nvPicPr>
          <p:cNvPr id="16" name="Picture 15"/>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4969" t="15625" r="4327"/>
          <a:stretch/>
        </p:blipFill>
        <p:spPr bwMode="auto">
          <a:xfrm>
            <a:off x="1691681" y="4293097"/>
            <a:ext cx="5760639" cy="1161605"/>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30"/>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49</a:t>
            </a:fld>
            <a:endParaRPr/>
          </a:p>
        </p:txBody>
      </p:sp>
      <p:sp>
        <p:nvSpPr>
          <p:cNvPr id="3" name="Rectangle 2"/>
          <p:cNvSpPr/>
          <p:nvPr/>
        </p:nvSpPr>
        <p:spPr>
          <a:xfrm>
            <a:off x="395536" y="1124744"/>
            <a:ext cx="4752528"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Disconnection at the branch point</a:t>
            </a:r>
            <a:endParaRPr lang="en-IN" dirty="0"/>
          </a:p>
        </p:txBody>
      </p:sp>
      <p:pic>
        <p:nvPicPr>
          <p:cNvPr id="24" name="Picture 23"/>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40000" contrast="54000"/>
                    </a14:imgEffect>
                  </a14:imgLayer>
                </a14:imgProps>
              </a:ext>
              <a:ext uri="{28A0092B-C50C-407E-A947-70E740481C1C}">
                <a14:useLocalDpi xmlns:a14="http://schemas.microsoft.com/office/drawing/2010/main" val="0"/>
              </a:ext>
            </a:extLst>
          </a:blip>
          <a:srcRect l="6411" t="5078" r="2083" b="7583"/>
          <a:stretch/>
        </p:blipFill>
        <p:spPr bwMode="auto">
          <a:xfrm>
            <a:off x="1907704" y="1556792"/>
            <a:ext cx="4800600" cy="792088"/>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395536" y="2348880"/>
            <a:ext cx="3595856" cy="369332"/>
          </a:xfrm>
          <a:prstGeom prst="rect">
            <a:avLst/>
          </a:prstGeom>
        </p:spPr>
        <p:txBody>
          <a:bodyPr wrap="none">
            <a:spAutoFit/>
          </a:bodyPr>
          <a:lstStyle/>
          <a:p>
            <a:r>
              <a:rPr lang="en-IN" dirty="0">
                <a:latin typeface="Times New Roman" panose="02020603050405020304" pitchFamily="18" charset="0"/>
                <a:ea typeface="Calibri" panose="020F0502020204030204" pitchFamily="34" charset="0"/>
              </a:rPr>
              <a:t>Disconnection at the symmetry point</a:t>
            </a:r>
          </a:p>
        </p:txBody>
      </p:sp>
      <p:pic>
        <p:nvPicPr>
          <p:cNvPr id="26" name="Picture 25"/>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l="5666" t="3937" r="4832" b="4724"/>
          <a:stretch/>
        </p:blipFill>
        <p:spPr bwMode="auto">
          <a:xfrm>
            <a:off x="1914402" y="2721868"/>
            <a:ext cx="4838700" cy="8382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395536" y="3546867"/>
            <a:ext cx="8568952" cy="1408591"/>
          </a:xfrm>
          <a:prstGeom prst="rect">
            <a:avLst/>
          </a:prstGeom>
        </p:spPr>
        <p:txBody>
          <a:bodyPr wrap="square">
            <a:spAutoFit/>
          </a:bodyPr>
          <a:lstStyle/>
          <a:p>
            <a:pPr>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Guideline 1: Disconnection must correspond to the reverse of real and workable reactions.</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IN" sz="1200" dirty="0">
              <a:latin typeface="Calibri" panose="020F0502020204030204" pitchFamily="34" charset="0"/>
              <a:ea typeface="Calibri" panose="020F0502020204030204" pitchFamily="34" charset="0"/>
              <a:cs typeface="Times New Roman" panose="02020603050405020304" pitchFamily="18" charset="0"/>
            </a:endParaRPr>
          </a:p>
          <a:p>
            <a:pPr marR="191770" algn="just">
              <a:spcBef>
                <a:spcPts val="1270"/>
              </a:spcBef>
            </a:pPr>
            <a:r>
              <a:rPr lang="en-IN" dirty="0">
                <a:latin typeface="Times New Roman" panose="02020603050405020304" pitchFamily="18" charset="0"/>
                <a:ea typeface="Times New Roman" panose="02020603050405020304" pitchFamily="18" charset="0"/>
              </a:rPr>
              <a:t>The analysis of the </a:t>
            </a:r>
            <a:r>
              <a:rPr lang="en-IN" dirty="0" err="1">
                <a:latin typeface="Times New Roman" panose="02020603050405020304" pitchFamily="18" charset="0"/>
                <a:ea typeface="Times New Roman" panose="02020603050405020304" pitchFamily="18" charset="0"/>
              </a:rPr>
              <a:t>ortis</a:t>
            </a:r>
            <a:r>
              <a:rPr lang="en-IN" dirty="0">
                <a:latin typeface="Times New Roman" panose="02020603050405020304" pitchFamily="18" charset="0"/>
                <a:ea typeface="Times New Roman" panose="02020603050405020304" pitchFamily="18" charset="0"/>
              </a:rPr>
              <a:t> odour ketone (3) could be tackled by two possible approaches. One (b) gives starting materials which would react in the right orientation since the ketone group in (a) is meta directing. The order of events in the synthesis follows. </a:t>
            </a:r>
          </a:p>
        </p:txBody>
      </p:sp>
      <p:pic>
        <p:nvPicPr>
          <p:cNvPr id="28" name="Picture 27"/>
          <p:cNvPicPr/>
          <p:nvPr/>
        </p:nvPicPr>
        <p:blipFill>
          <a:blip r:embed="rId7"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619672" y="4700002"/>
            <a:ext cx="5943600" cy="11482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418" y="533400"/>
            <a:ext cx="8478982" cy="5632311"/>
          </a:xfrm>
          <a:prstGeom prst="rect">
            <a:avLst/>
          </a:prstGeom>
        </p:spPr>
        <p:txBody>
          <a:bodyPr wrap="square">
            <a:spAutoFit/>
          </a:bodyPr>
          <a:lstStyle/>
          <a:p>
            <a:pPr algn="just"/>
            <a:r>
              <a:rPr lang="en-US" sz="2400" dirty="0">
                <a:solidFill>
                  <a:srgbClr val="002060"/>
                </a:solidFill>
              </a:rPr>
              <a:t>Colligative properties are studied mostly for dilute solutions, whose behavior may be approximated as that of an ideal solution. </a:t>
            </a:r>
          </a:p>
          <a:p>
            <a:pPr algn="just"/>
            <a:endParaRPr lang="en-US" sz="2400" dirty="0">
              <a:solidFill>
                <a:srgbClr val="002060"/>
              </a:solidFill>
            </a:endParaRPr>
          </a:p>
          <a:p>
            <a:pPr algn="just"/>
            <a:r>
              <a:rPr lang="en-US" sz="2400" u="sng" dirty="0">
                <a:solidFill>
                  <a:srgbClr val="7030A0"/>
                </a:solidFill>
              </a:rPr>
              <a:t>Explanation</a:t>
            </a:r>
          </a:p>
          <a:p>
            <a:r>
              <a:rPr lang="en-US" sz="2400" dirty="0">
                <a:solidFill>
                  <a:srgbClr val="663300"/>
                </a:solidFill>
              </a:rPr>
              <a:t>If we </a:t>
            </a:r>
            <a:r>
              <a:rPr lang="en-IN" sz="2400" dirty="0">
                <a:solidFill>
                  <a:srgbClr val="663300"/>
                </a:solidFill>
              </a:rPr>
              <a:t>compare the properties of: </a:t>
            </a:r>
          </a:p>
          <a:p>
            <a:pPr algn="just"/>
            <a:r>
              <a:rPr lang="en-US" sz="2400" dirty="0">
                <a:solidFill>
                  <a:srgbClr val="663300"/>
                </a:solidFill>
              </a:rPr>
              <a:t>1.0 </a:t>
            </a:r>
            <a:r>
              <a:rPr lang="en-US" sz="2400" i="1" dirty="0">
                <a:solidFill>
                  <a:srgbClr val="663300"/>
                </a:solidFill>
              </a:rPr>
              <a:t>M </a:t>
            </a:r>
            <a:r>
              <a:rPr lang="en-US" sz="2400" dirty="0">
                <a:solidFill>
                  <a:srgbClr val="663300"/>
                </a:solidFill>
              </a:rPr>
              <a:t>aq. sugar solution </a:t>
            </a:r>
            <a:r>
              <a:rPr lang="en-US" sz="2400" b="1" dirty="0">
                <a:solidFill>
                  <a:srgbClr val="663300"/>
                </a:solidFill>
              </a:rPr>
              <a:t>and </a:t>
            </a:r>
            <a:r>
              <a:rPr lang="en-US" sz="2400" dirty="0">
                <a:solidFill>
                  <a:srgbClr val="663300"/>
                </a:solidFill>
              </a:rPr>
              <a:t>a 0.5 </a:t>
            </a:r>
            <a:r>
              <a:rPr lang="en-US" sz="2400" i="1" dirty="0">
                <a:solidFill>
                  <a:srgbClr val="663300"/>
                </a:solidFill>
              </a:rPr>
              <a:t>M </a:t>
            </a:r>
            <a:r>
              <a:rPr lang="en-US" sz="2400" dirty="0">
                <a:solidFill>
                  <a:srgbClr val="663300"/>
                </a:solidFill>
              </a:rPr>
              <a:t>aq. solution of </a:t>
            </a:r>
            <a:r>
              <a:rPr lang="en-US" sz="2400" dirty="0" err="1">
                <a:solidFill>
                  <a:srgbClr val="663300"/>
                </a:solidFill>
              </a:rPr>
              <a:t>NaCl</a:t>
            </a:r>
            <a:r>
              <a:rPr lang="en-US" sz="2400" dirty="0">
                <a:solidFill>
                  <a:srgbClr val="663300"/>
                </a:solidFill>
              </a:rPr>
              <a:t>. </a:t>
            </a:r>
          </a:p>
          <a:p>
            <a:pPr algn="just"/>
            <a:r>
              <a:rPr lang="en-US" sz="2400" dirty="0">
                <a:solidFill>
                  <a:srgbClr val="663300"/>
                </a:solidFill>
              </a:rPr>
              <a:t>Despite the conc. of </a:t>
            </a:r>
            <a:r>
              <a:rPr lang="en-US" sz="2400" dirty="0" err="1">
                <a:solidFill>
                  <a:srgbClr val="663300"/>
                </a:solidFill>
              </a:rPr>
              <a:t>NaCl</a:t>
            </a:r>
            <a:r>
              <a:rPr lang="en-US" sz="2400" dirty="0">
                <a:solidFill>
                  <a:srgbClr val="663300"/>
                </a:solidFill>
              </a:rPr>
              <a:t> = ½ the conc. of sucrose both solutions have precisely the same number of dissolved particles, why? </a:t>
            </a:r>
          </a:p>
          <a:p>
            <a:pPr algn="just"/>
            <a:endParaRPr lang="en-US" sz="2400" dirty="0">
              <a:solidFill>
                <a:srgbClr val="663300"/>
              </a:solidFill>
            </a:endParaRPr>
          </a:p>
          <a:p>
            <a:r>
              <a:rPr lang="en-US" sz="2400" dirty="0" err="1">
                <a:solidFill>
                  <a:srgbClr val="006600"/>
                </a:solidFill>
              </a:rPr>
              <a:t>NaCl</a:t>
            </a:r>
            <a:r>
              <a:rPr lang="en-US" sz="2400" dirty="0">
                <a:solidFill>
                  <a:srgbClr val="006600"/>
                </a:solidFill>
              </a:rPr>
              <a:t> dissociates into two particles upon dissolution a Na</a:t>
            </a:r>
            <a:r>
              <a:rPr lang="en-US" sz="2400" baseline="30000" dirty="0">
                <a:solidFill>
                  <a:srgbClr val="006600"/>
                </a:solidFill>
              </a:rPr>
              <a:t>+</a:t>
            </a:r>
            <a:r>
              <a:rPr lang="en-US" sz="2400" dirty="0">
                <a:solidFill>
                  <a:srgbClr val="006600"/>
                </a:solidFill>
              </a:rPr>
              <a:t> and a </a:t>
            </a:r>
            <a:r>
              <a:rPr lang="en-US" sz="2400" dirty="0" err="1">
                <a:solidFill>
                  <a:srgbClr val="006600"/>
                </a:solidFill>
              </a:rPr>
              <a:t>Cl</a:t>
            </a:r>
            <a:r>
              <a:rPr lang="en-US" sz="2400" baseline="46000" dirty="0">
                <a:solidFill>
                  <a:srgbClr val="006600"/>
                </a:solidFill>
              </a:rPr>
              <a:t>-</a:t>
            </a:r>
            <a:r>
              <a:rPr lang="en-US" sz="2400" dirty="0">
                <a:solidFill>
                  <a:srgbClr val="006600"/>
                </a:solidFill>
              </a:rPr>
              <a:t>. </a:t>
            </a:r>
          </a:p>
          <a:p>
            <a:endParaRPr lang="en-US" sz="2400" dirty="0"/>
          </a:p>
          <a:p>
            <a:r>
              <a:rPr lang="en-US" sz="2400" dirty="0">
                <a:solidFill>
                  <a:schemeClr val="tx2">
                    <a:lumMod val="50000"/>
                  </a:schemeClr>
                </a:solidFill>
              </a:rPr>
              <a:t>Both solutions have the same </a:t>
            </a:r>
          </a:p>
          <a:p>
            <a:pPr algn="just"/>
            <a:r>
              <a:rPr lang="en-US" sz="2400" dirty="0">
                <a:solidFill>
                  <a:schemeClr val="tx2">
                    <a:lumMod val="50000"/>
                  </a:schemeClr>
                </a:solidFill>
              </a:rPr>
              <a:t>freezing point, boiling point, vapor pressure, and osmotic pressure because those colligative properties of a solution only depend on the number of dissolved particles. </a:t>
            </a:r>
            <a:endParaRPr lang="en-IN" sz="2400" dirty="0">
              <a:solidFill>
                <a:schemeClr val="tx2">
                  <a:lumMod val="50000"/>
                </a:schemeClr>
              </a:solidFill>
            </a:endParaRPr>
          </a:p>
        </p:txBody>
      </p:sp>
    </p:spTree>
    <p:extLst>
      <p:ext uri="{BB962C8B-B14F-4D97-AF65-F5344CB8AC3E}">
        <p14:creationId xmlns:p14="http://schemas.microsoft.com/office/powerpoint/2010/main" val="3225599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8" name="Google Shape;288;p31"/>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50</a:t>
            </a:fld>
            <a:endParaRPr>
              <a:solidFill>
                <a:schemeClr val="lt1"/>
              </a:solidFill>
            </a:endParaRPr>
          </a:p>
        </p:txBody>
      </p:sp>
      <p:pic>
        <p:nvPicPr>
          <p:cNvPr id="10" name="Picture 9"/>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475656" y="1628800"/>
            <a:ext cx="5943600" cy="1008112"/>
          </a:xfrm>
          <a:prstGeom prst="rect">
            <a:avLst/>
          </a:prstGeom>
          <a:noFill/>
          <a:ln>
            <a:noFill/>
          </a:ln>
        </p:spPr>
      </p:pic>
      <p:sp>
        <p:nvSpPr>
          <p:cNvPr id="2" name="Rectangle 1"/>
          <p:cNvSpPr/>
          <p:nvPr/>
        </p:nvSpPr>
        <p:spPr>
          <a:xfrm>
            <a:off x="539552" y="1124744"/>
            <a:ext cx="1069524" cy="390684"/>
          </a:xfrm>
          <a:prstGeom prst="rect">
            <a:avLst/>
          </a:prstGeom>
        </p:spPr>
        <p:txBody>
          <a:bodyPr wrap="none">
            <a:spAutoFit/>
          </a:bodyPr>
          <a:lstStyle/>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Synthesis</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23528" y="2708920"/>
            <a:ext cx="8553356" cy="2905860"/>
          </a:xfrm>
          <a:prstGeom prst="rect">
            <a:avLst/>
          </a:prstGeom>
        </p:spPr>
        <p:txBody>
          <a:bodyPr wrap="square">
            <a:spAutoFit/>
          </a:bodyPr>
          <a:lstStyle/>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Guideline 2: For compounds consisting of two parts joined by a heteroatom, disconnect next to the heteroatom. </a:t>
            </a:r>
            <a:endParaRPr lang="en-IN"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This guideline works for esters, amides, ethers, amines, </a:t>
            </a:r>
            <a:r>
              <a:rPr lang="en-US" dirty="0" err="1">
                <a:latin typeface="Times New Roman" panose="02020603050405020304" pitchFamily="18" charset="0"/>
                <a:ea typeface="Calibri" panose="020F0502020204030204" pitchFamily="34" charset="0"/>
                <a:cs typeface="Times New Roman" panose="02020603050405020304" pitchFamily="18" charset="0"/>
              </a:rPr>
              <a:t>acetals</a:t>
            </a:r>
            <a:r>
              <a:rPr lang="en-US" dirty="0">
                <a:latin typeface="Times New Roman" panose="02020603050405020304" pitchFamily="18" charset="0"/>
                <a:ea typeface="Calibri" panose="020F0502020204030204" pitchFamily="34" charset="0"/>
                <a:cs typeface="Times New Roman" panose="02020603050405020304" pitchFamily="18" charset="0"/>
              </a:rPr>
              <a:t>, ketals, </a:t>
            </a:r>
            <a:r>
              <a:rPr lang="en-US" dirty="0" err="1">
                <a:latin typeface="Times New Roman" panose="02020603050405020304" pitchFamily="18" charset="0"/>
                <a:ea typeface="Calibri" panose="020F0502020204030204" pitchFamily="34" charset="0"/>
                <a:cs typeface="Times New Roman" panose="02020603050405020304" pitchFamily="18" charset="0"/>
              </a:rPr>
              <a:t>sulphides</a:t>
            </a:r>
            <a:r>
              <a:rPr lang="en-US" dirty="0">
                <a:latin typeface="Times New Roman" panose="02020603050405020304" pitchFamily="18" charset="0"/>
                <a:ea typeface="Calibri" panose="020F0502020204030204" pitchFamily="34" charset="0"/>
                <a:cs typeface="Times New Roman" panose="02020603050405020304" pitchFamily="18" charset="0"/>
              </a:rPr>
              <a:t>, and so on, because these compounds are often prepared by a substitution reaction.</a:t>
            </a:r>
            <a:endParaRPr lang="en-IN"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dirty="0" err="1">
                <a:latin typeface="Times New Roman" panose="02020603050405020304" pitchFamily="18" charset="0"/>
                <a:ea typeface="Calibri" panose="020F0502020204030204" pitchFamily="34" charset="0"/>
                <a:cs typeface="Times New Roman" panose="02020603050405020304" pitchFamily="18" charset="0"/>
              </a:rPr>
              <a:t>Chlorbenside</a:t>
            </a:r>
            <a:r>
              <a:rPr lang="en-US" dirty="0">
                <a:latin typeface="Times New Roman" panose="02020603050405020304" pitchFamily="18" charset="0"/>
                <a:ea typeface="Calibri" panose="020F0502020204030204" pitchFamily="34" charset="0"/>
                <a:cs typeface="Times New Roman" panose="02020603050405020304" pitchFamily="18" charset="0"/>
              </a:rPr>
              <a:t> is used as </a:t>
            </a:r>
            <a:r>
              <a:rPr lang="en-US" dirty="0" err="1">
                <a:latin typeface="Times New Roman" panose="02020603050405020304" pitchFamily="18" charset="0"/>
                <a:ea typeface="Calibri" panose="020F0502020204030204" pitchFamily="34" charset="0"/>
                <a:cs typeface="Times New Roman" panose="02020603050405020304" pitchFamily="18" charset="0"/>
              </a:rPr>
              <a:t>acaricide</a:t>
            </a:r>
            <a:r>
              <a:rPr lang="en-US" dirty="0">
                <a:latin typeface="Times New Roman" panose="02020603050405020304" pitchFamily="18" charset="0"/>
                <a:ea typeface="Calibri" panose="020F0502020204030204" pitchFamily="34" charset="0"/>
                <a:cs typeface="Times New Roman" panose="02020603050405020304" pitchFamily="18" charset="0"/>
              </a:rPr>
              <a:t> to kill ticks and mites. Using guideline 2 it is possible to suggest disconnection next to the Sulphur atom, and using guideline 1 one has to disconnect on the alkyl side and not on the aryl side.</a:t>
            </a:r>
          </a:p>
          <a:p>
            <a:pPr algn="just">
              <a:lnSpc>
                <a:spcPct val="115000"/>
              </a:lnSpc>
              <a:spcAft>
                <a:spcPts val="10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Analysis</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artisticPhotocopy/>
                    </a14:imgEffect>
                    <a14:imgEffect>
                      <a14:brightnessContrast bright="40000" contrast="-53000"/>
                    </a14:imgEffect>
                  </a14:imgLayer>
                </a14:imgProps>
              </a:ext>
              <a:ext uri="{28A0092B-C50C-407E-A947-70E740481C1C}">
                <a14:useLocalDpi xmlns:a14="http://schemas.microsoft.com/office/drawing/2010/main" val="0"/>
              </a:ext>
            </a:extLst>
          </a:blip>
          <a:srcRect l="9775" r="5450"/>
          <a:stretch/>
        </p:blipFill>
        <p:spPr bwMode="auto">
          <a:xfrm>
            <a:off x="1619673" y="4627931"/>
            <a:ext cx="5347146" cy="961309"/>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51</a:t>
            </a:fld>
            <a:endParaRPr>
              <a:solidFill>
                <a:schemeClr val="lt1"/>
              </a:solidFill>
            </a:endParaRPr>
          </a:p>
        </p:txBody>
      </p:sp>
      <p:sp>
        <p:nvSpPr>
          <p:cNvPr id="2" name="Rectangle 1"/>
          <p:cNvSpPr/>
          <p:nvPr/>
        </p:nvSpPr>
        <p:spPr>
          <a:xfrm>
            <a:off x="323528" y="1196753"/>
            <a:ext cx="8136904" cy="709233"/>
          </a:xfrm>
          <a:prstGeom prst="rect">
            <a:avLst/>
          </a:prstGeom>
        </p:spPr>
        <p:txBody>
          <a:bodyPr wrap="square">
            <a:spAutoFit/>
          </a:bodyPr>
          <a:lstStyle/>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Synthetic equivalents corresponding to the above synthons can be suggested as follows.</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sharpenSoften amount="6000"/>
                    </a14:imgEffect>
                    <a14:imgEffect>
                      <a14:brightnessContrast bright="40000" contrast="-40000"/>
                    </a14:imgEffect>
                  </a14:imgLayer>
                </a14:imgProps>
              </a:ext>
              <a:ext uri="{28A0092B-C50C-407E-A947-70E740481C1C}">
                <a14:useLocalDpi xmlns:a14="http://schemas.microsoft.com/office/drawing/2010/main" val="0"/>
              </a:ext>
            </a:extLst>
          </a:blip>
          <a:srcRect l="9456" r="10096"/>
          <a:stretch/>
        </p:blipFill>
        <p:spPr bwMode="auto">
          <a:xfrm>
            <a:off x="1691680" y="1700808"/>
            <a:ext cx="5328592" cy="172819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23528" y="3143861"/>
            <a:ext cx="2557110" cy="837473"/>
          </a:xfrm>
          <a:prstGeom prst="rect">
            <a:avLst/>
          </a:prstGeom>
        </p:spPr>
        <p:txBody>
          <a:bodyPr wrap="none">
            <a:spAutoFit/>
          </a:bodyPr>
          <a:lstStyle/>
          <a:p>
            <a:pPr>
              <a:lnSpc>
                <a:spcPct val="115000"/>
              </a:lnSpc>
              <a:spcAft>
                <a:spcPts val="10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Synthesis of </a:t>
            </a:r>
            <a:r>
              <a:rPr lang="en-US" dirty="0" err="1">
                <a:latin typeface="Times New Roman" panose="02020603050405020304" pitchFamily="18" charset="0"/>
                <a:ea typeface="Calibri" panose="020F0502020204030204" pitchFamily="34" charset="0"/>
                <a:cs typeface="Times New Roman" panose="02020603050405020304" pitchFamily="18" charset="0"/>
              </a:rPr>
              <a:t>chlorbenside</a:t>
            </a:r>
            <a:endParaRPr lang="en-IN"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Effect>
                      <a14:sharpenSoften amount="3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91680" y="4076938"/>
            <a:ext cx="5676900" cy="144029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3"/>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solidFill>
                  <a:schemeClr val="lt1"/>
                </a:solidFill>
              </a:rPr>
              <a:pPr/>
              <a:t>52</a:t>
            </a:fld>
            <a:endParaRPr>
              <a:solidFill>
                <a:schemeClr val="lt1"/>
              </a:solidFill>
            </a:endParaRPr>
          </a:p>
        </p:txBody>
      </p:sp>
      <p:sp>
        <p:nvSpPr>
          <p:cNvPr id="4" name="Rectangle 3"/>
          <p:cNvSpPr/>
          <p:nvPr/>
        </p:nvSpPr>
        <p:spPr>
          <a:xfrm>
            <a:off x="323528" y="980729"/>
            <a:ext cx="8553356" cy="1602811"/>
          </a:xfrm>
          <a:prstGeom prst="rect">
            <a:avLst/>
          </a:prstGeom>
        </p:spPr>
        <p:txBody>
          <a:bodyPr wrap="square">
            <a:spAutoFit/>
          </a:bodyPr>
          <a:lstStyle/>
          <a:p>
            <a:pPr>
              <a:lnSpc>
                <a:spcPct val="115000"/>
              </a:lnSpc>
              <a:spcAft>
                <a:spcPts val="1000"/>
              </a:spcAft>
              <a:tabLst>
                <a:tab pos="447675"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Example 2: </a:t>
            </a:r>
            <a:r>
              <a:rPr lang="en-US" dirty="0" err="1">
                <a:latin typeface="Times New Roman" panose="02020603050405020304" pitchFamily="18" charset="0"/>
                <a:ea typeface="Calibri" panose="020F0502020204030204" pitchFamily="34" charset="0"/>
                <a:cs typeface="Times New Roman" panose="02020603050405020304" pitchFamily="18" charset="0"/>
              </a:rPr>
              <a:t>Cataben</a:t>
            </a:r>
            <a:r>
              <a:rPr lang="en-US" dirty="0">
                <a:latin typeface="Times New Roman" panose="02020603050405020304" pitchFamily="18" charset="0"/>
                <a:ea typeface="Calibri" panose="020F0502020204030204" pitchFamily="34" charset="0"/>
                <a:cs typeface="Times New Roman" panose="02020603050405020304" pitchFamily="18" charset="0"/>
              </a:rPr>
              <a:t> ethyl ester</a:t>
            </a:r>
            <a:endParaRPr lang="en-IN"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47675" algn="l"/>
              </a:tabLst>
            </a:pPr>
            <a:r>
              <a:rPr lang="en-US" dirty="0" err="1">
                <a:latin typeface="Times New Roman" panose="02020603050405020304" pitchFamily="18" charset="0"/>
                <a:ea typeface="Calibri" panose="020F0502020204030204" pitchFamily="34" charset="0"/>
                <a:cs typeface="Times New Roman" panose="02020603050405020304" pitchFamily="18" charset="0"/>
              </a:rPr>
              <a:t>Cataben</a:t>
            </a:r>
            <a:r>
              <a:rPr lang="en-US" dirty="0">
                <a:latin typeface="Times New Roman" panose="02020603050405020304" pitchFamily="18" charset="0"/>
                <a:ea typeface="Calibri" panose="020F0502020204030204" pitchFamily="34" charset="0"/>
                <a:cs typeface="Times New Roman" panose="02020603050405020304" pitchFamily="18" charset="0"/>
              </a:rPr>
              <a:t> ethyl ester is precursor to a drug used for lowering blood lipid level. It is an amine and hence disconnection can be applied next to the nitrogen atom.</a:t>
            </a:r>
          </a:p>
          <a:p>
            <a:pPr>
              <a:lnSpc>
                <a:spcPct val="115000"/>
              </a:lnSpc>
              <a:spcAft>
                <a:spcPts val="1000"/>
              </a:spcAft>
              <a:tabLst>
                <a:tab pos="447675" algn="l"/>
              </a:tabLst>
            </a:pPr>
            <a:r>
              <a:rPr lang="en-US" dirty="0">
                <a:latin typeface="Times New Roman" panose="02020603050405020304" pitchFamily="18" charset="0"/>
                <a:ea typeface="Calibri" panose="020F0502020204030204" pitchFamily="34" charset="0"/>
                <a:cs typeface="Times New Roman" panose="02020603050405020304" pitchFamily="18" charset="0"/>
              </a:rPr>
              <a:t>Analysis</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sharpenSoften amount="15000"/>
                    </a14:imgEffect>
                    <a14:imgEffect>
                      <a14:brightnessContrast bright="40000" contrast="-40000"/>
                    </a14:imgEffect>
                  </a14:imgLayer>
                </a14:imgProps>
              </a:ext>
              <a:ext uri="{28A0092B-C50C-407E-A947-70E740481C1C}">
                <a14:useLocalDpi xmlns:a14="http://schemas.microsoft.com/office/drawing/2010/main" val="0"/>
              </a:ext>
            </a:extLst>
          </a:blip>
          <a:srcRect t="2428" r="2884" b="2912"/>
          <a:stretch/>
        </p:blipFill>
        <p:spPr bwMode="auto">
          <a:xfrm>
            <a:off x="1259632" y="2581275"/>
            <a:ext cx="6264696" cy="2503909"/>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6" name="Google Shape;326;p34"/>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53</a:t>
            </a:fld>
            <a:endParaRPr/>
          </a:p>
        </p:txBody>
      </p:sp>
      <p:pic>
        <p:nvPicPr>
          <p:cNvPr id="6" name="Picture 5"/>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sharpenSoften amount="20000"/>
                    </a14:imgEffect>
                    <a14:imgEffect>
                      <a14:brightnessContrast bright="40000" contrast="52000"/>
                    </a14:imgEffect>
                  </a14:imgLayer>
                </a14:imgProps>
              </a:ext>
            </a:extLst>
          </a:blip>
          <a:stretch>
            <a:fillRect/>
          </a:stretch>
        </p:blipFill>
        <p:spPr>
          <a:xfrm>
            <a:off x="1475656" y="1556792"/>
            <a:ext cx="5943600" cy="1296144"/>
          </a:xfrm>
          <a:prstGeom prst="rect">
            <a:avLst/>
          </a:prstGeom>
        </p:spPr>
      </p:pic>
      <p:sp>
        <p:nvSpPr>
          <p:cNvPr id="2" name="TextBox 1"/>
          <p:cNvSpPr txBox="1"/>
          <p:nvPr/>
        </p:nvSpPr>
        <p:spPr>
          <a:xfrm>
            <a:off x="899592" y="1268760"/>
            <a:ext cx="937564" cy="369332"/>
          </a:xfrm>
          <a:prstGeom prst="rect">
            <a:avLst/>
          </a:prstGeom>
          <a:noFill/>
        </p:spPr>
        <p:txBody>
          <a:bodyPr wrap="none" rtlCol="0">
            <a:spAutoFit/>
          </a:bodyPr>
          <a:lstStyle/>
          <a:p>
            <a:r>
              <a:rPr lang="en-IN" dirty="0"/>
              <a:t>Analysis</a:t>
            </a:r>
          </a:p>
        </p:txBody>
      </p:sp>
      <p:pic>
        <p:nvPicPr>
          <p:cNvPr id="8" name="Picture 7"/>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artisticPhotocopy/>
                    </a14:imgEffect>
                    <a14:imgEffect>
                      <a14:sharpenSoften amount="36000"/>
                    </a14:imgEffect>
                    <a14:imgEffect>
                      <a14:brightnessContrast bright="40000" contrast="-40000"/>
                    </a14:imgEffect>
                  </a14:imgLayer>
                </a14:imgProps>
              </a:ext>
              <a:ext uri="{28A0092B-C50C-407E-A947-70E740481C1C}">
                <a14:useLocalDpi xmlns:a14="http://schemas.microsoft.com/office/drawing/2010/main" val="0"/>
              </a:ext>
            </a:extLst>
          </a:blip>
          <a:srcRect l="6891" r="3526"/>
          <a:stretch/>
        </p:blipFill>
        <p:spPr bwMode="auto">
          <a:xfrm>
            <a:off x="1403648" y="3691342"/>
            <a:ext cx="6015608" cy="1368152"/>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922587" y="3045009"/>
            <a:ext cx="1058175" cy="369332"/>
          </a:xfrm>
          <a:prstGeom prst="rect">
            <a:avLst/>
          </a:prstGeom>
          <a:noFill/>
        </p:spPr>
        <p:txBody>
          <a:bodyPr wrap="none" rtlCol="0">
            <a:spAutoFit/>
          </a:bodyPr>
          <a:lstStyle/>
          <a:p>
            <a:r>
              <a:rPr lang="en-IN" dirty="0"/>
              <a:t>Synthesis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p35"/>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54</a:t>
            </a:fld>
            <a:endParaRPr/>
          </a:p>
        </p:txBody>
      </p:sp>
      <p:sp>
        <p:nvSpPr>
          <p:cNvPr id="4" name="Rectangle 3"/>
          <p:cNvSpPr/>
          <p:nvPr/>
        </p:nvSpPr>
        <p:spPr>
          <a:xfrm>
            <a:off x="323528" y="1052737"/>
            <a:ext cx="8553356" cy="2239909"/>
          </a:xfrm>
          <a:prstGeom prst="rect">
            <a:avLst/>
          </a:prstGeom>
        </p:spPr>
        <p:txBody>
          <a:bodyPr wrap="square">
            <a:spAutoFit/>
          </a:bodyPr>
          <a:lstStyle/>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Guideline 3: Consider alternate disconnections and choose routes that avoid chemo-selectivity problems. This can often be done by disconnecting more reactive groups first. </a:t>
            </a:r>
            <a:endParaRPr lang="en-IN"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The following compound is an intermediate in the synthesis of the potential anti-obesity drug ICI-D7114. With an amine and two ether groups it requires several disconnections to take it back to available starting materials.</a:t>
            </a: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Analysis</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sharpenSoften amount="27000"/>
                    </a14:imgEffect>
                    <a14:imgEffect>
                      <a14:brightnessContrast bright="40000" contrast="-40000"/>
                    </a14:imgEffect>
                  </a14:imgLayer>
                </a14:imgProps>
              </a:ext>
            </a:extLst>
          </a:blip>
          <a:srcRect l="2405" r="1923"/>
          <a:stretch/>
        </p:blipFill>
        <p:spPr bwMode="auto">
          <a:xfrm>
            <a:off x="1187625" y="2780928"/>
            <a:ext cx="6552728" cy="2952328"/>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1" name="Google Shape;341;p36"/>
          <p:cNvSpPr txBox="1">
            <a:spLocks noGrp="1"/>
          </p:cNvSpPr>
          <p:nvPr>
            <p:ph type="sldNum" idx="12"/>
          </p:nvPr>
        </p:nvSpPr>
        <p:spPr>
          <a:xfrm>
            <a:off x="8328184" y="5454701"/>
            <a:ext cx="548700" cy="393600"/>
          </a:xfrm>
          <a:prstGeom prst="rect">
            <a:avLst/>
          </a:prstGeom>
        </p:spPr>
        <p:txBody>
          <a:bodyPr spcFirstLastPara="1" vert="horz" wrap="square" lIns="0" tIns="0" rIns="0" bIns="0" rtlCol="0" anchor="ctr" anchorCtr="0">
            <a:noAutofit/>
          </a:bodyPr>
          <a:lstStyle/>
          <a:p>
            <a:fld id="{00000000-1234-1234-1234-123412341234}" type="slidenum">
              <a:rPr lang="en"/>
              <a:pPr/>
              <a:t>55</a:t>
            </a:fld>
            <a:endParaRPr/>
          </a:p>
        </p:txBody>
      </p:sp>
      <p:sp>
        <p:nvSpPr>
          <p:cNvPr id="4" name="Rectangle 3"/>
          <p:cNvSpPr/>
          <p:nvPr/>
        </p:nvSpPr>
        <p:spPr>
          <a:xfrm>
            <a:off x="323528" y="1196753"/>
            <a:ext cx="8424936" cy="3195555"/>
          </a:xfrm>
          <a:prstGeom prst="rect">
            <a:avLst/>
          </a:prstGeom>
        </p:spPr>
        <p:txBody>
          <a:bodyPr wrap="square">
            <a:spAutoFit/>
          </a:bodyPr>
          <a:lstStyle/>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Both (a) and (b) disconnections pose problems of chemo-selectivity as it would be hard to alkylate phenol selectively in the presence of the basic nitrogen atom . Between (c) and (d), (c) appears to be the better choice. Because the next disconnection after (d) will have to be an alkylation of O in the presence of an NH</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2</a:t>
            </a:r>
            <a:r>
              <a:rPr lang="en-US" dirty="0">
                <a:latin typeface="Times New Roman" panose="02020603050405020304" pitchFamily="18" charset="0"/>
                <a:ea typeface="Calibri" panose="020F0502020204030204" pitchFamily="34" charset="0"/>
                <a:cs typeface="Times New Roman" panose="02020603050405020304" pitchFamily="18" charset="0"/>
              </a:rPr>
              <a:t> group. To avoid chemo-selectivity problems like this more reactive groups should be introduced late in the synthesis, i.e., they should be disconnected first.</a:t>
            </a:r>
            <a:endParaRPr lang="en-IN"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Disconnection (c) gives a compound with two ethers that might be disconnected further by disconnection (e) or (f).</a:t>
            </a:r>
          </a:p>
          <a:p>
            <a:pPr algn="just">
              <a:lnSpc>
                <a:spcPct val="115000"/>
              </a:lnSpc>
              <a:spcAft>
                <a:spcPts val="1000"/>
              </a:spcAft>
            </a:pPr>
            <a:r>
              <a:rPr lang="en-US" dirty="0">
                <a:latin typeface="Times New Roman" panose="02020603050405020304" pitchFamily="18" charset="0"/>
                <a:ea typeface="Calibri" panose="020F0502020204030204" pitchFamily="34" charset="0"/>
                <a:cs typeface="Times New Roman" panose="02020603050405020304" pitchFamily="18" charset="0"/>
              </a:rPr>
              <a:t>Analysis</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sharpenSoften amount="19000"/>
                    </a14:imgEffect>
                    <a14:imgEffect>
                      <a14:brightnessContrast bright="40000" contrast="6000"/>
                    </a14:imgEffect>
                  </a14:imgLayer>
                </a14:imgProps>
              </a:ext>
            </a:extLst>
          </a:blip>
          <a:srcRect l="3526" t="-1172" r="5448" b="1172"/>
          <a:stretch/>
        </p:blipFill>
        <p:spPr bwMode="auto">
          <a:xfrm>
            <a:off x="1475656" y="3212977"/>
            <a:ext cx="6048672" cy="2635324"/>
          </a:xfrm>
          <a:prstGeom prst="rect">
            <a:avLst/>
          </a:prstGeom>
          <a:ln>
            <a:noFill/>
          </a:ln>
          <a:extLst>
            <a:ext uri="{53640926-AAD7-44D8-BBD7-CCE9431645EC}">
              <a14:shadowObscured xmlns:a14="http://schemas.microsoft.com/office/drawing/2010/main"/>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6" name="Picture 5"/>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artisticPhotocopy/>
                    </a14:imgEffect>
                    <a14:imgEffect>
                      <a14:sharpenSoften amount="30000"/>
                    </a14:imgEffect>
                    <a14:imgEffect>
                      <a14:brightnessContrast bright="40000" contrast="-40000"/>
                    </a14:imgEffect>
                  </a14:imgLayer>
                </a14:imgProps>
              </a:ext>
            </a:extLst>
          </a:blip>
          <a:stretch>
            <a:fillRect/>
          </a:stretch>
        </p:blipFill>
        <p:spPr>
          <a:xfrm>
            <a:off x="467544" y="1988840"/>
            <a:ext cx="7992888" cy="3384376"/>
          </a:xfrm>
          <a:prstGeom prst="rect">
            <a:avLst/>
          </a:prstGeom>
        </p:spPr>
      </p:pic>
      <p:sp>
        <p:nvSpPr>
          <p:cNvPr id="4" name="TextBox 3"/>
          <p:cNvSpPr txBox="1"/>
          <p:nvPr/>
        </p:nvSpPr>
        <p:spPr>
          <a:xfrm>
            <a:off x="467545" y="1412776"/>
            <a:ext cx="1058175" cy="369332"/>
          </a:xfrm>
          <a:prstGeom prst="rect">
            <a:avLst/>
          </a:prstGeom>
          <a:noFill/>
        </p:spPr>
        <p:txBody>
          <a:bodyPr wrap="none" rtlCol="0">
            <a:spAutoFit/>
          </a:bodyPr>
          <a:lstStyle/>
          <a:p>
            <a:r>
              <a:rPr lang="en-IN" dirty="0"/>
              <a:t>Synthesis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prstClr val="black"/>
              <a:srgbClr val="D9C3A5">
                <a:tint val="50000"/>
                <a:satMod val="180000"/>
              </a:srgbClr>
            </a:duotone>
          </a:blip>
          <a:stretch>
            <a:fillRect/>
          </a:stretch>
        </p:blipFill>
        <p:spPr>
          <a:xfrm>
            <a:off x="611560" y="980728"/>
            <a:ext cx="7848872" cy="4824958"/>
          </a:xfrm>
          <a:prstGeom prst="rect">
            <a:avLst/>
          </a:prstGeom>
        </p:spPr>
      </p:pic>
    </p:spTree>
    <p:extLst>
      <p:ext uri="{BB962C8B-B14F-4D97-AF65-F5344CB8AC3E}">
        <p14:creationId xmlns:p14="http://schemas.microsoft.com/office/powerpoint/2010/main" val="3033918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1302275"/>
            <a:ext cx="8520600" cy="2179500"/>
          </a:xfrm>
          <a:prstGeom prst="rect">
            <a:avLst/>
          </a:prstGeom>
        </p:spPr>
        <p:txBody>
          <a:bodyPr spcFirstLastPara="1" vert="horz" wrap="square" lIns="91425" tIns="91425" rIns="91425" bIns="91425" rtlCol="0" anchor="t" anchorCtr="0">
            <a:noAutofit/>
          </a:bodyPr>
          <a:lstStyle/>
          <a:p>
            <a:pPr>
              <a:buClr>
                <a:schemeClr val="dk1"/>
              </a:buClr>
              <a:buSzPts val="1100"/>
            </a:pPr>
            <a:r>
              <a:rPr lang="en" sz="4100" b="1">
                <a:solidFill>
                  <a:srgbClr val="FFF2CC"/>
                </a:solidFill>
              </a:rPr>
              <a:t>ELECTRONIC SPECTRA OF TRANSITION METAL COMPLEXES -I</a:t>
            </a:r>
            <a:endParaRPr sz="2900" b="1">
              <a:solidFill>
                <a:srgbClr val="FFF2CC"/>
              </a:solidFill>
            </a:endParaRPr>
          </a:p>
        </p:txBody>
      </p:sp>
      <p:pic>
        <p:nvPicPr>
          <p:cNvPr id="55" name="Google Shape;55;p13"/>
          <p:cNvPicPr preferRelativeResize="0"/>
          <p:nvPr/>
        </p:nvPicPr>
        <p:blipFill>
          <a:blip r:embed="rId3">
            <a:alphaModFix/>
          </a:blip>
          <a:stretch>
            <a:fillRect/>
          </a:stretch>
        </p:blipFill>
        <p:spPr>
          <a:xfrm>
            <a:off x="372889" y="4163414"/>
            <a:ext cx="8010525" cy="14001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1302275"/>
            <a:ext cx="8520600" cy="707400"/>
          </a:xfrm>
          <a:prstGeom prst="rect">
            <a:avLst/>
          </a:prstGeom>
        </p:spPr>
        <p:txBody>
          <a:bodyPr spcFirstLastPara="1" vert="horz" wrap="square" lIns="91425" tIns="91425" rIns="91425" bIns="91425" rtlCol="0" anchor="t" anchorCtr="0">
            <a:noAutofit/>
          </a:bodyPr>
          <a:lstStyle/>
          <a:p>
            <a:pPr algn="l"/>
            <a:r>
              <a:rPr lang="en">
                <a:solidFill>
                  <a:srgbClr val="FFF2CC"/>
                </a:solidFill>
              </a:rPr>
              <a:t>Lecture Topics</a:t>
            </a:r>
            <a:r>
              <a:rPr lang="en"/>
              <a:t> </a:t>
            </a:r>
            <a:endParaRPr/>
          </a:p>
        </p:txBody>
      </p:sp>
      <p:sp>
        <p:nvSpPr>
          <p:cNvPr id="61" name="Google Shape;61;p14"/>
          <p:cNvSpPr txBox="1">
            <a:spLocks noGrp="1"/>
          </p:cNvSpPr>
          <p:nvPr>
            <p:ph type="body" idx="1"/>
          </p:nvPr>
        </p:nvSpPr>
        <p:spPr>
          <a:xfrm>
            <a:off x="311700" y="2079325"/>
            <a:ext cx="3999900" cy="3277200"/>
          </a:xfrm>
          <a:prstGeom prst="rect">
            <a:avLst/>
          </a:prstGeom>
        </p:spPr>
        <p:txBody>
          <a:bodyPr spcFirstLastPara="1" vert="horz" wrap="square" lIns="91425" tIns="91425" rIns="91425" bIns="91425" rtlCol="0" anchor="t" anchorCtr="0">
            <a:noAutofit/>
          </a:bodyPr>
          <a:lstStyle/>
          <a:p>
            <a:pPr indent="-361950">
              <a:spcBef>
                <a:spcPts val="0"/>
              </a:spcBef>
              <a:buClr>
                <a:schemeClr val="lt1"/>
              </a:buClr>
              <a:buSzPts val="2100"/>
            </a:pPr>
            <a:r>
              <a:rPr lang="en" sz="2100">
                <a:solidFill>
                  <a:schemeClr val="lt1"/>
                </a:solidFill>
              </a:rPr>
              <a:t>Introduction</a:t>
            </a:r>
            <a:endParaRPr sz="2100">
              <a:solidFill>
                <a:schemeClr val="lt1"/>
              </a:solidFill>
            </a:endParaRPr>
          </a:p>
          <a:p>
            <a:pPr indent="-361950">
              <a:spcBef>
                <a:spcPts val="0"/>
              </a:spcBef>
              <a:buClr>
                <a:schemeClr val="lt1"/>
              </a:buClr>
              <a:buSzPts val="2100"/>
            </a:pPr>
            <a:r>
              <a:rPr lang="en" sz="2100">
                <a:solidFill>
                  <a:schemeClr val="lt1"/>
                </a:solidFill>
              </a:rPr>
              <a:t>Electronic configuration</a:t>
            </a:r>
            <a:endParaRPr sz="2100">
              <a:solidFill>
                <a:schemeClr val="lt1"/>
              </a:solidFill>
            </a:endParaRPr>
          </a:p>
          <a:p>
            <a:pPr indent="-361950">
              <a:spcBef>
                <a:spcPts val="0"/>
              </a:spcBef>
              <a:buClr>
                <a:schemeClr val="lt1"/>
              </a:buClr>
              <a:buSzPts val="2100"/>
            </a:pPr>
            <a:r>
              <a:rPr lang="en" sz="2100">
                <a:solidFill>
                  <a:schemeClr val="lt1"/>
                </a:solidFill>
              </a:rPr>
              <a:t>Quantum numbers</a:t>
            </a:r>
            <a:endParaRPr sz="2100">
              <a:solidFill>
                <a:schemeClr val="lt1"/>
              </a:solidFill>
            </a:endParaRPr>
          </a:p>
          <a:p>
            <a:pPr indent="-361950">
              <a:spcBef>
                <a:spcPts val="0"/>
              </a:spcBef>
              <a:buClr>
                <a:schemeClr val="lt1"/>
              </a:buClr>
              <a:buSzPts val="2100"/>
            </a:pPr>
            <a:r>
              <a:rPr lang="en" sz="2100">
                <a:solidFill>
                  <a:schemeClr val="lt1"/>
                </a:solidFill>
              </a:rPr>
              <a:t>Spin - orbit coupling --- types</a:t>
            </a:r>
            <a:endParaRPr sz="2100">
              <a:solidFill>
                <a:schemeClr val="lt1"/>
              </a:solidFill>
            </a:endParaRPr>
          </a:p>
          <a:p>
            <a:pPr indent="-361950">
              <a:spcBef>
                <a:spcPts val="0"/>
              </a:spcBef>
              <a:buClr>
                <a:schemeClr val="lt1"/>
              </a:buClr>
              <a:buSzPts val="2100"/>
            </a:pPr>
            <a:r>
              <a:rPr lang="en" sz="2100">
                <a:solidFill>
                  <a:schemeClr val="lt1"/>
                </a:solidFill>
              </a:rPr>
              <a:t>Term and state notation</a:t>
            </a:r>
            <a:endParaRPr sz="2100">
              <a:solidFill>
                <a:schemeClr val="lt1"/>
              </a:solidFill>
            </a:endParaRPr>
          </a:p>
          <a:p>
            <a:pPr indent="-361950">
              <a:spcBef>
                <a:spcPts val="0"/>
              </a:spcBef>
              <a:buClr>
                <a:schemeClr val="lt1"/>
              </a:buClr>
              <a:buSzPts val="2100"/>
            </a:pPr>
            <a:r>
              <a:rPr lang="en" sz="2100">
                <a:solidFill>
                  <a:schemeClr val="lt1"/>
                </a:solidFill>
              </a:rPr>
              <a:t>Derivation of Term symbols,states &amp; Microstates</a:t>
            </a:r>
            <a:endParaRPr sz="2100">
              <a:solidFill>
                <a:schemeClr val="lt1"/>
              </a:solidFill>
            </a:endParaRPr>
          </a:p>
        </p:txBody>
      </p:sp>
      <p:sp>
        <p:nvSpPr>
          <p:cNvPr id="62" name="Google Shape;62;p14"/>
          <p:cNvSpPr txBox="1">
            <a:spLocks noGrp="1"/>
          </p:cNvSpPr>
          <p:nvPr>
            <p:ph type="body" idx="2"/>
          </p:nvPr>
        </p:nvSpPr>
        <p:spPr>
          <a:xfrm>
            <a:off x="4832400" y="2009725"/>
            <a:ext cx="3999900" cy="3416400"/>
          </a:xfrm>
          <a:prstGeom prst="rect">
            <a:avLst/>
          </a:prstGeom>
        </p:spPr>
        <p:txBody>
          <a:bodyPr spcFirstLastPara="1" vert="horz" wrap="square" lIns="91425" tIns="91425" rIns="91425" bIns="91425" rtlCol="0" anchor="t" anchorCtr="0">
            <a:noAutofit/>
          </a:bodyPr>
          <a:lstStyle/>
          <a:p>
            <a:pPr indent="-361950">
              <a:spcBef>
                <a:spcPts val="0"/>
              </a:spcBef>
              <a:buClr>
                <a:schemeClr val="lt1"/>
              </a:buClr>
              <a:buSzPts val="2100"/>
            </a:pPr>
            <a:r>
              <a:rPr lang="en" sz="2100">
                <a:solidFill>
                  <a:schemeClr val="lt1"/>
                </a:solidFill>
              </a:rPr>
              <a:t>Hund’s Rules </a:t>
            </a:r>
            <a:endParaRPr sz="2100">
              <a:solidFill>
                <a:schemeClr val="lt1"/>
              </a:solidFill>
            </a:endParaRPr>
          </a:p>
          <a:p>
            <a:pPr indent="-361950">
              <a:spcBef>
                <a:spcPts val="0"/>
              </a:spcBef>
              <a:buClr>
                <a:schemeClr val="lt1"/>
              </a:buClr>
              <a:buSzPts val="2100"/>
            </a:pPr>
            <a:r>
              <a:rPr lang="en" sz="2100">
                <a:solidFill>
                  <a:schemeClr val="lt1"/>
                </a:solidFill>
              </a:rPr>
              <a:t>Table of higher energy terms and ground term for d1 to d9 configurations</a:t>
            </a:r>
            <a:endParaRPr sz="2100">
              <a:solidFill>
                <a:schemeClr val="lt1"/>
              </a:solidFill>
            </a:endParaRPr>
          </a:p>
          <a:p>
            <a:pPr indent="-361950">
              <a:spcBef>
                <a:spcPts val="0"/>
              </a:spcBef>
              <a:buClr>
                <a:schemeClr val="lt1"/>
              </a:buClr>
              <a:buSzPts val="2100"/>
            </a:pPr>
            <a:r>
              <a:rPr lang="en" sz="2100">
                <a:solidFill>
                  <a:schemeClr val="lt1"/>
                </a:solidFill>
              </a:rPr>
              <a:t>Determination of ground term for metal ions in strong ligand field.</a:t>
            </a:r>
            <a:endParaRPr sz="2100">
              <a:solidFill>
                <a:schemeClr val="lt1"/>
              </a:solidFill>
            </a:endParaRPr>
          </a:p>
          <a:p>
            <a:pPr marL="0" indent="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229600" cy="5940088"/>
          </a:xfrm>
          <a:prstGeom prst="rect">
            <a:avLst/>
          </a:prstGeom>
        </p:spPr>
        <p:txBody>
          <a:bodyPr wrap="square">
            <a:spAutoFit/>
          </a:bodyPr>
          <a:lstStyle/>
          <a:p>
            <a:r>
              <a:rPr lang="en-US" sz="2800" b="1" dirty="0">
                <a:solidFill>
                  <a:srgbClr val="990033"/>
                </a:solidFill>
              </a:rPr>
              <a:t>At higher concentrations of solute</a:t>
            </a:r>
          </a:p>
          <a:p>
            <a:pPr>
              <a:lnSpc>
                <a:spcPct val="150000"/>
              </a:lnSpc>
            </a:pPr>
            <a:r>
              <a:rPr lang="en-US" sz="2400" b="1" dirty="0">
                <a:solidFill>
                  <a:srgbClr val="003366"/>
                </a:solidFill>
              </a:rPr>
              <a:t>The freezing point depression, </a:t>
            </a:r>
          </a:p>
          <a:p>
            <a:pPr>
              <a:lnSpc>
                <a:spcPct val="150000"/>
              </a:lnSpc>
            </a:pPr>
            <a:r>
              <a:rPr lang="en-US" sz="2400" b="1" dirty="0">
                <a:solidFill>
                  <a:srgbClr val="003366"/>
                </a:solidFill>
              </a:rPr>
              <a:t>Boiling point elevation, </a:t>
            </a:r>
          </a:p>
          <a:p>
            <a:pPr>
              <a:lnSpc>
                <a:spcPct val="150000"/>
              </a:lnSpc>
            </a:pPr>
            <a:r>
              <a:rPr lang="en-US" sz="2400" b="1" dirty="0">
                <a:solidFill>
                  <a:srgbClr val="003366"/>
                </a:solidFill>
              </a:rPr>
              <a:t>Vapour pressure lowering, and </a:t>
            </a:r>
          </a:p>
          <a:p>
            <a:pPr>
              <a:lnSpc>
                <a:spcPct val="150000"/>
              </a:lnSpc>
            </a:pPr>
            <a:r>
              <a:rPr lang="en-US" sz="2400" b="1" dirty="0">
                <a:solidFill>
                  <a:srgbClr val="003366"/>
                </a:solidFill>
              </a:rPr>
              <a:t>Osmotic pressure  are all dependent on the chemical nature of the solvent and the solute.</a:t>
            </a:r>
          </a:p>
          <a:p>
            <a:pPr algn="ctr">
              <a:lnSpc>
                <a:spcPct val="150000"/>
              </a:lnSpc>
            </a:pPr>
            <a:r>
              <a:rPr lang="en-US" sz="2400" dirty="0">
                <a:solidFill>
                  <a:schemeClr val="accent3">
                    <a:lumMod val="50000"/>
                  </a:schemeClr>
                </a:solidFill>
                <a:latin typeface="Arial Unicode MS" pitchFamily="34" charset="-128"/>
              </a:rPr>
              <a:t>MOLE FRACTION &amp; MOLALITY</a:t>
            </a:r>
            <a:endParaRPr lang="en-US" sz="2400" b="1" dirty="0">
              <a:solidFill>
                <a:srgbClr val="003366"/>
              </a:solidFill>
            </a:endParaRPr>
          </a:p>
          <a:p>
            <a:r>
              <a:rPr lang="en-US" sz="2000" b="1" dirty="0">
                <a:solidFill>
                  <a:schemeClr val="accent2"/>
                </a:solidFill>
                <a:latin typeface="Arial Unicode MS" pitchFamily="34" charset="-128"/>
              </a:rPr>
              <a:t>MOLE FRACTION OF Component i  ( X</a:t>
            </a:r>
            <a:r>
              <a:rPr lang="en-US" sz="2000" b="1" baseline="-25000" dirty="0">
                <a:solidFill>
                  <a:schemeClr val="accent2"/>
                </a:solidFill>
                <a:latin typeface="Arial Unicode MS" pitchFamily="34" charset="-128"/>
              </a:rPr>
              <a:t>i  </a:t>
            </a:r>
            <a:r>
              <a:rPr lang="en-US" sz="2000" b="1" dirty="0">
                <a:solidFill>
                  <a:schemeClr val="accent2"/>
                </a:solidFill>
                <a:latin typeface="Arial Unicode MS" pitchFamily="34" charset="-128"/>
              </a:rPr>
              <a:t>)= n</a:t>
            </a:r>
            <a:r>
              <a:rPr lang="en-US" sz="2000" b="1" baseline="-25000" dirty="0">
                <a:solidFill>
                  <a:schemeClr val="accent2"/>
                </a:solidFill>
                <a:latin typeface="Arial Unicode MS" pitchFamily="34" charset="-128"/>
              </a:rPr>
              <a:t> i  </a:t>
            </a:r>
            <a:r>
              <a:rPr lang="en-US" sz="2000" b="1" dirty="0">
                <a:solidFill>
                  <a:schemeClr val="accent2"/>
                </a:solidFill>
                <a:latin typeface="Arial Unicode MS" pitchFamily="34" charset="-128"/>
              </a:rPr>
              <a:t>/ n </a:t>
            </a:r>
            <a:r>
              <a:rPr lang="en-US" sz="2000" b="1" baseline="-25000" dirty="0">
                <a:solidFill>
                  <a:schemeClr val="accent2"/>
                </a:solidFill>
                <a:latin typeface="Arial Unicode MS" pitchFamily="34" charset="-128"/>
              </a:rPr>
              <a:t>total  </a:t>
            </a:r>
          </a:p>
          <a:p>
            <a:endParaRPr lang="en-US" sz="2000" dirty="0">
              <a:solidFill>
                <a:schemeClr val="accent2"/>
              </a:solidFill>
              <a:latin typeface="Arial Unicode MS" pitchFamily="34" charset="-128"/>
            </a:endParaRPr>
          </a:p>
          <a:p>
            <a:r>
              <a:rPr lang="en-US" sz="2000" b="1" dirty="0">
                <a:solidFill>
                  <a:schemeClr val="accent2"/>
                </a:solidFill>
                <a:latin typeface="Arial Unicode MS" pitchFamily="34" charset="-128"/>
              </a:rPr>
              <a:t>MOLALITY</a:t>
            </a:r>
            <a:r>
              <a:rPr lang="en-US" sz="2000" dirty="0">
                <a:solidFill>
                  <a:schemeClr val="accent2"/>
                </a:solidFill>
                <a:latin typeface="Arial Unicode MS" pitchFamily="34" charset="-128"/>
              </a:rPr>
              <a:t> =   </a:t>
            </a:r>
            <a:r>
              <a:rPr lang="en-US" sz="2400" dirty="0">
                <a:solidFill>
                  <a:srgbClr val="003366"/>
                </a:solidFill>
                <a:latin typeface="Arial Unicode MS" pitchFamily="34" charset="-128"/>
              </a:rPr>
              <a:t>Moles of </a:t>
            </a:r>
            <a:r>
              <a:rPr lang="en-US" sz="2400" b="1" dirty="0">
                <a:solidFill>
                  <a:srgbClr val="003366"/>
                </a:solidFill>
                <a:latin typeface="Arial Unicode MS" pitchFamily="34" charset="-128"/>
              </a:rPr>
              <a:t>Solute</a:t>
            </a:r>
            <a:r>
              <a:rPr lang="en-US" sz="2400" dirty="0">
                <a:solidFill>
                  <a:srgbClr val="003366"/>
                </a:solidFill>
                <a:latin typeface="Arial Unicode MS" pitchFamily="34" charset="-128"/>
              </a:rPr>
              <a:t> </a:t>
            </a:r>
            <a:r>
              <a:rPr lang="en-US" sz="2400" dirty="0">
                <a:solidFill>
                  <a:srgbClr val="663300"/>
                </a:solidFill>
                <a:latin typeface="Arial Unicode MS" pitchFamily="34" charset="-128"/>
              </a:rPr>
              <a:t>/ </a:t>
            </a:r>
            <a:r>
              <a:rPr lang="en-US" sz="2400" dirty="0">
                <a:solidFill>
                  <a:srgbClr val="663300"/>
                </a:solidFill>
                <a:effectLst>
                  <a:outerShdw blurRad="38100" dist="38100" dir="2700000" algn="tl">
                    <a:srgbClr val="C0C0C0"/>
                  </a:outerShdw>
                </a:effectLst>
                <a:latin typeface="Arial Unicode MS" pitchFamily="34" charset="-128"/>
              </a:rPr>
              <a:t>kg Solvent</a:t>
            </a:r>
          </a:p>
          <a:p>
            <a:endParaRPr lang="en-US" sz="2400" dirty="0">
              <a:solidFill>
                <a:srgbClr val="663300"/>
              </a:solidFill>
              <a:effectLst>
                <a:outerShdw blurRad="38100" dist="38100" dir="2700000" algn="tl">
                  <a:srgbClr val="C0C0C0"/>
                </a:outerShdw>
              </a:effectLst>
              <a:latin typeface="Arial Unicode MS" pitchFamily="34" charset="-128"/>
            </a:endParaRPr>
          </a:p>
          <a:p>
            <a:r>
              <a:rPr lang="en-US" sz="2400" b="1" i="1" dirty="0">
                <a:solidFill>
                  <a:schemeClr val="accent2"/>
                </a:solidFill>
                <a:latin typeface="Arial Unicode MS" pitchFamily="34" charset="-128"/>
              </a:rPr>
              <a:t>Note</a:t>
            </a:r>
            <a:r>
              <a:rPr lang="en-US" sz="2400" dirty="0">
                <a:latin typeface="Arial Unicode MS" pitchFamily="34" charset="-128"/>
              </a:rPr>
              <a:t>:  In dilute solutions, </a:t>
            </a:r>
            <a:r>
              <a:rPr lang="en-US" sz="2400" b="1" dirty="0">
                <a:solidFill>
                  <a:srgbClr val="FF0000"/>
                </a:solidFill>
                <a:latin typeface="Arial Unicode MS" pitchFamily="34" charset="-128"/>
              </a:rPr>
              <a:t>Molality</a:t>
            </a:r>
            <a:r>
              <a:rPr lang="en-US" sz="2400" dirty="0">
                <a:latin typeface="Arial Unicode MS" pitchFamily="34" charset="-128"/>
              </a:rPr>
              <a:t> &amp; </a:t>
            </a:r>
            <a:r>
              <a:rPr lang="en-US" sz="2400" b="1" dirty="0">
                <a:solidFill>
                  <a:srgbClr val="FF0000"/>
                </a:solidFill>
                <a:latin typeface="Arial Unicode MS" pitchFamily="34" charset="-128"/>
              </a:rPr>
              <a:t>Molarity</a:t>
            </a:r>
            <a:r>
              <a:rPr lang="en-US" sz="2400" dirty="0">
                <a:latin typeface="Arial Unicode MS" pitchFamily="34" charset="-128"/>
              </a:rPr>
              <a:t> have  nearly the same values! </a:t>
            </a:r>
            <a:r>
              <a:rPr lang="en-US" sz="2400" b="1" dirty="0">
                <a:solidFill>
                  <a:srgbClr val="7030A0"/>
                </a:solidFill>
                <a:latin typeface="Arial Unicode MS" pitchFamily="34" charset="-128"/>
              </a:rPr>
              <a:t>Molality is independent of Temperature</a:t>
            </a:r>
            <a:r>
              <a:rPr lang="en-US" sz="2400" dirty="0">
                <a:latin typeface="Arial Unicode MS" pitchFamily="34" charset="-128"/>
              </a:rPr>
              <a:t>.</a:t>
            </a:r>
            <a:endParaRPr lang="en-IN" sz="2000" b="1" dirty="0">
              <a:solidFill>
                <a:srgbClr val="003366"/>
              </a:solidFill>
            </a:endParaRPr>
          </a:p>
        </p:txBody>
      </p:sp>
    </p:spTree>
    <p:extLst>
      <p:ext uri="{BB962C8B-B14F-4D97-AF65-F5344CB8AC3E}">
        <p14:creationId xmlns:p14="http://schemas.microsoft.com/office/powerpoint/2010/main" val="1559819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364425" y="1222375"/>
            <a:ext cx="8557200" cy="4096500"/>
          </a:xfrm>
          <a:prstGeom prst="rect">
            <a:avLst/>
          </a:prstGeom>
          <a:noFill/>
          <a:ln>
            <a:noFill/>
          </a:ln>
        </p:spPr>
        <p:txBody>
          <a:bodyPr spcFirstLastPara="1" wrap="square" lIns="91425" tIns="91425" rIns="91425" bIns="91425" anchor="t" anchorCtr="0">
            <a:noAutofit/>
          </a:bodyPr>
          <a:lstStyle/>
          <a:p>
            <a:r>
              <a:rPr lang="en" sz="3900">
                <a:solidFill>
                  <a:srgbClr val="FFF2CC"/>
                </a:solidFill>
              </a:rPr>
              <a:t>Introduction</a:t>
            </a:r>
            <a:endParaRPr sz="3900">
              <a:solidFill>
                <a:srgbClr val="FFF2CC"/>
              </a:solidFill>
            </a:endParaRPr>
          </a:p>
          <a:p>
            <a:endParaRPr/>
          </a:p>
          <a:p>
            <a:r>
              <a:rPr lang="en" sz="2100">
                <a:solidFill>
                  <a:schemeClr val="lt1"/>
                </a:solidFill>
              </a:rPr>
              <a:t>Most of the  transition metal complexes are colored.</a:t>
            </a:r>
            <a:endParaRPr sz="2100">
              <a:solidFill>
                <a:schemeClr val="lt1"/>
              </a:solidFill>
            </a:endParaRPr>
          </a:p>
          <a:p>
            <a:pPr marL="457200"/>
            <a:endParaRPr sz="2100">
              <a:solidFill>
                <a:schemeClr val="lt1"/>
              </a:solidFill>
            </a:endParaRPr>
          </a:p>
          <a:p>
            <a:pPr marL="457200"/>
            <a:r>
              <a:rPr lang="en">
                <a:solidFill>
                  <a:schemeClr val="lt1"/>
                </a:solidFill>
              </a:rPr>
              <a:t>For example Hexa aquo cobalt (II) ion is pink in colour and Tetra chloro cobaltate (II) ion is blue. </a:t>
            </a:r>
            <a:r>
              <a:rPr lang="en" sz="3200">
                <a:solidFill>
                  <a:srgbClr val="FFFFFF"/>
                </a:solidFill>
              </a:rPr>
              <a:t> </a:t>
            </a:r>
            <a:endParaRPr sz="3200">
              <a:solidFill>
                <a:srgbClr val="FFFFFF"/>
              </a:solidFill>
            </a:endParaRPr>
          </a:p>
          <a:p>
            <a:r>
              <a:rPr lang="en" sz="2100">
                <a:solidFill>
                  <a:srgbClr val="FFFFFF"/>
                </a:solidFill>
              </a:rPr>
              <a:t>The spectral or magnetic properties of complexes are due to the presence of Unpaired electrons.</a:t>
            </a:r>
            <a:endParaRPr sz="2100">
              <a:solidFill>
                <a:srgbClr val="FFFFFF"/>
              </a:solidFill>
            </a:endParaRPr>
          </a:p>
          <a:p>
            <a:endParaRPr sz="2100">
              <a:solidFill>
                <a:srgbClr val="FFFFFF"/>
              </a:solidFill>
            </a:endParaRPr>
          </a:p>
          <a:p>
            <a:r>
              <a:rPr lang="en" sz="2100">
                <a:solidFill>
                  <a:srgbClr val="FFFFFF"/>
                </a:solidFill>
              </a:rPr>
              <a:t>The unpaired electrons in the d - orbitals of metal ions are responsible for these spectral properties i.e., colour  </a:t>
            </a:r>
            <a:endParaRPr sz="2100">
              <a:solidFill>
                <a:srgbClr val="FFFFFF"/>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26600" y="1046950"/>
            <a:ext cx="8684400" cy="4619700"/>
          </a:xfrm>
          <a:prstGeom prst="rect">
            <a:avLst/>
          </a:prstGeom>
        </p:spPr>
        <p:txBody>
          <a:bodyPr spcFirstLastPara="1" vert="horz" wrap="square" lIns="91425" tIns="91425" rIns="91425" bIns="91425" rtlCol="0" anchor="t" anchorCtr="0">
            <a:noAutofit/>
          </a:bodyPr>
          <a:lstStyle/>
          <a:p>
            <a:pPr algn="l"/>
            <a:r>
              <a:rPr lang="en" sz="2100">
                <a:solidFill>
                  <a:schemeClr val="lt1"/>
                </a:solidFill>
              </a:rPr>
              <a:t>Transition of electrons from one d- orbital to other is responsible for the spectral band.</a:t>
            </a:r>
            <a:endParaRPr sz="2100">
              <a:solidFill>
                <a:schemeClr val="lt1"/>
              </a:solidFill>
            </a:endParaRPr>
          </a:p>
          <a:p>
            <a:pPr algn="l"/>
            <a:endParaRPr sz="2100">
              <a:solidFill>
                <a:schemeClr val="lt1"/>
              </a:solidFill>
            </a:endParaRPr>
          </a:p>
          <a:p>
            <a:pPr algn="l"/>
            <a:r>
              <a:rPr lang="en" sz="2100">
                <a:solidFill>
                  <a:schemeClr val="lt1"/>
                </a:solidFill>
              </a:rPr>
              <a:t>These transitions are known as d-d transitions.</a:t>
            </a:r>
            <a:endParaRPr sz="2100">
              <a:solidFill>
                <a:schemeClr val="lt1"/>
              </a:solidFill>
            </a:endParaRPr>
          </a:p>
          <a:p>
            <a:pPr algn="l"/>
            <a:endParaRPr sz="2100">
              <a:solidFill>
                <a:schemeClr val="lt1"/>
              </a:solidFill>
            </a:endParaRPr>
          </a:p>
          <a:p>
            <a:pPr algn="l"/>
            <a:r>
              <a:rPr lang="en" sz="2100">
                <a:solidFill>
                  <a:schemeClr val="lt1"/>
                </a:solidFill>
              </a:rPr>
              <a:t>Similarly f-f transitions are possible Lanthanide and Actinide complexes.</a:t>
            </a:r>
            <a:endParaRPr sz="2100">
              <a:solidFill>
                <a:schemeClr val="lt1"/>
              </a:solidFill>
            </a:endParaRPr>
          </a:p>
          <a:p>
            <a:pPr algn="l"/>
            <a:endParaRPr sz="2100">
              <a:solidFill>
                <a:schemeClr val="lt1"/>
              </a:solidFill>
            </a:endParaRPr>
          </a:p>
          <a:p>
            <a:pPr algn="l"/>
            <a:r>
              <a:rPr lang="en" sz="2100">
                <a:solidFill>
                  <a:schemeClr val="lt1"/>
                </a:solidFill>
              </a:rPr>
              <a:t>These d-d and f-f transitions are combinedly known as ligand field spectra.</a:t>
            </a:r>
            <a:endParaRPr sz="2100">
              <a:solidFill>
                <a:schemeClr val="lt1"/>
              </a:solidFill>
            </a:endParaRPr>
          </a:p>
          <a:p>
            <a:pPr algn="l"/>
            <a:endParaRPr sz="2100">
              <a:solidFill>
                <a:schemeClr val="lt1"/>
              </a:solidFill>
            </a:endParaRPr>
          </a:p>
          <a:p>
            <a:pPr algn="l"/>
            <a:r>
              <a:rPr lang="en" sz="2100">
                <a:solidFill>
                  <a:schemeClr val="lt1"/>
                </a:solidFill>
              </a:rPr>
              <a:t>Splitting of d- orbitals or f- orbitals is possible in the presence of ligand field and hence transition from one low energy orbital to other high energy orbital is possible.</a:t>
            </a:r>
            <a:endParaRPr sz="2100">
              <a:solidFill>
                <a:schemeClr val="lt1"/>
              </a:solidFill>
            </a:endParaRPr>
          </a:p>
          <a:p>
            <a:pPr algn="l"/>
            <a:endParaRPr sz="2100">
              <a:solidFill>
                <a:schemeClr val="lt1"/>
              </a:solidFill>
            </a:endParaRPr>
          </a:p>
          <a:p>
            <a:pPr algn="l"/>
            <a:r>
              <a:rPr lang="en" sz="2100">
                <a:solidFill>
                  <a:schemeClr val="lt1"/>
                </a:solidFill>
              </a:rPr>
              <a:t> </a:t>
            </a:r>
            <a:endParaRPr sz="2100">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11700" y="1302275"/>
            <a:ext cx="8520600" cy="4511400"/>
          </a:xfrm>
          <a:prstGeom prst="rect">
            <a:avLst/>
          </a:prstGeom>
        </p:spPr>
        <p:txBody>
          <a:bodyPr spcFirstLastPara="1" vert="horz" wrap="square" lIns="91425" tIns="91425" rIns="91425" bIns="91425" rtlCol="0" anchor="t" anchorCtr="0">
            <a:noAutofit/>
          </a:bodyPr>
          <a:lstStyle/>
          <a:p>
            <a:pPr algn="l"/>
            <a:r>
              <a:rPr lang="en" sz="2100">
                <a:solidFill>
                  <a:schemeClr val="lt1"/>
                </a:solidFill>
              </a:rPr>
              <a:t>In addition to this ligand field spectra, the other types of spectra possible in complexes are</a:t>
            </a:r>
            <a:endParaRPr sz="2100">
              <a:solidFill>
                <a:schemeClr val="lt1"/>
              </a:solidFill>
            </a:endParaRPr>
          </a:p>
          <a:p>
            <a:pPr algn="l"/>
            <a:endParaRPr sz="2100">
              <a:solidFill>
                <a:schemeClr val="lt1"/>
              </a:solidFill>
            </a:endParaRPr>
          </a:p>
          <a:p>
            <a:pPr marL="457200" algn="l"/>
            <a:r>
              <a:rPr lang="en" sz="2100">
                <a:solidFill>
                  <a:schemeClr val="lt1"/>
                </a:solidFill>
              </a:rPr>
              <a:t>Charge Transfer spectra ( MLCT and LMCT).</a:t>
            </a:r>
            <a:endParaRPr sz="2100">
              <a:solidFill>
                <a:schemeClr val="lt1"/>
              </a:solidFill>
            </a:endParaRPr>
          </a:p>
          <a:p>
            <a:pPr marL="457200" algn="l"/>
            <a:endParaRPr sz="2100">
              <a:solidFill>
                <a:schemeClr val="lt1"/>
              </a:solidFill>
            </a:endParaRPr>
          </a:p>
          <a:p>
            <a:pPr marL="457200" algn="l"/>
            <a:r>
              <a:rPr lang="en" sz="2100">
                <a:solidFill>
                  <a:schemeClr val="lt1"/>
                </a:solidFill>
              </a:rPr>
              <a:t>Intraligand transitions.</a:t>
            </a:r>
            <a:endParaRPr sz="2100">
              <a:solidFill>
                <a:schemeClr val="lt1"/>
              </a:solidFill>
            </a:endParaRPr>
          </a:p>
          <a:p>
            <a:pPr marL="457200" algn="l"/>
            <a:endParaRPr sz="2100">
              <a:solidFill>
                <a:schemeClr val="lt1"/>
              </a:solidFill>
            </a:endParaRPr>
          </a:p>
          <a:p>
            <a:pPr marL="457200" algn="l"/>
            <a:r>
              <a:rPr lang="en" sz="2100">
                <a:solidFill>
                  <a:schemeClr val="lt1"/>
                </a:solidFill>
              </a:rPr>
              <a:t>Counter ion Spectra.</a:t>
            </a:r>
            <a:endParaRPr sz="2100">
              <a:solidFill>
                <a:schemeClr val="lt1"/>
              </a:solidFill>
            </a:endParaRPr>
          </a:p>
          <a:p>
            <a:pPr algn="l"/>
            <a:endParaRPr sz="2100">
              <a:solidFill>
                <a:schemeClr val="lt1"/>
              </a:solidFill>
            </a:endParaRPr>
          </a:p>
          <a:p>
            <a:pPr algn="l"/>
            <a:r>
              <a:rPr lang="en" sz="2100">
                <a:solidFill>
                  <a:schemeClr val="lt1"/>
                </a:solidFill>
              </a:rPr>
              <a:t>These three spectral studies are possible in UV region.</a:t>
            </a:r>
            <a:endParaRPr sz="2100">
              <a:solidFill>
                <a:schemeClr val="lt1"/>
              </a:solidFill>
            </a:endParaRPr>
          </a:p>
          <a:p>
            <a:pPr algn="l"/>
            <a:endParaRPr sz="2100">
              <a:solidFill>
                <a:schemeClr val="lt1"/>
              </a:solidFill>
            </a:endParaRPr>
          </a:p>
          <a:p>
            <a:pPr algn="l"/>
            <a:r>
              <a:rPr lang="en" sz="2100">
                <a:solidFill>
                  <a:schemeClr val="lt1"/>
                </a:solidFill>
              </a:rPr>
              <a:t>Ligand field transitions are possible mostly in Visible region and rarely in UV region.</a:t>
            </a:r>
            <a:endParaRPr sz="2100">
              <a:solidFill>
                <a:schemeClr val="lt1"/>
              </a:solidFill>
            </a:endParaRPr>
          </a:p>
          <a:p>
            <a:pPr algn="l"/>
            <a:endParaRPr sz="2100">
              <a:solidFill>
                <a:schemeClr val="lt1"/>
              </a:solidFill>
            </a:endParaRPr>
          </a:p>
          <a:p>
            <a:pPr algn="l"/>
            <a:endParaRPr sz="2100">
              <a:solidFill>
                <a:schemeClr val="lt1"/>
              </a:solidFill>
            </a:endParaRPr>
          </a:p>
          <a:p>
            <a:pPr algn="l"/>
            <a:endParaRPr sz="2100">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311700" y="1302275"/>
            <a:ext cx="8520600" cy="4324500"/>
          </a:xfrm>
          <a:prstGeom prst="rect">
            <a:avLst/>
          </a:prstGeom>
        </p:spPr>
        <p:txBody>
          <a:bodyPr spcFirstLastPara="1" vert="horz" wrap="square" lIns="91425" tIns="91425" rIns="91425" bIns="91425" rtlCol="0" anchor="t" anchorCtr="0">
            <a:noAutofit/>
          </a:bodyPr>
          <a:lstStyle/>
          <a:p>
            <a:pPr algn="l"/>
            <a:r>
              <a:rPr lang="en" sz="2100">
                <a:solidFill>
                  <a:schemeClr val="lt1"/>
                </a:solidFill>
              </a:rPr>
              <a:t>The study of ligand field spectra is confined to visible region only.</a:t>
            </a:r>
            <a:endParaRPr sz="2100">
              <a:solidFill>
                <a:schemeClr val="lt1"/>
              </a:solidFill>
            </a:endParaRPr>
          </a:p>
          <a:p>
            <a:pPr algn="l"/>
            <a:r>
              <a:rPr lang="en" sz="2100">
                <a:solidFill>
                  <a:schemeClr val="lt1"/>
                </a:solidFill>
              </a:rPr>
              <a:t>Color of the complex is due to complementary wavelength and not due to absorbed wavelength.</a:t>
            </a:r>
            <a:endParaRPr sz="2100">
              <a:solidFill>
                <a:schemeClr val="lt1"/>
              </a:solidFill>
            </a:endParaRPr>
          </a:p>
          <a:p>
            <a:pPr algn="l"/>
            <a:r>
              <a:rPr lang="en" sz="2100">
                <a:solidFill>
                  <a:schemeClr val="lt1"/>
                </a:solidFill>
              </a:rPr>
              <a:t>Color of the complex depends on the amount of energy absorbed, which in turn depends on crystal field or ligand field strength.</a:t>
            </a:r>
            <a:endParaRPr sz="2100">
              <a:solidFill>
                <a:schemeClr val="lt1"/>
              </a:solidFill>
            </a:endParaRPr>
          </a:p>
          <a:p>
            <a:pPr algn="l"/>
            <a:endParaRPr sz="2100">
              <a:solidFill>
                <a:schemeClr val="lt1"/>
              </a:solidFill>
            </a:endParaRPr>
          </a:p>
          <a:p>
            <a:pPr algn="l"/>
            <a:endParaRPr sz="2100">
              <a:solidFill>
                <a:schemeClr val="lt1"/>
              </a:solidFill>
            </a:endParaRPr>
          </a:p>
          <a:p>
            <a:pPr algn="l"/>
            <a:endParaRPr sz="2100">
              <a:solidFill>
                <a:schemeClr val="lt1"/>
              </a:solidFill>
            </a:endParaRPr>
          </a:p>
          <a:p>
            <a:pPr algn="l"/>
            <a:endParaRPr sz="2100">
              <a:solidFill>
                <a:schemeClr val="lt1"/>
              </a:solidFill>
            </a:endParaRPr>
          </a:p>
          <a:p>
            <a:pPr algn="l"/>
            <a:endParaRPr sz="2100">
              <a:solidFill>
                <a:schemeClr val="lt1"/>
              </a:solidFill>
            </a:endParaRPr>
          </a:p>
          <a:p>
            <a:pPr algn="l"/>
            <a:endParaRPr sz="2100">
              <a:solidFill>
                <a:schemeClr val="lt1"/>
              </a:solidFill>
            </a:endParaRPr>
          </a:p>
        </p:txBody>
      </p:sp>
      <p:pic>
        <p:nvPicPr>
          <p:cNvPr id="83" name="Google Shape;83;p18"/>
          <p:cNvPicPr preferRelativeResize="0"/>
          <p:nvPr/>
        </p:nvPicPr>
        <p:blipFill>
          <a:blip r:embed="rId3">
            <a:alphaModFix/>
          </a:blip>
          <a:stretch>
            <a:fillRect/>
          </a:stretch>
        </p:blipFill>
        <p:spPr>
          <a:xfrm>
            <a:off x="382700" y="3337150"/>
            <a:ext cx="8235724" cy="22254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a:spLocks noGrp="1"/>
          </p:cNvSpPr>
          <p:nvPr>
            <p:ph type="body" idx="1"/>
          </p:nvPr>
        </p:nvSpPr>
        <p:spPr>
          <a:xfrm>
            <a:off x="5717975" y="1632125"/>
            <a:ext cx="3300000" cy="2912400"/>
          </a:xfrm>
          <a:prstGeom prst="rect">
            <a:avLst/>
          </a:prstGeom>
        </p:spPr>
        <p:txBody>
          <a:bodyPr spcFirstLastPara="1" vert="horz" wrap="square" lIns="91425" tIns="91425" rIns="91425" bIns="91425" rtlCol="0" anchor="t" anchorCtr="0">
            <a:noAutofit/>
          </a:bodyPr>
          <a:lstStyle/>
          <a:p>
            <a:pPr marL="0" indent="0">
              <a:spcBef>
                <a:spcPts val="0"/>
              </a:spcBef>
              <a:spcAft>
                <a:spcPts val="1600"/>
              </a:spcAft>
              <a:buNone/>
            </a:pPr>
            <a:r>
              <a:rPr lang="en" sz="2500">
                <a:solidFill>
                  <a:schemeClr val="lt1"/>
                </a:solidFill>
              </a:rPr>
              <a:t>The adjacent table shows the list of absorbed wavelength and complimentary colour of the complex i.e., observed colour.</a:t>
            </a:r>
            <a:endParaRPr sz="2500">
              <a:solidFill>
                <a:schemeClr val="lt1"/>
              </a:solidFill>
            </a:endParaRPr>
          </a:p>
        </p:txBody>
      </p:sp>
      <p:pic>
        <p:nvPicPr>
          <p:cNvPr id="89" name="Google Shape;89;p19"/>
          <p:cNvPicPr preferRelativeResize="0"/>
          <p:nvPr/>
        </p:nvPicPr>
        <p:blipFill>
          <a:blip r:embed="rId3">
            <a:alphaModFix/>
          </a:blip>
          <a:stretch>
            <a:fillRect/>
          </a:stretch>
        </p:blipFill>
        <p:spPr>
          <a:xfrm>
            <a:off x="311701" y="1000125"/>
            <a:ext cx="5005475" cy="4857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311700" y="1302275"/>
            <a:ext cx="8520600" cy="572700"/>
          </a:xfrm>
          <a:prstGeom prst="rect">
            <a:avLst/>
          </a:prstGeom>
        </p:spPr>
        <p:txBody>
          <a:bodyPr spcFirstLastPara="1" vert="horz" wrap="square" lIns="91425" tIns="91425" rIns="91425" bIns="91425" rtlCol="0" anchor="t" anchorCtr="0">
            <a:noAutofit/>
          </a:bodyPr>
          <a:lstStyle/>
          <a:p>
            <a:pPr algn="l"/>
            <a:r>
              <a:rPr lang="en" sz="1800">
                <a:solidFill>
                  <a:schemeClr val="lt1"/>
                </a:solidFill>
              </a:rPr>
              <a:t>Analysis of these spectra is not simple and lot of theoretical knowledge is required </a:t>
            </a:r>
            <a:endParaRPr sz="1800">
              <a:solidFill>
                <a:schemeClr val="lt1"/>
              </a:solidFill>
            </a:endParaRPr>
          </a:p>
        </p:txBody>
      </p:sp>
      <p:sp>
        <p:nvSpPr>
          <p:cNvPr id="95" name="Google Shape;95;p20"/>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rtlCol="0" anchor="t" anchorCtr="0">
            <a:noAutofit/>
          </a:bodyPr>
          <a:lstStyle/>
          <a:p>
            <a:pPr marL="0" indent="0">
              <a:spcBef>
                <a:spcPts val="0"/>
              </a:spcBef>
              <a:spcAft>
                <a:spcPts val="1600"/>
              </a:spcAft>
              <a:buNone/>
            </a:pPr>
            <a:endParaRPr/>
          </a:p>
        </p:txBody>
      </p:sp>
      <p:pic>
        <p:nvPicPr>
          <p:cNvPr id="96" name="Google Shape;96;p20"/>
          <p:cNvPicPr preferRelativeResize="0"/>
          <p:nvPr/>
        </p:nvPicPr>
        <p:blipFill>
          <a:blip r:embed="rId3">
            <a:alphaModFix/>
          </a:blip>
          <a:stretch>
            <a:fillRect/>
          </a:stretch>
        </p:blipFill>
        <p:spPr>
          <a:xfrm>
            <a:off x="311700" y="1944125"/>
            <a:ext cx="8520600" cy="37810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txBox="1">
            <a:spLocks noGrp="1"/>
          </p:cNvSpPr>
          <p:nvPr>
            <p:ph type="body" idx="1"/>
          </p:nvPr>
        </p:nvSpPr>
        <p:spPr>
          <a:xfrm>
            <a:off x="311700" y="1285875"/>
            <a:ext cx="8613000" cy="44394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100">
                <a:solidFill>
                  <a:schemeClr val="lt1"/>
                </a:solidFill>
              </a:rPr>
              <a:t>Theoretical knowledge of the following aspects is required to assess the possible number of bands and their intensity in the spectrum.</a:t>
            </a:r>
            <a:endParaRPr sz="2100">
              <a:solidFill>
                <a:schemeClr val="lt1"/>
              </a:solidFill>
            </a:endParaRPr>
          </a:p>
          <a:p>
            <a:pPr indent="-361950">
              <a:lnSpc>
                <a:spcPct val="150000"/>
              </a:lnSpc>
              <a:spcBef>
                <a:spcPts val="1600"/>
              </a:spcBef>
              <a:buClr>
                <a:schemeClr val="lt1"/>
              </a:buClr>
              <a:buSzPts val="2100"/>
              <a:buAutoNum type="arabicPeriod"/>
            </a:pPr>
            <a:r>
              <a:rPr lang="en" sz="2100">
                <a:solidFill>
                  <a:schemeClr val="lt1"/>
                </a:solidFill>
              </a:rPr>
              <a:t>Number of possible energy levels.(Terms, states or ligand field components) </a:t>
            </a:r>
            <a:endParaRPr sz="2100">
              <a:solidFill>
                <a:schemeClr val="lt1"/>
              </a:solidFill>
            </a:endParaRPr>
          </a:p>
          <a:p>
            <a:pPr indent="-361950">
              <a:lnSpc>
                <a:spcPct val="150000"/>
              </a:lnSpc>
              <a:spcBef>
                <a:spcPts val="0"/>
              </a:spcBef>
              <a:buClr>
                <a:schemeClr val="lt1"/>
              </a:buClr>
              <a:buSzPts val="2100"/>
              <a:buAutoNum type="arabicPeriod"/>
            </a:pPr>
            <a:r>
              <a:rPr lang="en" sz="2100">
                <a:solidFill>
                  <a:schemeClr val="lt1"/>
                </a:solidFill>
              </a:rPr>
              <a:t>Energy ordering of the levels.(Hund’s rules to predict ground term and energy level diagrams i.e., Orgel or TS diagrams.)</a:t>
            </a:r>
            <a:endParaRPr sz="2100">
              <a:solidFill>
                <a:schemeClr val="lt1"/>
              </a:solidFill>
            </a:endParaRPr>
          </a:p>
          <a:p>
            <a:pPr indent="-361950">
              <a:lnSpc>
                <a:spcPct val="150000"/>
              </a:lnSpc>
              <a:spcBef>
                <a:spcPts val="0"/>
              </a:spcBef>
              <a:buClr>
                <a:schemeClr val="lt1"/>
              </a:buClr>
              <a:buSzPts val="2100"/>
              <a:buAutoNum type="arabicPeriod"/>
            </a:pPr>
            <a:r>
              <a:rPr lang="en" sz="2100">
                <a:solidFill>
                  <a:schemeClr val="lt1"/>
                </a:solidFill>
              </a:rPr>
              <a:t> Allowed transitions between these levels. (Quantum mechanical restrictions or Selection rules i.e., Spin selection rule and Laporte selection rule.) </a:t>
            </a:r>
            <a:endParaRPr sz="2100">
              <a:solidFill>
                <a:schemeClr val="lt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311700" y="1302275"/>
            <a:ext cx="8520600" cy="4224000"/>
          </a:xfrm>
          <a:prstGeom prst="rect">
            <a:avLst/>
          </a:prstGeom>
        </p:spPr>
        <p:txBody>
          <a:bodyPr spcFirstLastPara="1" vert="horz" wrap="square" lIns="91425" tIns="91425" rIns="91425" bIns="365750" rtlCol="0" anchor="t" anchorCtr="0">
            <a:noAutofit/>
          </a:bodyPr>
          <a:lstStyle/>
          <a:p>
            <a:pPr algn="l"/>
            <a:r>
              <a:rPr lang="en" sz="2400">
                <a:solidFill>
                  <a:schemeClr val="lt1"/>
                </a:solidFill>
              </a:rPr>
              <a:t>Energy Levels</a:t>
            </a:r>
            <a:endParaRPr sz="2400">
              <a:solidFill>
                <a:schemeClr val="lt1"/>
              </a:solidFill>
            </a:endParaRPr>
          </a:p>
          <a:p>
            <a:pPr algn="l"/>
            <a:endParaRPr sz="2400">
              <a:solidFill>
                <a:schemeClr val="lt1"/>
              </a:solidFill>
            </a:endParaRPr>
          </a:p>
          <a:p>
            <a:pPr algn="l"/>
            <a:r>
              <a:rPr lang="en" sz="2100">
                <a:solidFill>
                  <a:schemeClr val="lt1"/>
                </a:solidFill>
              </a:rPr>
              <a:t>To derive the number of possible energy levels it is necessary to have the knowledge of Electronic configuration and Quantum numbers.</a:t>
            </a:r>
            <a:endParaRPr sz="2100">
              <a:solidFill>
                <a:schemeClr val="lt1"/>
              </a:solidFill>
            </a:endParaRPr>
          </a:p>
          <a:p>
            <a:pPr algn="l"/>
            <a:endParaRPr sz="2100">
              <a:solidFill>
                <a:schemeClr val="lt1"/>
              </a:solidFill>
            </a:endParaRPr>
          </a:p>
          <a:p>
            <a:pPr algn="l"/>
            <a:r>
              <a:rPr lang="en" sz="2100">
                <a:solidFill>
                  <a:schemeClr val="lt1"/>
                </a:solidFill>
              </a:rPr>
              <a:t>Electronic configuration : Electrons are arranged in the orbitals basing on Aufbau’s principle, Hund’s rule and Pauli’s exclusion principle.</a:t>
            </a:r>
            <a:endParaRPr sz="2100">
              <a:solidFill>
                <a:schemeClr val="lt1"/>
              </a:solidFill>
            </a:endParaRPr>
          </a:p>
          <a:p>
            <a:pPr algn="l"/>
            <a:r>
              <a:rPr lang="en" sz="2100">
                <a:solidFill>
                  <a:schemeClr val="lt1"/>
                </a:solidFill>
              </a:rPr>
              <a:t>Quantum numbers : Basically there four quantum numbers</a:t>
            </a:r>
            <a:endParaRPr sz="2100">
              <a:solidFill>
                <a:schemeClr val="lt1"/>
              </a:solidFill>
            </a:endParaRPr>
          </a:p>
          <a:p>
            <a:pPr marL="457200" indent="-361950" algn="l">
              <a:buClr>
                <a:schemeClr val="lt1"/>
              </a:buClr>
              <a:buSzPts val="2100"/>
              <a:buAutoNum type="arabicPeriod"/>
            </a:pPr>
            <a:r>
              <a:rPr lang="en" sz="2100">
                <a:solidFill>
                  <a:schemeClr val="lt1"/>
                </a:solidFill>
              </a:rPr>
              <a:t>Principal QN (n)</a:t>
            </a:r>
            <a:endParaRPr sz="2100">
              <a:solidFill>
                <a:schemeClr val="lt1"/>
              </a:solidFill>
            </a:endParaRPr>
          </a:p>
          <a:p>
            <a:pPr marL="457200" indent="-361950" algn="l">
              <a:buClr>
                <a:schemeClr val="lt1"/>
              </a:buClr>
              <a:buSzPts val="2100"/>
              <a:buAutoNum type="arabicPeriod"/>
            </a:pPr>
            <a:r>
              <a:rPr lang="en" sz="2100">
                <a:solidFill>
                  <a:schemeClr val="lt1"/>
                </a:solidFill>
              </a:rPr>
              <a:t>Azimuthal or Orbital angular momentum QN (</a:t>
            </a:r>
            <a:r>
              <a:rPr lang="en" sz="2100" i="1">
                <a:solidFill>
                  <a:schemeClr val="lt1"/>
                </a:solidFill>
              </a:rPr>
              <a:t>l</a:t>
            </a:r>
            <a:r>
              <a:rPr lang="en" sz="2100">
                <a:solidFill>
                  <a:schemeClr val="lt1"/>
                </a:solidFill>
              </a:rPr>
              <a:t>)</a:t>
            </a:r>
            <a:endParaRPr sz="2100">
              <a:solidFill>
                <a:schemeClr val="lt1"/>
              </a:solidFill>
            </a:endParaRPr>
          </a:p>
          <a:p>
            <a:pPr marL="457200" indent="-361950" algn="l">
              <a:buClr>
                <a:schemeClr val="lt1"/>
              </a:buClr>
              <a:buSzPts val="2100"/>
              <a:buAutoNum type="arabicPeriod"/>
            </a:pPr>
            <a:r>
              <a:rPr lang="en" sz="2100">
                <a:solidFill>
                  <a:schemeClr val="lt1"/>
                </a:solidFill>
              </a:rPr>
              <a:t>Magnetic QN (</a:t>
            </a:r>
            <a:r>
              <a:rPr lang="en" sz="2100" i="1">
                <a:solidFill>
                  <a:srgbClr val="FFFFFF"/>
                </a:solidFill>
              </a:rPr>
              <a:t>m</a:t>
            </a:r>
            <a:r>
              <a:rPr lang="en" sz="2100" i="1" baseline="-25000">
                <a:solidFill>
                  <a:srgbClr val="FFFFFF"/>
                </a:solidFill>
              </a:rPr>
              <a:t>l</a:t>
            </a:r>
            <a:r>
              <a:rPr lang="en" sz="2100">
                <a:solidFill>
                  <a:schemeClr val="lt1"/>
                </a:solidFill>
              </a:rPr>
              <a:t>)</a:t>
            </a:r>
            <a:endParaRPr sz="2100">
              <a:solidFill>
                <a:schemeClr val="lt1"/>
              </a:solidFill>
            </a:endParaRPr>
          </a:p>
          <a:p>
            <a:pPr marL="457200" indent="-361950" algn="l">
              <a:buClr>
                <a:schemeClr val="lt1"/>
              </a:buClr>
              <a:buSzPts val="2100"/>
              <a:buAutoNum type="arabicPeriod"/>
            </a:pPr>
            <a:r>
              <a:rPr lang="en" sz="2100">
                <a:solidFill>
                  <a:schemeClr val="lt1"/>
                </a:solidFill>
              </a:rPr>
              <a:t>Spin QN (s)</a:t>
            </a:r>
            <a:endParaRPr sz="2100">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body" idx="1"/>
          </p:nvPr>
        </p:nvSpPr>
        <p:spPr>
          <a:xfrm>
            <a:off x="311700" y="1178725"/>
            <a:ext cx="8520600" cy="19440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600">
                <a:solidFill>
                  <a:schemeClr val="lt1"/>
                </a:solidFill>
              </a:rPr>
              <a:t>In addition to these four basic QN three more are possible as per Vector Atom Model, which are</a:t>
            </a:r>
            <a:endParaRPr sz="2600">
              <a:solidFill>
                <a:schemeClr val="lt1"/>
              </a:solidFill>
            </a:endParaRPr>
          </a:p>
          <a:p>
            <a:pPr indent="-393700">
              <a:spcBef>
                <a:spcPts val="1600"/>
              </a:spcBef>
              <a:buClr>
                <a:schemeClr val="lt1"/>
              </a:buClr>
              <a:buSzPts val="2600"/>
              <a:buAutoNum type="arabicPeriod"/>
            </a:pPr>
            <a:r>
              <a:rPr lang="en" sz="2600">
                <a:solidFill>
                  <a:schemeClr val="lt1"/>
                </a:solidFill>
              </a:rPr>
              <a:t>Total Orbital Angular Momentum QN (L)</a:t>
            </a:r>
            <a:endParaRPr sz="2600">
              <a:solidFill>
                <a:schemeClr val="lt1"/>
              </a:solidFill>
            </a:endParaRPr>
          </a:p>
          <a:p>
            <a:pPr indent="-393700">
              <a:spcBef>
                <a:spcPts val="0"/>
              </a:spcBef>
              <a:buClr>
                <a:schemeClr val="lt1"/>
              </a:buClr>
              <a:buSzPts val="2600"/>
              <a:buAutoNum type="arabicPeriod"/>
            </a:pPr>
            <a:r>
              <a:rPr lang="en" sz="2600">
                <a:solidFill>
                  <a:schemeClr val="lt1"/>
                </a:solidFill>
              </a:rPr>
              <a:t>Total Spin QN (S)</a:t>
            </a:r>
            <a:endParaRPr sz="2600">
              <a:solidFill>
                <a:schemeClr val="lt1"/>
              </a:solidFill>
            </a:endParaRPr>
          </a:p>
          <a:p>
            <a:pPr indent="-393700">
              <a:spcBef>
                <a:spcPts val="0"/>
              </a:spcBef>
              <a:buClr>
                <a:schemeClr val="lt1"/>
              </a:buClr>
              <a:buSzPts val="2600"/>
              <a:buAutoNum type="arabicPeriod"/>
            </a:pPr>
            <a:r>
              <a:rPr lang="en" sz="2600">
                <a:solidFill>
                  <a:schemeClr val="lt1"/>
                </a:solidFill>
              </a:rPr>
              <a:t>Total Angular Momentum QN (J)</a:t>
            </a:r>
            <a:endParaRPr sz="2600">
              <a:solidFill>
                <a:schemeClr val="lt1"/>
              </a:solidFill>
            </a:endParaRPr>
          </a:p>
          <a:p>
            <a:pPr marL="0" indent="0">
              <a:spcBef>
                <a:spcPts val="1600"/>
              </a:spcBef>
              <a:buNone/>
            </a:pPr>
            <a:r>
              <a:rPr lang="en" sz="2200">
                <a:solidFill>
                  <a:schemeClr val="lt1"/>
                </a:solidFill>
              </a:rPr>
              <a:t>Total Orbital Angular Momentum QN is obtained from vectorial summation of Azimuthal QN (</a:t>
            </a:r>
            <a:r>
              <a:rPr lang="en" sz="2200" i="1">
                <a:solidFill>
                  <a:schemeClr val="lt1"/>
                </a:solidFill>
              </a:rPr>
              <a:t>l)</a:t>
            </a:r>
            <a:endParaRPr sz="2200" i="1">
              <a:solidFill>
                <a:schemeClr val="lt1"/>
              </a:solidFill>
            </a:endParaRPr>
          </a:p>
          <a:p>
            <a:pPr marL="0" indent="0">
              <a:spcBef>
                <a:spcPts val="1600"/>
              </a:spcBef>
              <a:spcAft>
                <a:spcPts val="1600"/>
              </a:spcAft>
              <a:buNone/>
            </a:pPr>
            <a:r>
              <a:rPr lang="en" sz="2200">
                <a:solidFill>
                  <a:schemeClr val="lt1"/>
                </a:solidFill>
              </a:rPr>
              <a:t>L = | </a:t>
            </a:r>
            <a:r>
              <a:rPr lang="en" sz="2200" i="1">
                <a:solidFill>
                  <a:schemeClr val="lt1"/>
                </a:solidFill>
              </a:rPr>
              <a:t>l</a:t>
            </a:r>
            <a:r>
              <a:rPr lang="en" sz="1200">
                <a:solidFill>
                  <a:schemeClr val="lt1"/>
                </a:solidFill>
              </a:rPr>
              <a:t>1 </a:t>
            </a:r>
            <a:r>
              <a:rPr lang="en" sz="2100">
                <a:solidFill>
                  <a:schemeClr val="lt1"/>
                </a:solidFill>
              </a:rPr>
              <a:t>+ </a:t>
            </a:r>
            <a:r>
              <a:rPr lang="en" sz="2100" i="1">
                <a:solidFill>
                  <a:schemeClr val="lt1"/>
                </a:solidFill>
              </a:rPr>
              <a:t>l</a:t>
            </a:r>
            <a:r>
              <a:rPr lang="en" sz="1100" i="1">
                <a:solidFill>
                  <a:schemeClr val="lt1"/>
                </a:solidFill>
              </a:rPr>
              <a:t>2</a:t>
            </a:r>
            <a:r>
              <a:rPr lang="en" sz="2200">
                <a:solidFill>
                  <a:schemeClr val="lt1"/>
                </a:solidFill>
              </a:rPr>
              <a:t> | ……………. …..| </a:t>
            </a:r>
            <a:r>
              <a:rPr lang="en" sz="2200" i="1">
                <a:solidFill>
                  <a:schemeClr val="lt1"/>
                </a:solidFill>
              </a:rPr>
              <a:t>l</a:t>
            </a:r>
            <a:r>
              <a:rPr lang="en" sz="1200">
                <a:solidFill>
                  <a:schemeClr val="lt1"/>
                </a:solidFill>
              </a:rPr>
              <a:t>1 </a:t>
            </a:r>
            <a:r>
              <a:rPr lang="en" sz="2100">
                <a:solidFill>
                  <a:schemeClr val="lt1"/>
                </a:solidFill>
              </a:rPr>
              <a:t>- </a:t>
            </a:r>
            <a:r>
              <a:rPr lang="en" sz="2100" i="1">
                <a:solidFill>
                  <a:schemeClr val="lt1"/>
                </a:solidFill>
              </a:rPr>
              <a:t>l</a:t>
            </a:r>
            <a:r>
              <a:rPr lang="en" sz="1100" i="1">
                <a:solidFill>
                  <a:schemeClr val="lt1"/>
                </a:solidFill>
              </a:rPr>
              <a:t>2</a:t>
            </a:r>
            <a:r>
              <a:rPr lang="en" sz="2200">
                <a:solidFill>
                  <a:schemeClr val="lt1"/>
                </a:solidFill>
              </a:rPr>
              <a:t> | and can be shown as follows </a:t>
            </a:r>
            <a:endParaRPr sz="2200">
              <a:solidFill>
                <a:schemeClr val="lt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4"/>
          <p:cNvPicPr preferRelativeResize="0"/>
          <p:nvPr/>
        </p:nvPicPr>
        <p:blipFill>
          <a:blip r:embed="rId3">
            <a:alphaModFix/>
          </a:blip>
          <a:stretch>
            <a:fillRect/>
          </a:stretch>
        </p:blipFill>
        <p:spPr>
          <a:xfrm>
            <a:off x="551100" y="1163400"/>
            <a:ext cx="7944850" cy="453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dirty="0">
                <a:solidFill>
                  <a:schemeClr val="accent3">
                    <a:lumMod val="50000"/>
                  </a:schemeClr>
                </a:solidFill>
                <a:latin typeface="Arial Unicode MS" pitchFamily="34" charset="-128"/>
              </a:rPr>
              <a:t> </a:t>
            </a:r>
          </a:p>
        </p:txBody>
      </p:sp>
      <p:sp>
        <p:nvSpPr>
          <p:cNvPr id="4099" name="Rectangle 3"/>
          <p:cNvSpPr>
            <a:spLocks noGrp="1" noChangeArrowheads="1"/>
          </p:cNvSpPr>
          <p:nvPr>
            <p:ph type="body" idx="1"/>
          </p:nvPr>
        </p:nvSpPr>
        <p:spPr>
          <a:xfrm>
            <a:off x="228600" y="381000"/>
            <a:ext cx="8610600" cy="4114800"/>
          </a:xfrm>
        </p:spPr>
        <p:txBody>
          <a:bodyPr/>
          <a:lstStyle/>
          <a:p>
            <a:pPr marL="0" indent="0">
              <a:buNone/>
            </a:pPr>
            <a:r>
              <a:rPr lang="en-IN" b="1" dirty="0">
                <a:solidFill>
                  <a:schemeClr val="accent6">
                    <a:lumMod val="50000"/>
                  </a:schemeClr>
                </a:solidFill>
              </a:rPr>
              <a:t>Relative Lowering of Vapour Pressure</a:t>
            </a:r>
            <a:endParaRPr lang="en-IN" sz="2000" b="1" dirty="0">
              <a:solidFill>
                <a:schemeClr val="accent6">
                  <a:lumMod val="50000"/>
                </a:schemeClr>
              </a:solidFill>
            </a:endParaRPr>
          </a:p>
          <a:p>
            <a:pPr algn="just"/>
            <a:r>
              <a:rPr lang="en-IN" dirty="0">
                <a:solidFill>
                  <a:schemeClr val="accent4">
                    <a:lumMod val="50000"/>
                  </a:schemeClr>
                </a:solidFill>
              </a:rPr>
              <a:t>Vapour pressure is the pressure exerted by the vapours over the liquid under the equilibrium conditions at a given temperature.</a:t>
            </a:r>
          </a:p>
          <a:p>
            <a:pPr algn="just"/>
            <a:endParaRPr lang="en-US" b="1" dirty="0">
              <a:solidFill>
                <a:schemeClr val="accent4">
                  <a:lumMod val="50000"/>
                </a:schemeClr>
              </a:solidFill>
              <a:latin typeface="Arial Unicode MS" pitchFamily="34" charset="-128"/>
            </a:endParaRPr>
          </a:p>
          <a:p>
            <a:pPr marL="0" indent="0" algn="just">
              <a:buNone/>
            </a:pPr>
            <a:endParaRPr lang="en-US" b="1" dirty="0">
              <a:solidFill>
                <a:schemeClr val="accent4">
                  <a:lumMod val="50000"/>
                </a:schemeClr>
              </a:solidFill>
              <a:latin typeface="Arial Unicode MS" pitchFamily="34" charset="-128"/>
            </a:endParaRPr>
          </a:p>
        </p:txBody>
      </p:sp>
      <p:pic>
        <p:nvPicPr>
          <p:cNvPr id="5" name="Picture 4" descr="Colligative properties"/>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3" r="13899"/>
          <a:stretch/>
        </p:blipFill>
        <p:spPr bwMode="auto">
          <a:xfrm>
            <a:off x="2057400" y="2978727"/>
            <a:ext cx="5410200" cy="304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9139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a:off x="311700" y="1194025"/>
            <a:ext cx="8674200" cy="44547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300">
                <a:solidFill>
                  <a:schemeClr val="lt1"/>
                </a:solidFill>
              </a:rPr>
              <a:t>Total Spin QN (S) is obtained by the vectorial addition of individual electron spin Values.</a:t>
            </a:r>
            <a:endParaRPr sz="2300">
              <a:solidFill>
                <a:schemeClr val="lt1"/>
              </a:solidFill>
            </a:endParaRPr>
          </a:p>
          <a:p>
            <a:pPr marL="0" indent="0">
              <a:spcBef>
                <a:spcPts val="1600"/>
              </a:spcBef>
              <a:buNone/>
            </a:pPr>
            <a:r>
              <a:rPr lang="en" sz="2300">
                <a:solidFill>
                  <a:schemeClr val="lt1"/>
                </a:solidFill>
              </a:rPr>
              <a:t>S = </a:t>
            </a:r>
            <a:r>
              <a:rPr lang="en" sz="2700">
                <a:solidFill>
                  <a:schemeClr val="lt1"/>
                </a:solidFill>
              </a:rPr>
              <a:t>| </a:t>
            </a:r>
            <a:r>
              <a:rPr lang="en" sz="2700" i="1">
                <a:solidFill>
                  <a:schemeClr val="lt1"/>
                </a:solidFill>
              </a:rPr>
              <a:t>s</a:t>
            </a:r>
            <a:r>
              <a:rPr lang="en" sz="1700">
                <a:solidFill>
                  <a:schemeClr val="lt1"/>
                </a:solidFill>
              </a:rPr>
              <a:t>1 </a:t>
            </a:r>
            <a:r>
              <a:rPr lang="en" sz="2600">
                <a:solidFill>
                  <a:schemeClr val="lt1"/>
                </a:solidFill>
              </a:rPr>
              <a:t>+ </a:t>
            </a:r>
            <a:r>
              <a:rPr lang="en" sz="2600" i="1">
                <a:solidFill>
                  <a:schemeClr val="lt1"/>
                </a:solidFill>
              </a:rPr>
              <a:t>s</a:t>
            </a:r>
            <a:r>
              <a:rPr lang="en" sz="1600" i="1">
                <a:solidFill>
                  <a:schemeClr val="lt1"/>
                </a:solidFill>
              </a:rPr>
              <a:t>2</a:t>
            </a:r>
            <a:r>
              <a:rPr lang="en" sz="2700">
                <a:solidFill>
                  <a:schemeClr val="lt1"/>
                </a:solidFill>
              </a:rPr>
              <a:t> | ……………. …..| </a:t>
            </a:r>
            <a:r>
              <a:rPr lang="en" sz="2700" i="1">
                <a:solidFill>
                  <a:schemeClr val="lt1"/>
                </a:solidFill>
              </a:rPr>
              <a:t>s</a:t>
            </a:r>
            <a:r>
              <a:rPr lang="en" sz="1700">
                <a:solidFill>
                  <a:schemeClr val="lt1"/>
                </a:solidFill>
              </a:rPr>
              <a:t>1 </a:t>
            </a:r>
            <a:r>
              <a:rPr lang="en" sz="2600">
                <a:solidFill>
                  <a:schemeClr val="lt1"/>
                </a:solidFill>
              </a:rPr>
              <a:t>- </a:t>
            </a:r>
            <a:r>
              <a:rPr lang="en" sz="2600" i="1">
                <a:solidFill>
                  <a:schemeClr val="lt1"/>
                </a:solidFill>
              </a:rPr>
              <a:t>s</a:t>
            </a:r>
            <a:r>
              <a:rPr lang="en" sz="1600" i="1">
                <a:solidFill>
                  <a:schemeClr val="lt1"/>
                </a:solidFill>
              </a:rPr>
              <a:t>2</a:t>
            </a:r>
            <a:r>
              <a:rPr lang="en" sz="2700">
                <a:solidFill>
                  <a:schemeClr val="lt1"/>
                </a:solidFill>
              </a:rPr>
              <a:t> |</a:t>
            </a:r>
            <a:endParaRPr sz="2300">
              <a:solidFill>
                <a:schemeClr val="lt1"/>
              </a:solidFill>
            </a:endParaRPr>
          </a:p>
          <a:p>
            <a:pPr marL="0" indent="0">
              <a:spcBef>
                <a:spcPts val="1600"/>
              </a:spcBef>
              <a:buNone/>
            </a:pPr>
            <a:r>
              <a:rPr lang="en" sz="2300">
                <a:solidFill>
                  <a:schemeClr val="lt1"/>
                </a:solidFill>
              </a:rPr>
              <a:t>For example if there are two electrons in p orbital i.e., for  p2 configuration the possible Total Spin QN (S) values are |½ + ½ | to  |½ - ½ | and therefore the possible S values are 1 and 0.</a:t>
            </a:r>
            <a:endParaRPr sz="2300">
              <a:solidFill>
                <a:schemeClr val="lt1"/>
              </a:solidFill>
            </a:endParaRPr>
          </a:p>
          <a:p>
            <a:pPr marL="0" indent="0">
              <a:spcBef>
                <a:spcPts val="1600"/>
              </a:spcBef>
              <a:spcAft>
                <a:spcPts val="1600"/>
              </a:spcAft>
              <a:buNone/>
            </a:pPr>
            <a:r>
              <a:rPr lang="en" sz="2300">
                <a:solidFill>
                  <a:schemeClr val="lt1"/>
                </a:solidFill>
              </a:rPr>
              <a:t>Similarly for d2 configuration S values possible are 1 and 0</a:t>
            </a:r>
            <a:endParaRPr sz="2300">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body" idx="1"/>
          </p:nvPr>
        </p:nvSpPr>
        <p:spPr>
          <a:xfrm>
            <a:off x="311700" y="1194025"/>
            <a:ext cx="8520600" cy="42321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100">
                <a:solidFill>
                  <a:srgbClr val="FCFCFC"/>
                </a:solidFill>
              </a:rPr>
              <a:t>If s is spin quantum number then the possible orientations of which can be given by </a:t>
            </a:r>
            <a:r>
              <a:rPr lang="en" sz="2100" i="1">
                <a:solidFill>
                  <a:srgbClr val="FCFCFC"/>
                </a:solidFill>
              </a:rPr>
              <a:t>m</a:t>
            </a:r>
            <a:r>
              <a:rPr lang="en" sz="1200" i="1">
                <a:solidFill>
                  <a:srgbClr val="FCFCFC"/>
                </a:solidFill>
                <a:latin typeface="Pacifico"/>
                <a:ea typeface="Pacifico"/>
                <a:cs typeface="Pacifico"/>
                <a:sym typeface="Pacifico"/>
              </a:rPr>
              <a:t>s</a:t>
            </a:r>
            <a:endParaRPr sz="1300" i="1">
              <a:solidFill>
                <a:srgbClr val="FCFCFC"/>
              </a:solidFill>
              <a:latin typeface="Pacifico"/>
              <a:ea typeface="Pacifico"/>
              <a:cs typeface="Pacifico"/>
              <a:sym typeface="Pacifico"/>
            </a:endParaRPr>
          </a:p>
          <a:p>
            <a:pPr marL="0" indent="0">
              <a:spcBef>
                <a:spcPts val="1600"/>
              </a:spcBef>
              <a:buNone/>
            </a:pPr>
            <a:r>
              <a:rPr lang="en" sz="2200">
                <a:solidFill>
                  <a:srgbClr val="FCFCFC"/>
                </a:solidFill>
              </a:rPr>
              <a:t>Suppose if s=½ then possible </a:t>
            </a:r>
            <a:r>
              <a:rPr lang="en" sz="2100" i="1">
                <a:solidFill>
                  <a:srgbClr val="FCFCFC"/>
                </a:solidFill>
              </a:rPr>
              <a:t>m</a:t>
            </a:r>
            <a:r>
              <a:rPr lang="en" sz="1200" i="1">
                <a:solidFill>
                  <a:srgbClr val="FCFCFC"/>
                </a:solidFill>
                <a:latin typeface="Pacifico"/>
                <a:ea typeface="Pacifico"/>
                <a:cs typeface="Pacifico"/>
                <a:sym typeface="Pacifico"/>
              </a:rPr>
              <a:t>s</a:t>
            </a:r>
            <a:r>
              <a:rPr lang="en" sz="2200">
                <a:solidFill>
                  <a:srgbClr val="FCFCFC"/>
                </a:solidFill>
              </a:rPr>
              <a:t> values are +½ and -½ .</a:t>
            </a:r>
            <a:endParaRPr sz="2200">
              <a:solidFill>
                <a:srgbClr val="FCFCFC"/>
              </a:solidFill>
            </a:endParaRPr>
          </a:p>
          <a:p>
            <a:pPr marL="0" indent="0">
              <a:spcBef>
                <a:spcPts val="1600"/>
              </a:spcBef>
              <a:buNone/>
            </a:pPr>
            <a:r>
              <a:rPr lang="en" sz="2200">
                <a:solidFill>
                  <a:srgbClr val="FCFCFC"/>
                </a:solidFill>
              </a:rPr>
              <a:t>If s=1 them possible </a:t>
            </a:r>
            <a:r>
              <a:rPr lang="en" sz="2100" i="1">
                <a:solidFill>
                  <a:srgbClr val="FCFCFC"/>
                </a:solidFill>
              </a:rPr>
              <a:t>m</a:t>
            </a:r>
            <a:r>
              <a:rPr lang="en" sz="1200" i="1">
                <a:solidFill>
                  <a:srgbClr val="FCFCFC"/>
                </a:solidFill>
              </a:rPr>
              <a:t>s</a:t>
            </a:r>
            <a:r>
              <a:rPr lang="en" sz="2200">
                <a:solidFill>
                  <a:srgbClr val="FCFCFC"/>
                </a:solidFill>
              </a:rPr>
              <a:t> values are +1, 0, and -1.</a:t>
            </a:r>
            <a:endParaRPr sz="2200">
              <a:solidFill>
                <a:srgbClr val="FCFCFC"/>
              </a:solidFill>
            </a:endParaRPr>
          </a:p>
          <a:p>
            <a:pPr marL="0" indent="0">
              <a:spcBef>
                <a:spcPts val="1600"/>
              </a:spcBef>
              <a:buNone/>
            </a:pPr>
            <a:r>
              <a:rPr lang="en" sz="2200">
                <a:solidFill>
                  <a:srgbClr val="FCFCFC"/>
                </a:solidFill>
              </a:rPr>
              <a:t>In case of Total Spin QN S, the possible orientation of it can be written as </a:t>
            </a:r>
            <a:r>
              <a:rPr lang="en" sz="2200" i="1">
                <a:solidFill>
                  <a:srgbClr val="FCFCFC"/>
                </a:solidFill>
              </a:rPr>
              <a:t>M</a:t>
            </a:r>
            <a:r>
              <a:rPr lang="en" sz="1700" i="1">
                <a:solidFill>
                  <a:srgbClr val="FCFCFC"/>
                </a:solidFill>
                <a:latin typeface="Pacifico"/>
                <a:ea typeface="Pacifico"/>
                <a:cs typeface="Pacifico"/>
                <a:sym typeface="Pacifico"/>
              </a:rPr>
              <a:t>s</a:t>
            </a:r>
            <a:r>
              <a:rPr lang="en" sz="1700" i="1">
                <a:solidFill>
                  <a:srgbClr val="FCFCFC"/>
                </a:solidFill>
              </a:rPr>
              <a:t>.</a:t>
            </a:r>
            <a:endParaRPr sz="1700" i="1">
              <a:solidFill>
                <a:srgbClr val="FCFCFC"/>
              </a:solidFill>
            </a:endParaRPr>
          </a:p>
          <a:p>
            <a:pPr marL="0" indent="0">
              <a:spcBef>
                <a:spcPts val="1600"/>
              </a:spcBef>
              <a:buNone/>
            </a:pPr>
            <a:r>
              <a:rPr lang="en" sz="2300">
                <a:solidFill>
                  <a:srgbClr val="FCFCFC"/>
                </a:solidFill>
              </a:rPr>
              <a:t>If S = ½ then possible </a:t>
            </a:r>
            <a:r>
              <a:rPr lang="en" sz="2200" i="1">
                <a:solidFill>
                  <a:srgbClr val="FCFCFC"/>
                </a:solidFill>
              </a:rPr>
              <a:t>M</a:t>
            </a:r>
            <a:r>
              <a:rPr lang="en" sz="1700" i="1">
                <a:solidFill>
                  <a:srgbClr val="FCFCFC"/>
                </a:solidFill>
                <a:latin typeface="Pacifico"/>
                <a:ea typeface="Pacifico"/>
                <a:cs typeface="Pacifico"/>
                <a:sym typeface="Pacifico"/>
              </a:rPr>
              <a:t>s</a:t>
            </a:r>
            <a:r>
              <a:rPr lang="en" sz="2300">
                <a:solidFill>
                  <a:srgbClr val="FCFCFC"/>
                </a:solidFill>
              </a:rPr>
              <a:t> values are  +½ and -½</a:t>
            </a:r>
            <a:endParaRPr sz="2300">
              <a:solidFill>
                <a:srgbClr val="FCFCFC"/>
              </a:solidFill>
            </a:endParaRPr>
          </a:p>
          <a:p>
            <a:pPr marL="0" indent="0">
              <a:spcBef>
                <a:spcPts val="1600"/>
              </a:spcBef>
              <a:buNone/>
            </a:pPr>
            <a:r>
              <a:rPr lang="en" sz="2300">
                <a:solidFill>
                  <a:srgbClr val="FCFCFC"/>
                </a:solidFill>
              </a:rPr>
              <a:t>Similarly if S = 1 then possible </a:t>
            </a:r>
            <a:r>
              <a:rPr lang="en" sz="2200" i="1">
                <a:solidFill>
                  <a:srgbClr val="FCFCFC"/>
                </a:solidFill>
              </a:rPr>
              <a:t>M</a:t>
            </a:r>
            <a:r>
              <a:rPr lang="en" sz="1700" i="1">
                <a:solidFill>
                  <a:srgbClr val="FCFCFC"/>
                </a:solidFill>
                <a:latin typeface="Pacifico"/>
                <a:ea typeface="Pacifico"/>
                <a:cs typeface="Pacifico"/>
                <a:sym typeface="Pacifico"/>
              </a:rPr>
              <a:t>s</a:t>
            </a:r>
            <a:r>
              <a:rPr lang="en" sz="2300">
                <a:solidFill>
                  <a:srgbClr val="FCFCFC"/>
                </a:solidFill>
              </a:rPr>
              <a:t> values are +1, 0 and -1 </a:t>
            </a:r>
            <a:endParaRPr sz="2300">
              <a:solidFill>
                <a:srgbClr val="FCFCFC"/>
              </a:solidFill>
            </a:endParaRPr>
          </a:p>
          <a:p>
            <a:pPr marL="0" indent="0">
              <a:spcBef>
                <a:spcPts val="1600"/>
              </a:spcBef>
              <a:buNone/>
            </a:pPr>
            <a:endParaRPr sz="2200">
              <a:solidFill>
                <a:srgbClr val="FCFCFC"/>
              </a:solidFill>
            </a:endParaRPr>
          </a:p>
          <a:p>
            <a:pPr marL="0" indent="0">
              <a:spcBef>
                <a:spcPts val="1600"/>
              </a:spcBef>
              <a:buNone/>
            </a:pPr>
            <a:endParaRPr sz="2200">
              <a:solidFill>
                <a:srgbClr val="FCFCFC"/>
              </a:solidFill>
            </a:endParaRPr>
          </a:p>
          <a:p>
            <a:pPr marL="0" indent="0">
              <a:spcBef>
                <a:spcPts val="1600"/>
              </a:spcBef>
              <a:spcAft>
                <a:spcPts val="1600"/>
              </a:spcAft>
              <a:buNone/>
            </a:pPr>
            <a:r>
              <a:rPr lang="en" sz="2200">
                <a:solidFill>
                  <a:srgbClr val="FCFCFC"/>
                </a:solidFill>
              </a:rPr>
              <a:t> </a:t>
            </a:r>
            <a:endParaRPr sz="2200">
              <a:solidFill>
                <a:srgbClr val="FCFCFC"/>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7"/>
          <p:cNvSpPr txBox="1">
            <a:spLocks noGrp="1"/>
          </p:cNvSpPr>
          <p:nvPr>
            <p:ph type="body" idx="1"/>
          </p:nvPr>
        </p:nvSpPr>
        <p:spPr>
          <a:xfrm>
            <a:off x="168400" y="1224650"/>
            <a:ext cx="8817300" cy="45465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300">
                <a:solidFill>
                  <a:schemeClr val="lt1"/>
                </a:solidFill>
              </a:rPr>
              <a:t>In case of Azimuthal QN </a:t>
            </a:r>
            <a:r>
              <a:rPr lang="en" sz="2300" i="1">
                <a:solidFill>
                  <a:schemeClr val="lt1"/>
                </a:solidFill>
              </a:rPr>
              <a:t>l</a:t>
            </a:r>
            <a:r>
              <a:rPr lang="en" sz="2300">
                <a:solidFill>
                  <a:schemeClr val="lt1"/>
                </a:solidFill>
              </a:rPr>
              <a:t> , the possible orientation of this vector are given by </a:t>
            </a:r>
            <a:r>
              <a:rPr lang="en" sz="2300" i="1">
                <a:solidFill>
                  <a:schemeClr val="lt1"/>
                </a:solidFill>
              </a:rPr>
              <a:t>m</a:t>
            </a:r>
            <a:r>
              <a:rPr lang="en" sz="900" i="1">
                <a:solidFill>
                  <a:schemeClr val="lt1"/>
                </a:solidFill>
                <a:latin typeface="Pacifico"/>
                <a:ea typeface="Pacifico"/>
                <a:cs typeface="Pacifico"/>
                <a:sym typeface="Pacifico"/>
              </a:rPr>
              <a:t>l</a:t>
            </a:r>
            <a:endParaRPr sz="900" i="1">
              <a:solidFill>
                <a:schemeClr val="lt1"/>
              </a:solidFill>
              <a:latin typeface="Pacifico"/>
              <a:ea typeface="Pacifico"/>
              <a:cs typeface="Pacifico"/>
              <a:sym typeface="Pacifico"/>
            </a:endParaRPr>
          </a:p>
          <a:p>
            <a:pPr marL="0" indent="0">
              <a:spcBef>
                <a:spcPts val="1600"/>
              </a:spcBef>
              <a:buNone/>
            </a:pPr>
            <a:r>
              <a:rPr lang="en" sz="2400">
                <a:solidFill>
                  <a:schemeClr val="lt1"/>
                </a:solidFill>
              </a:rPr>
              <a:t>For example if </a:t>
            </a:r>
            <a:r>
              <a:rPr lang="en" sz="2400" i="1">
                <a:solidFill>
                  <a:schemeClr val="lt1"/>
                </a:solidFill>
              </a:rPr>
              <a:t>l </a:t>
            </a:r>
            <a:r>
              <a:rPr lang="en" sz="2400">
                <a:solidFill>
                  <a:schemeClr val="lt1"/>
                </a:solidFill>
              </a:rPr>
              <a:t>= 1 then possible </a:t>
            </a:r>
            <a:r>
              <a:rPr lang="en" sz="2300" i="1">
                <a:solidFill>
                  <a:schemeClr val="lt1"/>
                </a:solidFill>
              </a:rPr>
              <a:t>m</a:t>
            </a:r>
            <a:r>
              <a:rPr lang="en" sz="900" i="1">
                <a:solidFill>
                  <a:schemeClr val="lt1"/>
                </a:solidFill>
                <a:latin typeface="Pacifico"/>
                <a:ea typeface="Pacifico"/>
                <a:cs typeface="Pacifico"/>
                <a:sym typeface="Pacifico"/>
              </a:rPr>
              <a:t>l</a:t>
            </a:r>
            <a:r>
              <a:rPr lang="en" sz="2400">
                <a:solidFill>
                  <a:schemeClr val="lt1"/>
                </a:solidFill>
              </a:rPr>
              <a:t> values are +1 , 0 and -1.</a:t>
            </a:r>
            <a:endParaRPr sz="2400">
              <a:solidFill>
                <a:schemeClr val="lt1"/>
              </a:solidFill>
            </a:endParaRPr>
          </a:p>
          <a:p>
            <a:pPr marL="0" indent="0">
              <a:spcBef>
                <a:spcPts val="1600"/>
              </a:spcBef>
              <a:buNone/>
            </a:pPr>
            <a:endParaRPr sz="2400">
              <a:solidFill>
                <a:schemeClr val="lt1"/>
              </a:solidFill>
            </a:endParaRPr>
          </a:p>
          <a:p>
            <a:pPr marL="0" indent="0">
              <a:spcBef>
                <a:spcPts val="1600"/>
              </a:spcBef>
              <a:buNone/>
            </a:pPr>
            <a:r>
              <a:rPr lang="en" sz="2400">
                <a:solidFill>
                  <a:schemeClr val="lt1"/>
                </a:solidFill>
              </a:rPr>
              <a:t>Similarly in case of </a:t>
            </a:r>
            <a:r>
              <a:rPr lang="en" sz="2300">
                <a:solidFill>
                  <a:schemeClr val="lt1"/>
                </a:solidFill>
              </a:rPr>
              <a:t>Total Orbital Angular Momentum QN L the possible orientations of it is given </a:t>
            </a:r>
            <a:r>
              <a:rPr lang="en" sz="2300" i="1">
                <a:solidFill>
                  <a:schemeClr val="lt1"/>
                </a:solidFill>
              </a:rPr>
              <a:t>M</a:t>
            </a:r>
            <a:r>
              <a:rPr lang="en" sz="1200" i="1">
                <a:solidFill>
                  <a:schemeClr val="lt1"/>
                </a:solidFill>
                <a:latin typeface="Pacifico"/>
                <a:ea typeface="Pacifico"/>
                <a:cs typeface="Pacifico"/>
                <a:sym typeface="Pacifico"/>
              </a:rPr>
              <a:t>l</a:t>
            </a:r>
            <a:r>
              <a:rPr lang="en" sz="1400" i="1">
                <a:solidFill>
                  <a:schemeClr val="lt1"/>
                </a:solidFill>
              </a:rPr>
              <a:t> </a:t>
            </a:r>
            <a:r>
              <a:rPr lang="en" sz="1700" i="1">
                <a:solidFill>
                  <a:schemeClr val="lt1"/>
                </a:solidFill>
              </a:rPr>
              <a:t> </a:t>
            </a:r>
            <a:endParaRPr sz="1700">
              <a:solidFill>
                <a:schemeClr val="lt1"/>
              </a:solidFill>
            </a:endParaRPr>
          </a:p>
          <a:p>
            <a:pPr marL="0" indent="0">
              <a:spcBef>
                <a:spcPts val="1600"/>
              </a:spcBef>
              <a:spcAft>
                <a:spcPts val="1600"/>
              </a:spcAft>
              <a:buNone/>
            </a:pPr>
            <a:r>
              <a:rPr lang="en" sz="2500">
                <a:solidFill>
                  <a:schemeClr val="lt1"/>
                </a:solidFill>
              </a:rPr>
              <a:t>If L= 1 then possible </a:t>
            </a:r>
            <a:r>
              <a:rPr lang="en" sz="2300" i="1">
                <a:solidFill>
                  <a:schemeClr val="lt1"/>
                </a:solidFill>
              </a:rPr>
              <a:t>M</a:t>
            </a:r>
            <a:r>
              <a:rPr lang="en" sz="1200" i="1">
                <a:solidFill>
                  <a:schemeClr val="lt1"/>
                </a:solidFill>
                <a:latin typeface="Pacifico"/>
                <a:ea typeface="Pacifico"/>
                <a:cs typeface="Pacifico"/>
                <a:sym typeface="Pacifico"/>
              </a:rPr>
              <a:t>l</a:t>
            </a:r>
            <a:r>
              <a:rPr lang="en" sz="1400" i="1">
                <a:solidFill>
                  <a:schemeClr val="lt1"/>
                </a:solidFill>
              </a:rPr>
              <a:t> </a:t>
            </a:r>
            <a:r>
              <a:rPr lang="en" sz="1700" i="1">
                <a:solidFill>
                  <a:schemeClr val="lt1"/>
                </a:solidFill>
              </a:rPr>
              <a:t> </a:t>
            </a:r>
            <a:r>
              <a:rPr lang="en" sz="2100" i="1">
                <a:solidFill>
                  <a:schemeClr val="lt1"/>
                </a:solidFill>
              </a:rPr>
              <a:t> </a:t>
            </a:r>
            <a:r>
              <a:rPr lang="en" sz="2400">
                <a:solidFill>
                  <a:schemeClr val="lt1"/>
                </a:solidFill>
              </a:rPr>
              <a:t>values are</a:t>
            </a:r>
            <a:r>
              <a:rPr lang="en" sz="2100">
                <a:solidFill>
                  <a:schemeClr val="lt1"/>
                </a:solidFill>
              </a:rPr>
              <a:t> </a:t>
            </a:r>
            <a:r>
              <a:rPr lang="en" sz="2100" i="1">
                <a:solidFill>
                  <a:schemeClr val="lt1"/>
                </a:solidFill>
              </a:rPr>
              <a:t> </a:t>
            </a:r>
            <a:r>
              <a:rPr lang="en" sz="2400">
                <a:solidFill>
                  <a:schemeClr val="lt1"/>
                </a:solidFill>
              </a:rPr>
              <a:t>+1 , 0 and -1</a:t>
            </a:r>
            <a:endParaRPr sz="2700">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body" idx="1"/>
          </p:nvPr>
        </p:nvSpPr>
        <p:spPr>
          <a:xfrm>
            <a:off x="311700" y="1285875"/>
            <a:ext cx="8720100" cy="44241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200">
                <a:solidFill>
                  <a:schemeClr val="lt1"/>
                </a:solidFill>
              </a:rPr>
              <a:t>Total Angular Momentum QN (J)</a:t>
            </a:r>
            <a:endParaRPr sz="2200">
              <a:solidFill>
                <a:schemeClr val="lt1"/>
              </a:solidFill>
            </a:endParaRPr>
          </a:p>
          <a:p>
            <a:pPr marL="0" indent="0">
              <a:spcBef>
                <a:spcPts val="1600"/>
              </a:spcBef>
              <a:buNone/>
            </a:pPr>
            <a:r>
              <a:rPr lang="en">
                <a:solidFill>
                  <a:schemeClr val="lt1"/>
                </a:solidFill>
              </a:rPr>
              <a:t>The vectorial Coupling of L and S will result in J values.</a:t>
            </a:r>
            <a:endParaRPr>
              <a:solidFill>
                <a:schemeClr val="lt1"/>
              </a:solidFill>
            </a:endParaRPr>
          </a:p>
          <a:p>
            <a:pPr marL="0" indent="0">
              <a:spcBef>
                <a:spcPts val="1600"/>
              </a:spcBef>
              <a:buNone/>
            </a:pPr>
            <a:r>
              <a:rPr lang="en">
                <a:solidFill>
                  <a:schemeClr val="lt1"/>
                </a:solidFill>
              </a:rPr>
              <a:t>This L-S Coupling is known as spin - orbit coupling,</a:t>
            </a:r>
            <a:endParaRPr>
              <a:solidFill>
                <a:schemeClr val="lt1"/>
              </a:solidFill>
            </a:endParaRPr>
          </a:p>
          <a:p>
            <a:pPr marL="0" indent="0">
              <a:spcBef>
                <a:spcPts val="1600"/>
              </a:spcBef>
              <a:buNone/>
            </a:pPr>
            <a:r>
              <a:rPr lang="en" sz="2200">
                <a:solidFill>
                  <a:schemeClr val="lt1"/>
                </a:solidFill>
              </a:rPr>
              <a:t>Spin - Orbit coupling is of two types,</a:t>
            </a:r>
            <a:endParaRPr sz="2200">
              <a:solidFill>
                <a:schemeClr val="lt1"/>
              </a:solidFill>
            </a:endParaRPr>
          </a:p>
          <a:p>
            <a:pPr indent="-361950">
              <a:spcBef>
                <a:spcPts val="1600"/>
              </a:spcBef>
              <a:buClr>
                <a:schemeClr val="lt1"/>
              </a:buClr>
              <a:buSzPts val="2100"/>
              <a:buAutoNum type="arabicPeriod"/>
            </a:pPr>
            <a:r>
              <a:rPr lang="en" sz="2100">
                <a:solidFill>
                  <a:schemeClr val="lt1"/>
                </a:solidFill>
              </a:rPr>
              <a:t>L-S coupling which is also known as Russel - Saunders coupling</a:t>
            </a:r>
            <a:endParaRPr sz="2100">
              <a:solidFill>
                <a:schemeClr val="lt1"/>
              </a:solidFill>
            </a:endParaRPr>
          </a:p>
          <a:p>
            <a:pPr marL="0" indent="457200">
              <a:spcBef>
                <a:spcPts val="1600"/>
              </a:spcBef>
              <a:buNone/>
            </a:pPr>
            <a:r>
              <a:rPr lang="en" sz="2100">
                <a:solidFill>
                  <a:schemeClr val="lt1"/>
                </a:solidFill>
              </a:rPr>
              <a:t>This sought of coupling is possible in lighter atoms i.e., transition </a:t>
            </a:r>
            <a:endParaRPr sz="2100">
              <a:solidFill>
                <a:schemeClr val="lt1"/>
              </a:solidFill>
            </a:endParaRPr>
          </a:p>
          <a:p>
            <a:pPr marL="0" indent="457200">
              <a:spcBef>
                <a:spcPts val="1600"/>
              </a:spcBef>
              <a:buNone/>
            </a:pPr>
            <a:r>
              <a:rPr lang="en" sz="2100">
                <a:solidFill>
                  <a:schemeClr val="lt1"/>
                </a:solidFill>
              </a:rPr>
              <a:t> metal ions</a:t>
            </a:r>
            <a:endParaRPr sz="2100">
              <a:solidFill>
                <a:schemeClr val="lt1"/>
              </a:solidFill>
            </a:endParaRPr>
          </a:p>
          <a:p>
            <a:pPr indent="-361950">
              <a:spcBef>
                <a:spcPts val="1600"/>
              </a:spcBef>
              <a:buClr>
                <a:schemeClr val="lt1"/>
              </a:buClr>
              <a:buSzPts val="2100"/>
              <a:buAutoNum type="arabicPeriod"/>
            </a:pPr>
            <a:r>
              <a:rPr lang="en" sz="2100" i="1">
                <a:solidFill>
                  <a:schemeClr val="lt1"/>
                </a:solidFill>
                <a:latin typeface="Pacifico"/>
                <a:ea typeface="Pacifico"/>
                <a:cs typeface="Pacifico"/>
                <a:sym typeface="Pacifico"/>
              </a:rPr>
              <a:t>l</a:t>
            </a:r>
            <a:r>
              <a:rPr lang="en" sz="2100">
                <a:solidFill>
                  <a:schemeClr val="lt1"/>
                </a:solidFill>
              </a:rPr>
              <a:t> - s coupling possible in heavier atoms i.e., innertansition metal ions</a:t>
            </a:r>
            <a:endParaRPr sz="2100">
              <a:solidFill>
                <a:schemeClr val="lt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body" idx="1"/>
          </p:nvPr>
        </p:nvSpPr>
        <p:spPr>
          <a:xfrm>
            <a:off x="311700" y="1301175"/>
            <a:ext cx="8520600" cy="41250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400">
                <a:solidFill>
                  <a:schemeClr val="lt1"/>
                </a:solidFill>
              </a:rPr>
              <a:t>The coupling of </a:t>
            </a:r>
            <a:r>
              <a:rPr lang="en" sz="2400" i="1">
                <a:solidFill>
                  <a:schemeClr val="lt1"/>
                </a:solidFill>
                <a:latin typeface="Pacifico"/>
                <a:ea typeface="Pacifico"/>
                <a:cs typeface="Pacifico"/>
                <a:sym typeface="Pacifico"/>
              </a:rPr>
              <a:t>l</a:t>
            </a:r>
            <a:r>
              <a:rPr lang="en" sz="2400">
                <a:solidFill>
                  <a:schemeClr val="lt1"/>
                </a:solidFill>
              </a:rPr>
              <a:t> and s results in </a:t>
            </a:r>
            <a:r>
              <a:rPr lang="en" sz="2400" i="1">
                <a:solidFill>
                  <a:schemeClr val="lt1"/>
                </a:solidFill>
              </a:rPr>
              <a:t>j</a:t>
            </a:r>
            <a:r>
              <a:rPr lang="en" sz="2400">
                <a:solidFill>
                  <a:schemeClr val="lt1"/>
                </a:solidFill>
              </a:rPr>
              <a:t> values. I.e., coupling of individual electron spin and orbital angular momentum.</a:t>
            </a:r>
            <a:endParaRPr sz="2400">
              <a:solidFill>
                <a:schemeClr val="lt1"/>
              </a:solidFill>
            </a:endParaRPr>
          </a:p>
          <a:p>
            <a:pPr marL="0" indent="0">
              <a:spcBef>
                <a:spcPts val="1600"/>
              </a:spcBef>
              <a:buNone/>
            </a:pPr>
            <a:r>
              <a:rPr lang="en" sz="2400">
                <a:solidFill>
                  <a:schemeClr val="lt1"/>
                </a:solidFill>
              </a:rPr>
              <a:t>Coupling of </a:t>
            </a:r>
            <a:r>
              <a:rPr lang="en" sz="2400" i="1">
                <a:solidFill>
                  <a:schemeClr val="lt1"/>
                </a:solidFill>
              </a:rPr>
              <a:t>j - j </a:t>
            </a:r>
            <a:r>
              <a:rPr lang="en" sz="2400">
                <a:solidFill>
                  <a:schemeClr val="lt1"/>
                </a:solidFill>
              </a:rPr>
              <a:t> results in J value and this type of coupling is complicated.</a:t>
            </a:r>
            <a:endParaRPr sz="2400">
              <a:solidFill>
                <a:schemeClr val="lt1"/>
              </a:solidFill>
            </a:endParaRPr>
          </a:p>
          <a:p>
            <a:pPr marL="0" indent="0">
              <a:spcBef>
                <a:spcPts val="1600"/>
              </a:spcBef>
              <a:buNone/>
            </a:pPr>
            <a:r>
              <a:rPr lang="en" sz="2400">
                <a:solidFill>
                  <a:schemeClr val="lt1"/>
                </a:solidFill>
              </a:rPr>
              <a:t>It is possible in elements heavier than bromine atom. </a:t>
            </a:r>
            <a:endParaRPr sz="2400">
              <a:solidFill>
                <a:schemeClr val="lt1"/>
              </a:solidFill>
            </a:endParaRPr>
          </a:p>
          <a:p>
            <a:pPr marL="0" indent="0">
              <a:spcBef>
                <a:spcPts val="1600"/>
              </a:spcBef>
              <a:spcAft>
                <a:spcPts val="1600"/>
              </a:spcAft>
              <a:buNone/>
            </a:pPr>
            <a:r>
              <a:rPr lang="en" sz="2400">
                <a:solidFill>
                  <a:schemeClr val="lt1"/>
                </a:solidFill>
              </a:rPr>
              <a:t>This sought of coupling is quite common in inner transition elements.</a:t>
            </a:r>
            <a:endParaRPr sz="2400">
              <a:solidFill>
                <a:schemeClr val="l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0"/>
          <p:cNvSpPr txBox="1">
            <a:spLocks noGrp="1"/>
          </p:cNvSpPr>
          <p:nvPr>
            <p:ph type="body" idx="1"/>
          </p:nvPr>
        </p:nvSpPr>
        <p:spPr>
          <a:xfrm>
            <a:off x="128025" y="1076700"/>
            <a:ext cx="8903700" cy="45312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200">
                <a:solidFill>
                  <a:schemeClr val="lt1"/>
                </a:solidFill>
              </a:rPr>
              <a:t>Term : A term is an energy level of an atomic system specified by an electronic configuration. </a:t>
            </a:r>
            <a:endParaRPr sz="2200">
              <a:solidFill>
                <a:schemeClr val="lt1"/>
              </a:solidFill>
            </a:endParaRPr>
          </a:p>
          <a:p>
            <a:pPr marL="0" indent="0">
              <a:spcBef>
                <a:spcPts val="1600"/>
              </a:spcBef>
              <a:buNone/>
            </a:pPr>
            <a:r>
              <a:rPr lang="en" sz="2200">
                <a:solidFill>
                  <a:schemeClr val="lt1"/>
                </a:solidFill>
              </a:rPr>
              <a:t>Thus configuration gives rise to several terms.</a:t>
            </a:r>
            <a:endParaRPr sz="2200">
              <a:solidFill>
                <a:schemeClr val="lt1"/>
              </a:solidFill>
            </a:endParaRPr>
          </a:p>
          <a:p>
            <a:pPr marL="0" indent="0">
              <a:spcBef>
                <a:spcPts val="1600"/>
              </a:spcBef>
              <a:buNone/>
            </a:pPr>
            <a:r>
              <a:rPr lang="en" sz="2200">
                <a:solidFill>
                  <a:schemeClr val="lt1"/>
                </a:solidFill>
              </a:rPr>
              <a:t>Electronic configuration  </a:t>
            </a:r>
            <a:r>
              <a:rPr lang="en" sz="1700">
                <a:solidFill>
                  <a:schemeClr val="lt1"/>
                </a:solidFill>
              </a:rPr>
              <a:t>I</a:t>
            </a:r>
            <a:r>
              <a:rPr lang="en" sz="1600">
                <a:solidFill>
                  <a:schemeClr val="lt1"/>
                </a:solidFill>
              </a:rPr>
              <a:t>ER    </a:t>
            </a:r>
            <a:r>
              <a:rPr lang="en" sz="2300">
                <a:solidFill>
                  <a:schemeClr val="lt1"/>
                </a:solidFill>
              </a:rPr>
              <a:t>Terms  </a:t>
            </a:r>
            <a:r>
              <a:rPr lang="en" sz="1400">
                <a:solidFill>
                  <a:schemeClr val="lt1"/>
                </a:solidFill>
              </a:rPr>
              <a:t>L-S       </a:t>
            </a:r>
            <a:r>
              <a:rPr lang="en" sz="2300">
                <a:solidFill>
                  <a:schemeClr val="lt1"/>
                </a:solidFill>
              </a:rPr>
              <a:t>States </a:t>
            </a:r>
            <a:r>
              <a:rPr lang="en" sz="800">
                <a:solidFill>
                  <a:schemeClr val="lt1"/>
                </a:solidFill>
              </a:rPr>
              <a:t>Zeeman or Stark</a:t>
            </a:r>
            <a:r>
              <a:rPr lang="en" sz="2300">
                <a:solidFill>
                  <a:schemeClr val="lt1"/>
                </a:solidFill>
              </a:rPr>
              <a:t>    Microstates</a:t>
            </a:r>
            <a:endParaRPr sz="2300">
              <a:solidFill>
                <a:schemeClr val="lt1"/>
              </a:solidFill>
            </a:endParaRPr>
          </a:p>
          <a:p>
            <a:pPr marL="0" indent="0">
              <a:spcBef>
                <a:spcPts val="1600"/>
              </a:spcBef>
              <a:buNone/>
            </a:pPr>
            <a:r>
              <a:rPr lang="en" sz="2300">
                <a:solidFill>
                  <a:schemeClr val="lt1"/>
                </a:solidFill>
              </a:rPr>
              <a:t>Microstate : It is an energy level with specific </a:t>
            </a:r>
            <a:r>
              <a:rPr lang="en" sz="2300" i="1">
                <a:solidFill>
                  <a:schemeClr val="lt1"/>
                </a:solidFill>
              </a:rPr>
              <a:t>m</a:t>
            </a:r>
            <a:r>
              <a:rPr lang="en" sz="1600" i="1">
                <a:solidFill>
                  <a:schemeClr val="lt1"/>
                </a:solidFill>
              </a:rPr>
              <a:t>l</a:t>
            </a:r>
            <a:r>
              <a:rPr lang="en" sz="1700">
                <a:solidFill>
                  <a:schemeClr val="lt1"/>
                </a:solidFill>
              </a:rPr>
              <a:t>  </a:t>
            </a:r>
            <a:r>
              <a:rPr lang="en" sz="2000">
                <a:solidFill>
                  <a:schemeClr val="lt1"/>
                </a:solidFill>
              </a:rPr>
              <a:t>and</a:t>
            </a:r>
            <a:r>
              <a:rPr lang="en" sz="1700">
                <a:solidFill>
                  <a:schemeClr val="lt1"/>
                </a:solidFill>
              </a:rPr>
              <a:t>  </a:t>
            </a:r>
            <a:r>
              <a:rPr lang="en" sz="2400" i="1">
                <a:solidFill>
                  <a:srgbClr val="FCFCFC"/>
                </a:solidFill>
              </a:rPr>
              <a:t>m</a:t>
            </a:r>
            <a:r>
              <a:rPr lang="en" sz="1500" i="1">
                <a:solidFill>
                  <a:srgbClr val="FCFCFC"/>
                </a:solidFill>
              </a:rPr>
              <a:t>s </a:t>
            </a:r>
            <a:r>
              <a:rPr lang="en" sz="2200">
                <a:solidFill>
                  <a:srgbClr val="FCFCFC"/>
                </a:solidFill>
              </a:rPr>
              <a:t> value.</a:t>
            </a:r>
            <a:endParaRPr sz="2200">
              <a:solidFill>
                <a:srgbClr val="FCFCFC"/>
              </a:solidFill>
            </a:endParaRPr>
          </a:p>
          <a:p>
            <a:pPr marL="0" indent="0">
              <a:spcBef>
                <a:spcPts val="1600"/>
              </a:spcBef>
              <a:buNone/>
            </a:pPr>
            <a:r>
              <a:rPr lang="en" sz="2300">
                <a:solidFill>
                  <a:schemeClr val="lt1"/>
                </a:solidFill>
              </a:rPr>
              <a:t>Formula to calculate </a:t>
            </a:r>
            <a:r>
              <a:rPr lang="en" sz="2300" u="sng">
                <a:solidFill>
                  <a:schemeClr val="lt1"/>
                </a:solidFill>
              </a:rPr>
              <a:t>no</a:t>
            </a:r>
            <a:r>
              <a:rPr lang="en" sz="2300">
                <a:solidFill>
                  <a:schemeClr val="lt1"/>
                </a:solidFill>
              </a:rPr>
              <a:t> of microstates is {4</a:t>
            </a:r>
            <a:r>
              <a:rPr lang="en" sz="2300">
                <a:solidFill>
                  <a:schemeClr val="lt1"/>
                </a:solidFill>
                <a:latin typeface="Pacifico"/>
                <a:ea typeface="Pacifico"/>
                <a:cs typeface="Pacifico"/>
                <a:sym typeface="Pacifico"/>
              </a:rPr>
              <a:t>l </a:t>
            </a:r>
            <a:r>
              <a:rPr lang="en" sz="2300">
                <a:solidFill>
                  <a:schemeClr val="lt1"/>
                </a:solidFill>
              </a:rPr>
              <a:t>+ 2}</a:t>
            </a:r>
            <a:r>
              <a:rPr lang="en" sz="2800">
                <a:solidFill>
                  <a:schemeClr val="lt1"/>
                </a:solidFill>
              </a:rPr>
              <a:t>! / q ! {</a:t>
            </a:r>
            <a:r>
              <a:rPr lang="en" sz="2300">
                <a:solidFill>
                  <a:schemeClr val="lt1"/>
                </a:solidFill>
              </a:rPr>
              <a:t>4</a:t>
            </a:r>
            <a:r>
              <a:rPr lang="en" sz="2300">
                <a:solidFill>
                  <a:schemeClr val="lt1"/>
                </a:solidFill>
                <a:latin typeface="Pacifico"/>
                <a:ea typeface="Pacifico"/>
                <a:cs typeface="Pacifico"/>
                <a:sym typeface="Pacifico"/>
              </a:rPr>
              <a:t>l </a:t>
            </a:r>
            <a:r>
              <a:rPr lang="en" sz="2300">
                <a:solidFill>
                  <a:schemeClr val="lt1"/>
                </a:solidFill>
              </a:rPr>
              <a:t>+ 2-q} </a:t>
            </a:r>
            <a:r>
              <a:rPr lang="en" sz="2800">
                <a:solidFill>
                  <a:schemeClr val="lt1"/>
                </a:solidFill>
              </a:rPr>
              <a:t>!</a:t>
            </a:r>
            <a:endParaRPr sz="2800">
              <a:solidFill>
                <a:schemeClr val="lt1"/>
              </a:solidFill>
            </a:endParaRPr>
          </a:p>
          <a:p>
            <a:pPr marL="0" indent="0">
              <a:spcBef>
                <a:spcPts val="1600"/>
              </a:spcBef>
              <a:spcAft>
                <a:spcPts val="1600"/>
              </a:spcAft>
              <a:buNone/>
            </a:pPr>
            <a:r>
              <a:rPr lang="en" sz="2200">
                <a:solidFill>
                  <a:schemeClr val="lt1"/>
                </a:solidFill>
              </a:rPr>
              <a:t>Where</a:t>
            </a:r>
            <a:r>
              <a:rPr lang="en" sz="2400">
                <a:solidFill>
                  <a:schemeClr val="lt1"/>
                </a:solidFill>
              </a:rPr>
              <a:t> </a:t>
            </a:r>
            <a:r>
              <a:rPr lang="en" sz="1900">
                <a:solidFill>
                  <a:schemeClr val="lt1"/>
                </a:solidFill>
                <a:latin typeface="Pacifico"/>
                <a:ea typeface="Pacifico"/>
                <a:cs typeface="Pacifico"/>
                <a:sym typeface="Pacifico"/>
              </a:rPr>
              <a:t>l </a:t>
            </a:r>
            <a:r>
              <a:rPr lang="en" sz="1900">
                <a:solidFill>
                  <a:schemeClr val="lt1"/>
                </a:solidFill>
              </a:rPr>
              <a:t>is azimuthal  QN of the orbital and q is number of electrons.</a:t>
            </a:r>
            <a:endParaRPr sz="2400">
              <a:solidFill>
                <a:schemeClr val="lt1"/>
              </a:solidFill>
            </a:endParaRPr>
          </a:p>
        </p:txBody>
      </p:sp>
      <p:sp>
        <p:nvSpPr>
          <p:cNvPr id="147" name="Google Shape;147;p30"/>
          <p:cNvSpPr/>
          <p:nvPr/>
        </p:nvSpPr>
        <p:spPr>
          <a:xfrm>
            <a:off x="3138150" y="3000350"/>
            <a:ext cx="658200" cy="229500"/>
          </a:xfrm>
          <a:prstGeom prst="rightArrow">
            <a:avLst>
              <a:gd name="adj1" fmla="val 11231"/>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8" name="Google Shape;148;p30"/>
          <p:cNvSpPr/>
          <p:nvPr/>
        </p:nvSpPr>
        <p:spPr>
          <a:xfrm>
            <a:off x="4637650" y="3000350"/>
            <a:ext cx="658200" cy="229500"/>
          </a:xfrm>
          <a:prstGeom prst="rightArrow">
            <a:avLst>
              <a:gd name="adj1" fmla="val 11231"/>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49" name="Google Shape;149;p30"/>
          <p:cNvSpPr/>
          <p:nvPr/>
        </p:nvSpPr>
        <p:spPr>
          <a:xfrm>
            <a:off x="6412725" y="3000350"/>
            <a:ext cx="658200" cy="229500"/>
          </a:xfrm>
          <a:prstGeom prst="rightArrow">
            <a:avLst>
              <a:gd name="adj1" fmla="val 11231"/>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1"/>
          <p:cNvSpPr txBox="1">
            <a:spLocks noGrp="1"/>
          </p:cNvSpPr>
          <p:nvPr>
            <p:ph type="body" idx="1"/>
          </p:nvPr>
        </p:nvSpPr>
        <p:spPr>
          <a:xfrm>
            <a:off x="311700" y="1117475"/>
            <a:ext cx="8520600" cy="43086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200">
                <a:solidFill>
                  <a:schemeClr val="lt1"/>
                </a:solidFill>
              </a:rPr>
              <a:t>Electronic configuration splits into further energy levels due to the two perturbing forces.</a:t>
            </a:r>
            <a:endParaRPr sz="2200">
              <a:solidFill>
                <a:schemeClr val="lt1"/>
              </a:solidFill>
            </a:endParaRPr>
          </a:p>
          <a:p>
            <a:pPr indent="-368300">
              <a:spcBef>
                <a:spcPts val="1600"/>
              </a:spcBef>
              <a:buClr>
                <a:schemeClr val="lt1"/>
              </a:buClr>
              <a:buSzPts val="2200"/>
              <a:buAutoNum type="arabicPeriod"/>
            </a:pPr>
            <a:r>
              <a:rPr lang="en" sz="2200">
                <a:solidFill>
                  <a:schemeClr val="lt1"/>
                </a:solidFill>
              </a:rPr>
              <a:t>InterElectronic Repulsions (IER)</a:t>
            </a:r>
            <a:endParaRPr sz="2200">
              <a:solidFill>
                <a:schemeClr val="lt1"/>
              </a:solidFill>
            </a:endParaRPr>
          </a:p>
          <a:p>
            <a:pPr indent="-368300">
              <a:spcBef>
                <a:spcPts val="0"/>
              </a:spcBef>
              <a:buClr>
                <a:schemeClr val="lt1"/>
              </a:buClr>
              <a:buSzPts val="2200"/>
              <a:buAutoNum type="arabicPeriod"/>
            </a:pPr>
            <a:r>
              <a:rPr lang="en" sz="2200">
                <a:solidFill>
                  <a:schemeClr val="lt1"/>
                </a:solidFill>
              </a:rPr>
              <a:t>Spin Orbit Coupling (L-S)</a:t>
            </a:r>
            <a:endParaRPr sz="2200">
              <a:solidFill>
                <a:schemeClr val="lt1"/>
              </a:solidFill>
            </a:endParaRPr>
          </a:p>
          <a:p>
            <a:pPr marL="0" indent="0">
              <a:spcBef>
                <a:spcPts val="1600"/>
              </a:spcBef>
              <a:buNone/>
            </a:pPr>
            <a:r>
              <a:rPr lang="en" sz="2200">
                <a:solidFill>
                  <a:schemeClr val="lt1"/>
                </a:solidFill>
              </a:rPr>
              <a:t>The magnitude of IER &gt; L-S coupling.</a:t>
            </a:r>
            <a:endParaRPr sz="2200">
              <a:solidFill>
                <a:schemeClr val="lt1"/>
              </a:solidFill>
            </a:endParaRPr>
          </a:p>
          <a:p>
            <a:pPr marL="0" indent="0">
              <a:spcBef>
                <a:spcPts val="1600"/>
              </a:spcBef>
              <a:buNone/>
            </a:pPr>
            <a:r>
              <a:rPr lang="en" sz="2200">
                <a:solidFill>
                  <a:schemeClr val="lt1"/>
                </a:solidFill>
              </a:rPr>
              <a:t>Hence IER first acts on configuration and splits configuration into Terms. </a:t>
            </a:r>
            <a:endParaRPr sz="2200">
              <a:solidFill>
                <a:schemeClr val="lt1"/>
              </a:solidFill>
            </a:endParaRPr>
          </a:p>
          <a:p>
            <a:pPr marL="0" indent="0">
              <a:spcBef>
                <a:spcPts val="1600"/>
              </a:spcBef>
              <a:spcAft>
                <a:spcPts val="1600"/>
              </a:spcAft>
              <a:buNone/>
            </a:pPr>
            <a:r>
              <a:rPr lang="en" sz="2200">
                <a:solidFill>
                  <a:schemeClr val="lt1"/>
                </a:solidFill>
              </a:rPr>
              <a:t>Then Spin Orbit Coupling acts on Terms and splits them into states. </a:t>
            </a:r>
            <a:endParaRPr sz="2200">
              <a:solidFill>
                <a:schemeClr val="lt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2"/>
          <p:cNvSpPr txBox="1">
            <a:spLocks noGrp="1"/>
          </p:cNvSpPr>
          <p:nvPr>
            <p:ph type="body" idx="1"/>
          </p:nvPr>
        </p:nvSpPr>
        <p:spPr>
          <a:xfrm>
            <a:off x="158625" y="1058400"/>
            <a:ext cx="8520600" cy="47412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200">
                <a:solidFill>
                  <a:schemeClr val="lt1"/>
                </a:solidFill>
              </a:rPr>
              <a:t>Term is designated as</a:t>
            </a:r>
            <a:endParaRPr sz="2200">
              <a:solidFill>
                <a:schemeClr val="lt1"/>
              </a:solidFill>
            </a:endParaRPr>
          </a:p>
          <a:p>
            <a:pPr marL="0" indent="0">
              <a:spcBef>
                <a:spcPts val="1600"/>
              </a:spcBef>
              <a:buNone/>
            </a:pPr>
            <a:endParaRPr sz="2200">
              <a:solidFill>
                <a:schemeClr val="lt1"/>
              </a:solidFill>
            </a:endParaRPr>
          </a:p>
          <a:p>
            <a:pPr marL="0" indent="0">
              <a:spcBef>
                <a:spcPts val="1600"/>
              </a:spcBef>
              <a:buNone/>
            </a:pPr>
            <a:endParaRPr sz="2200">
              <a:solidFill>
                <a:schemeClr val="lt1"/>
              </a:solidFill>
            </a:endParaRPr>
          </a:p>
          <a:p>
            <a:pPr marL="0" indent="0">
              <a:spcBef>
                <a:spcPts val="1600"/>
              </a:spcBef>
              <a:buNone/>
            </a:pPr>
            <a:endParaRPr sz="2200">
              <a:solidFill>
                <a:schemeClr val="lt1"/>
              </a:solidFill>
            </a:endParaRPr>
          </a:p>
          <a:p>
            <a:pPr marL="0" indent="0">
              <a:spcBef>
                <a:spcPts val="1600"/>
              </a:spcBef>
              <a:buNone/>
            </a:pPr>
            <a:r>
              <a:rPr lang="en" sz="2200">
                <a:solidFill>
                  <a:schemeClr val="lt1"/>
                </a:solidFill>
              </a:rPr>
              <a:t>State is designated as</a:t>
            </a:r>
            <a:endParaRPr sz="2200">
              <a:solidFill>
                <a:schemeClr val="lt1"/>
              </a:solidFill>
            </a:endParaRPr>
          </a:p>
          <a:p>
            <a:pPr marL="0" indent="0">
              <a:spcBef>
                <a:spcPts val="1600"/>
              </a:spcBef>
              <a:spcAft>
                <a:spcPts val="1600"/>
              </a:spcAft>
              <a:buNone/>
            </a:pPr>
            <a:endParaRPr sz="2200">
              <a:solidFill>
                <a:schemeClr val="lt1"/>
              </a:solidFill>
            </a:endParaRPr>
          </a:p>
        </p:txBody>
      </p:sp>
      <p:pic>
        <p:nvPicPr>
          <p:cNvPr id="160" name="Google Shape;160;p32"/>
          <p:cNvPicPr preferRelativeResize="0"/>
          <p:nvPr/>
        </p:nvPicPr>
        <p:blipFill>
          <a:blip r:embed="rId3">
            <a:alphaModFix/>
          </a:blip>
          <a:stretch>
            <a:fillRect/>
          </a:stretch>
        </p:blipFill>
        <p:spPr>
          <a:xfrm>
            <a:off x="841950" y="1760801"/>
            <a:ext cx="1699174" cy="1117125"/>
          </a:xfrm>
          <a:prstGeom prst="rect">
            <a:avLst/>
          </a:prstGeom>
          <a:noFill/>
          <a:ln>
            <a:noFill/>
          </a:ln>
        </p:spPr>
      </p:pic>
      <p:pic>
        <p:nvPicPr>
          <p:cNvPr id="161" name="Google Shape;161;p32"/>
          <p:cNvPicPr preferRelativeResize="0"/>
          <p:nvPr/>
        </p:nvPicPr>
        <p:blipFill>
          <a:blip r:embed="rId4">
            <a:alphaModFix/>
          </a:blip>
          <a:stretch>
            <a:fillRect/>
          </a:stretch>
        </p:blipFill>
        <p:spPr>
          <a:xfrm>
            <a:off x="743976" y="4255625"/>
            <a:ext cx="1797151" cy="1224650"/>
          </a:xfrm>
          <a:prstGeom prst="rect">
            <a:avLst/>
          </a:prstGeom>
          <a:noFill/>
          <a:ln>
            <a:noFill/>
          </a:ln>
        </p:spPr>
      </p:pic>
      <p:sp>
        <p:nvSpPr>
          <p:cNvPr id="162" name="Google Shape;162;p32"/>
          <p:cNvSpPr txBox="1"/>
          <p:nvPr/>
        </p:nvSpPr>
        <p:spPr>
          <a:xfrm>
            <a:off x="3811700" y="1867575"/>
            <a:ext cx="4224900" cy="1117200"/>
          </a:xfrm>
          <a:prstGeom prst="rect">
            <a:avLst/>
          </a:prstGeom>
          <a:noFill/>
          <a:ln>
            <a:noFill/>
          </a:ln>
        </p:spPr>
        <p:txBody>
          <a:bodyPr spcFirstLastPara="1" wrap="square" lIns="91425" tIns="91425" rIns="91425" bIns="91425" anchor="t" anchorCtr="0">
            <a:noAutofit/>
          </a:bodyPr>
          <a:lstStyle/>
          <a:p>
            <a:r>
              <a:rPr lang="en" sz="2500">
                <a:solidFill>
                  <a:schemeClr val="lt1"/>
                </a:solidFill>
              </a:rPr>
              <a:t>( 2S + 1) is Known as Spin Multiplicity</a:t>
            </a:r>
            <a:endParaRPr sz="2500">
              <a:solidFill>
                <a:schemeClr val="lt1"/>
              </a:solidFill>
            </a:endParaRPr>
          </a:p>
          <a:p>
            <a:endParaRPr sz="2500">
              <a:solidFill>
                <a:schemeClr val="lt1"/>
              </a:solidFill>
            </a:endParaRPr>
          </a:p>
          <a:p>
            <a:r>
              <a:rPr lang="en" sz="2500">
                <a:solidFill>
                  <a:schemeClr val="lt1"/>
                </a:solidFill>
              </a:rPr>
              <a:t>In place of a symbol is going to be written depending on L value</a:t>
            </a:r>
            <a:endParaRPr sz="2500">
              <a:solidFill>
                <a:schemeClr val="lt1"/>
              </a:solidFill>
            </a:endParaRPr>
          </a:p>
          <a:p>
            <a:endParaRPr sz="2500">
              <a:solidFill>
                <a:schemeClr val="lt1"/>
              </a:solidFill>
            </a:endParaRPr>
          </a:p>
          <a:p>
            <a:r>
              <a:rPr lang="en" sz="2500">
                <a:solidFill>
                  <a:schemeClr val="lt1"/>
                </a:solidFill>
              </a:rPr>
              <a:t>J is resultant of L-S coupling</a:t>
            </a:r>
            <a:endParaRPr sz="2500">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3"/>
          <p:cNvSpPr txBox="1">
            <a:spLocks noGrp="1"/>
          </p:cNvSpPr>
          <p:nvPr>
            <p:ph type="body" idx="1"/>
          </p:nvPr>
        </p:nvSpPr>
        <p:spPr>
          <a:xfrm>
            <a:off x="244925" y="1255250"/>
            <a:ext cx="8587500" cy="44394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200">
                <a:solidFill>
                  <a:schemeClr val="lt1"/>
                </a:solidFill>
              </a:rPr>
              <a:t>Azimuthal Quantum number and Corresponding orbital</a:t>
            </a:r>
            <a:endParaRPr sz="2200">
              <a:solidFill>
                <a:schemeClr val="lt1"/>
              </a:solidFill>
            </a:endParaRPr>
          </a:p>
          <a:p>
            <a:pPr marL="0" indent="0">
              <a:spcBef>
                <a:spcPts val="1600"/>
              </a:spcBef>
              <a:buNone/>
            </a:pPr>
            <a:endParaRPr>
              <a:solidFill>
                <a:schemeClr val="lt1"/>
              </a:solidFill>
            </a:endParaRPr>
          </a:p>
          <a:p>
            <a:pPr marL="0" indent="0">
              <a:spcBef>
                <a:spcPts val="1600"/>
              </a:spcBef>
              <a:buNone/>
            </a:pPr>
            <a:endParaRPr>
              <a:solidFill>
                <a:schemeClr val="lt1"/>
              </a:solidFill>
            </a:endParaRPr>
          </a:p>
          <a:p>
            <a:pPr marL="0" indent="0">
              <a:spcBef>
                <a:spcPts val="1600"/>
              </a:spcBef>
              <a:buNone/>
            </a:pPr>
            <a:endParaRPr sz="1900">
              <a:solidFill>
                <a:schemeClr val="lt1"/>
              </a:solidFill>
            </a:endParaRPr>
          </a:p>
          <a:p>
            <a:pPr marL="0" indent="0">
              <a:spcBef>
                <a:spcPts val="1600"/>
              </a:spcBef>
              <a:spcAft>
                <a:spcPts val="1600"/>
              </a:spcAft>
              <a:buNone/>
            </a:pPr>
            <a:r>
              <a:rPr lang="en" sz="2200">
                <a:solidFill>
                  <a:schemeClr val="lt1"/>
                </a:solidFill>
              </a:rPr>
              <a:t>Similarly the possible symbol for corresponding L value</a:t>
            </a:r>
            <a:endParaRPr sz="2200">
              <a:solidFill>
                <a:schemeClr val="lt1"/>
              </a:solidFill>
            </a:endParaRPr>
          </a:p>
        </p:txBody>
      </p:sp>
      <p:graphicFrame>
        <p:nvGraphicFramePr>
          <p:cNvPr id="168" name="Google Shape;168;p33"/>
          <p:cNvGraphicFramePr/>
          <p:nvPr/>
        </p:nvGraphicFramePr>
        <p:xfrm>
          <a:off x="546775" y="1930525"/>
          <a:ext cx="3000000" cy="3000000"/>
        </p:xfrm>
        <a:graphic>
          <a:graphicData uri="http://schemas.openxmlformats.org/drawingml/2006/table">
            <a:tbl>
              <a:tblPr>
                <a:noFill/>
              </a:tblPr>
              <a:tblGrid>
                <a:gridCol w="1163000">
                  <a:extLst>
                    <a:ext uri="{9D8B030D-6E8A-4147-A177-3AD203B41FA5}">
                      <a16:colId xmlns:a16="http://schemas.microsoft.com/office/drawing/2014/main" val="20000"/>
                    </a:ext>
                  </a:extLst>
                </a:gridCol>
                <a:gridCol w="979300">
                  <a:extLst>
                    <a:ext uri="{9D8B030D-6E8A-4147-A177-3AD203B41FA5}">
                      <a16:colId xmlns:a16="http://schemas.microsoft.com/office/drawing/2014/main" val="20001"/>
                    </a:ext>
                  </a:extLst>
                </a:gridCol>
                <a:gridCol w="1071150">
                  <a:extLst>
                    <a:ext uri="{9D8B030D-6E8A-4147-A177-3AD203B41FA5}">
                      <a16:colId xmlns:a16="http://schemas.microsoft.com/office/drawing/2014/main" val="20002"/>
                    </a:ext>
                  </a:extLst>
                </a:gridCol>
                <a:gridCol w="1071150">
                  <a:extLst>
                    <a:ext uri="{9D8B030D-6E8A-4147-A177-3AD203B41FA5}">
                      <a16:colId xmlns:a16="http://schemas.microsoft.com/office/drawing/2014/main" val="20003"/>
                    </a:ext>
                  </a:extLst>
                </a:gridCol>
                <a:gridCol w="1071150">
                  <a:extLst>
                    <a:ext uri="{9D8B030D-6E8A-4147-A177-3AD203B41FA5}">
                      <a16:colId xmlns:a16="http://schemas.microsoft.com/office/drawing/2014/main" val="20004"/>
                    </a:ext>
                  </a:extLst>
                </a:gridCol>
                <a:gridCol w="1071150">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r>
                        <a:rPr lang="en" sz="2400">
                          <a:solidFill>
                            <a:schemeClr val="lt1"/>
                          </a:solidFill>
                          <a:latin typeface="Pacifico"/>
                          <a:ea typeface="Pacifico"/>
                          <a:cs typeface="Pacifico"/>
                          <a:sym typeface="Pacifico"/>
                        </a:rPr>
                        <a:t>l </a:t>
                      </a:r>
                      <a:r>
                        <a:rPr lang="en" sz="2400">
                          <a:solidFill>
                            <a:schemeClr val="lt1"/>
                          </a:solidFill>
                        </a:rPr>
                        <a:t>value</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0</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1</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2</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3</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4</a:t>
                      </a:r>
                      <a:endParaRPr sz="2400">
                        <a:solidFill>
                          <a:schemeClr val="lt1"/>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2200">
                          <a:solidFill>
                            <a:srgbClr val="FCFCFC"/>
                          </a:solidFill>
                        </a:rPr>
                        <a:t>Orbital</a:t>
                      </a:r>
                      <a:endParaRPr sz="2200">
                        <a:solidFill>
                          <a:srgbClr val="FCFCFC"/>
                        </a:solidFill>
                      </a:endParaRPr>
                    </a:p>
                  </a:txBody>
                  <a:tcPr marL="91425" marR="91425" marT="91425" marB="91425"/>
                </a:tc>
                <a:tc>
                  <a:txBody>
                    <a:bodyPr/>
                    <a:lstStyle/>
                    <a:p>
                      <a:pPr marL="0" lvl="0" indent="0" algn="l" rtl="0">
                        <a:spcBef>
                          <a:spcPts val="0"/>
                        </a:spcBef>
                        <a:spcAft>
                          <a:spcPts val="0"/>
                        </a:spcAft>
                        <a:buNone/>
                      </a:pPr>
                      <a:r>
                        <a:rPr lang="en" sz="2200">
                          <a:solidFill>
                            <a:schemeClr val="lt1"/>
                          </a:solidFill>
                        </a:rPr>
                        <a:t>s</a:t>
                      </a:r>
                      <a:endParaRPr sz="2200">
                        <a:solidFill>
                          <a:schemeClr val="lt1"/>
                        </a:solidFill>
                      </a:endParaRPr>
                    </a:p>
                  </a:txBody>
                  <a:tcPr marL="91425" marR="91425" marT="91425" marB="91425"/>
                </a:tc>
                <a:tc>
                  <a:txBody>
                    <a:bodyPr/>
                    <a:lstStyle/>
                    <a:p>
                      <a:pPr marL="0" lvl="0" indent="0" algn="l" rtl="0">
                        <a:spcBef>
                          <a:spcPts val="0"/>
                        </a:spcBef>
                        <a:spcAft>
                          <a:spcPts val="0"/>
                        </a:spcAft>
                        <a:buNone/>
                      </a:pPr>
                      <a:r>
                        <a:rPr lang="en" sz="2200">
                          <a:solidFill>
                            <a:schemeClr val="lt1"/>
                          </a:solidFill>
                        </a:rPr>
                        <a:t>p</a:t>
                      </a:r>
                      <a:endParaRPr sz="2200">
                        <a:solidFill>
                          <a:schemeClr val="lt1"/>
                        </a:solidFill>
                      </a:endParaRPr>
                    </a:p>
                  </a:txBody>
                  <a:tcPr marL="91425" marR="91425" marT="91425" marB="91425"/>
                </a:tc>
                <a:tc>
                  <a:txBody>
                    <a:bodyPr/>
                    <a:lstStyle/>
                    <a:p>
                      <a:pPr marL="0" lvl="0" indent="0" algn="l" rtl="0">
                        <a:spcBef>
                          <a:spcPts val="0"/>
                        </a:spcBef>
                        <a:spcAft>
                          <a:spcPts val="0"/>
                        </a:spcAft>
                        <a:buNone/>
                      </a:pPr>
                      <a:r>
                        <a:rPr lang="en" sz="2200">
                          <a:solidFill>
                            <a:schemeClr val="lt1"/>
                          </a:solidFill>
                        </a:rPr>
                        <a:t>d</a:t>
                      </a:r>
                      <a:endParaRPr sz="2200">
                        <a:solidFill>
                          <a:schemeClr val="lt1"/>
                        </a:solidFill>
                      </a:endParaRPr>
                    </a:p>
                  </a:txBody>
                  <a:tcPr marL="91425" marR="91425" marT="91425" marB="91425"/>
                </a:tc>
                <a:tc>
                  <a:txBody>
                    <a:bodyPr/>
                    <a:lstStyle/>
                    <a:p>
                      <a:pPr marL="0" lvl="0" indent="0" algn="l" rtl="0">
                        <a:spcBef>
                          <a:spcPts val="0"/>
                        </a:spcBef>
                        <a:spcAft>
                          <a:spcPts val="0"/>
                        </a:spcAft>
                        <a:buNone/>
                      </a:pPr>
                      <a:r>
                        <a:rPr lang="en" sz="2200">
                          <a:solidFill>
                            <a:schemeClr val="lt1"/>
                          </a:solidFill>
                        </a:rPr>
                        <a:t>f</a:t>
                      </a:r>
                      <a:endParaRPr sz="2200">
                        <a:solidFill>
                          <a:schemeClr val="lt1"/>
                        </a:solidFill>
                      </a:endParaRPr>
                    </a:p>
                  </a:txBody>
                  <a:tcPr marL="91425" marR="91425" marT="91425" marB="91425"/>
                </a:tc>
                <a:tc>
                  <a:txBody>
                    <a:bodyPr/>
                    <a:lstStyle/>
                    <a:p>
                      <a:pPr marL="0" lvl="0" indent="0" algn="l" rtl="0">
                        <a:spcBef>
                          <a:spcPts val="0"/>
                        </a:spcBef>
                        <a:spcAft>
                          <a:spcPts val="0"/>
                        </a:spcAft>
                        <a:buNone/>
                      </a:pPr>
                      <a:r>
                        <a:rPr lang="en" sz="2200">
                          <a:solidFill>
                            <a:schemeClr val="lt1"/>
                          </a:solidFill>
                        </a:rPr>
                        <a:t>g</a:t>
                      </a:r>
                      <a:endParaRPr sz="2200">
                        <a:solidFill>
                          <a:schemeClr val="lt1"/>
                        </a:solidFill>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69" name="Google Shape;169;p33"/>
          <p:cNvGraphicFramePr/>
          <p:nvPr/>
        </p:nvGraphicFramePr>
        <p:xfrm>
          <a:off x="546775" y="4195425"/>
          <a:ext cx="3000000" cy="3000000"/>
        </p:xfrm>
        <a:graphic>
          <a:graphicData uri="http://schemas.openxmlformats.org/drawingml/2006/table">
            <a:tbl>
              <a:tblPr>
                <a:noFill/>
              </a:tblPr>
              <a:tblGrid>
                <a:gridCol w="1239550">
                  <a:extLst>
                    <a:ext uri="{9D8B030D-6E8A-4147-A177-3AD203B41FA5}">
                      <a16:colId xmlns:a16="http://schemas.microsoft.com/office/drawing/2014/main" val="20000"/>
                    </a:ext>
                  </a:extLst>
                </a:gridCol>
                <a:gridCol w="699625">
                  <a:extLst>
                    <a:ext uri="{9D8B030D-6E8A-4147-A177-3AD203B41FA5}">
                      <a16:colId xmlns:a16="http://schemas.microsoft.com/office/drawing/2014/main" val="20001"/>
                    </a:ext>
                  </a:extLst>
                </a:gridCol>
                <a:gridCol w="671475">
                  <a:extLst>
                    <a:ext uri="{9D8B030D-6E8A-4147-A177-3AD203B41FA5}">
                      <a16:colId xmlns:a16="http://schemas.microsoft.com/office/drawing/2014/main" val="20002"/>
                    </a:ext>
                  </a:extLst>
                </a:gridCol>
                <a:gridCol w="679350">
                  <a:extLst>
                    <a:ext uri="{9D8B030D-6E8A-4147-A177-3AD203B41FA5}">
                      <a16:colId xmlns:a16="http://schemas.microsoft.com/office/drawing/2014/main" val="20003"/>
                    </a:ext>
                  </a:extLst>
                </a:gridCol>
                <a:gridCol w="735225">
                  <a:extLst>
                    <a:ext uri="{9D8B030D-6E8A-4147-A177-3AD203B41FA5}">
                      <a16:colId xmlns:a16="http://schemas.microsoft.com/office/drawing/2014/main" val="20004"/>
                    </a:ext>
                  </a:extLst>
                </a:gridCol>
                <a:gridCol w="756400">
                  <a:extLst>
                    <a:ext uri="{9D8B030D-6E8A-4147-A177-3AD203B41FA5}">
                      <a16:colId xmlns:a16="http://schemas.microsoft.com/office/drawing/2014/main" val="20005"/>
                    </a:ext>
                  </a:extLst>
                </a:gridCol>
                <a:gridCol w="876175">
                  <a:extLst>
                    <a:ext uri="{9D8B030D-6E8A-4147-A177-3AD203B41FA5}">
                      <a16:colId xmlns:a16="http://schemas.microsoft.com/office/drawing/2014/main" val="20006"/>
                    </a:ext>
                  </a:extLst>
                </a:gridCol>
                <a:gridCol w="769100">
                  <a:extLst>
                    <a:ext uri="{9D8B030D-6E8A-4147-A177-3AD203B41FA5}">
                      <a16:colId xmlns:a16="http://schemas.microsoft.com/office/drawing/2014/main" val="20007"/>
                    </a:ext>
                  </a:extLst>
                </a:gridCol>
              </a:tblGrid>
              <a:tr h="728925">
                <a:tc>
                  <a:txBody>
                    <a:bodyPr/>
                    <a:lstStyle/>
                    <a:p>
                      <a:pPr marL="0" lvl="0" indent="0" algn="l" rtl="0">
                        <a:spcBef>
                          <a:spcPts val="0"/>
                        </a:spcBef>
                        <a:spcAft>
                          <a:spcPts val="0"/>
                        </a:spcAft>
                        <a:buNone/>
                      </a:pPr>
                      <a:r>
                        <a:rPr lang="en" sz="2400">
                          <a:solidFill>
                            <a:schemeClr val="lt1"/>
                          </a:solidFill>
                        </a:rPr>
                        <a:t>L value</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0</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1</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2</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3</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4</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5</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6</a:t>
                      </a:r>
                      <a:endParaRPr sz="2400">
                        <a:solidFill>
                          <a:schemeClr val="lt1"/>
                        </a:solidFill>
                      </a:endParaRPr>
                    </a:p>
                  </a:txBody>
                  <a:tcPr marL="91425" marR="91425" marT="91425" marB="91425"/>
                </a:tc>
                <a:extLst>
                  <a:ext uri="{0D108BD9-81ED-4DB2-BD59-A6C34878D82A}">
                    <a16:rowId xmlns:a16="http://schemas.microsoft.com/office/drawing/2014/main" val="10000"/>
                  </a:ext>
                </a:extLst>
              </a:tr>
              <a:tr h="683000">
                <a:tc>
                  <a:txBody>
                    <a:bodyPr/>
                    <a:lstStyle/>
                    <a:p>
                      <a:pPr marL="0" lvl="0" indent="0" algn="l" rtl="0">
                        <a:spcBef>
                          <a:spcPts val="0"/>
                        </a:spcBef>
                        <a:spcAft>
                          <a:spcPts val="0"/>
                        </a:spcAft>
                        <a:buNone/>
                      </a:pPr>
                      <a:r>
                        <a:rPr lang="en" sz="2200">
                          <a:solidFill>
                            <a:srgbClr val="FCFCFC"/>
                          </a:solidFill>
                        </a:rPr>
                        <a:t>Symbol</a:t>
                      </a:r>
                      <a:endParaRPr sz="2200">
                        <a:solidFill>
                          <a:srgbClr val="FCFCFC"/>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S</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P</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D</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F</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G</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rPr>
                        <a:t>H</a:t>
                      </a:r>
                      <a:endParaRPr sz="2400">
                        <a:solidFill>
                          <a:schemeClr val="lt1"/>
                        </a:solidFill>
                      </a:endParaRPr>
                    </a:p>
                  </a:txBody>
                  <a:tcPr marL="91425" marR="91425" marT="91425" marB="91425"/>
                </a:tc>
                <a:tc>
                  <a:txBody>
                    <a:bodyPr/>
                    <a:lstStyle/>
                    <a:p>
                      <a:pPr marL="0" lvl="0" indent="0" algn="l" rtl="0">
                        <a:spcBef>
                          <a:spcPts val="0"/>
                        </a:spcBef>
                        <a:spcAft>
                          <a:spcPts val="0"/>
                        </a:spcAft>
                        <a:buNone/>
                      </a:pPr>
                      <a:r>
                        <a:rPr lang="en" sz="2400">
                          <a:solidFill>
                            <a:schemeClr val="lt1"/>
                          </a:solidFill>
                          <a:latin typeface="Impact"/>
                          <a:ea typeface="Impact"/>
                          <a:cs typeface="Impact"/>
                          <a:sym typeface="Impact"/>
                        </a:rPr>
                        <a:t>I</a:t>
                      </a:r>
                      <a:endParaRPr sz="2400">
                        <a:solidFill>
                          <a:schemeClr val="lt1"/>
                        </a:solidFill>
                        <a:latin typeface="Impact"/>
                        <a:ea typeface="Impact"/>
                        <a:cs typeface="Impact"/>
                        <a:sym typeface="Impact"/>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4"/>
          <p:cNvSpPr txBox="1">
            <a:spLocks noGrp="1"/>
          </p:cNvSpPr>
          <p:nvPr>
            <p:ph type="body" idx="4294967295"/>
          </p:nvPr>
        </p:nvSpPr>
        <p:spPr>
          <a:xfrm>
            <a:off x="275550" y="1209325"/>
            <a:ext cx="8556900" cy="4531200"/>
          </a:xfrm>
          <a:prstGeom prst="rect">
            <a:avLst/>
          </a:prstGeom>
        </p:spPr>
        <p:txBody>
          <a:bodyPr spcFirstLastPara="1" vert="horz" wrap="square" lIns="91425" tIns="91425" rIns="91425" bIns="91425" rtlCol="0" anchor="ctr" anchorCtr="0">
            <a:noAutofit/>
          </a:bodyPr>
          <a:lstStyle/>
          <a:p>
            <a:pPr marL="0" indent="0">
              <a:spcBef>
                <a:spcPts val="0"/>
              </a:spcBef>
              <a:buNone/>
            </a:pPr>
            <a:r>
              <a:rPr lang="en" sz="2200">
                <a:solidFill>
                  <a:schemeClr val="lt1"/>
                </a:solidFill>
              </a:rPr>
              <a:t>Derivation of Term Symbols</a:t>
            </a:r>
            <a:endParaRPr sz="2200">
              <a:solidFill>
                <a:schemeClr val="lt1"/>
              </a:solidFill>
            </a:endParaRPr>
          </a:p>
          <a:p>
            <a:pPr marL="0" indent="0">
              <a:spcBef>
                <a:spcPts val="1600"/>
              </a:spcBef>
              <a:buNone/>
            </a:pPr>
            <a:r>
              <a:rPr lang="en" sz="2200">
                <a:solidFill>
                  <a:schemeClr val="lt1"/>
                </a:solidFill>
              </a:rPr>
              <a:t>It is possible to derive starting from configuration of the metal ion or starting from microstates arrangement.</a:t>
            </a:r>
            <a:endParaRPr sz="2200">
              <a:solidFill>
                <a:schemeClr val="lt1"/>
              </a:solidFill>
            </a:endParaRPr>
          </a:p>
          <a:p>
            <a:pPr marL="0" indent="0">
              <a:spcBef>
                <a:spcPts val="1600"/>
              </a:spcBef>
              <a:buNone/>
            </a:pPr>
            <a:r>
              <a:rPr lang="en" sz="2200">
                <a:solidFill>
                  <a:schemeClr val="lt1"/>
                </a:solidFill>
              </a:rPr>
              <a:t>In case of p1 configuration there is only one electron. Therefore </a:t>
            </a:r>
            <a:r>
              <a:rPr lang="en" sz="2200">
                <a:solidFill>
                  <a:schemeClr val="lt1"/>
                </a:solidFill>
                <a:latin typeface="Pacifico"/>
                <a:ea typeface="Pacifico"/>
                <a:cs typeface="Pacifico"/>
                <a:sym typeface="Pacifico"/>
              </a:rPr>
              <a:t>l </a:t>
            </a:r>
            <a:r>
              <a:rPr lang="en" sz="2200">
                <a:solidFill>
                  <a:schemeClr val="lt1"/>
                </a:solidFill>
              </a:rPr>
              <a:t>value is 1. </a:t>
            </a:r>
            <a:endParaRPr sz="2200">
              <a:solidFill>
                <a:schemeClr val="lt1"/>
              </a:solidFill>
            </a:endParaRPr>
          </a:p>
          <a:p>
            <a:pPr marL="0" indent="0">
              <a:spcBef>
                <a:spcPts val="1600"/>
              </a:spcBef>
              <a:buNone/>
            </a:pPr>
            <a:r>
              <a:rPr lang="en" sz="2200">
                <a:solidFill>
                  <a:schemeClr val="lt1"/>
                </a:solidFill>
              </a:rPr>
              <a:t>There is no second electron to couple with and hence L value is also 1</a:t>
            </a:r>
            <a:endParaRPr sz="2200">
              <a:solidFill>
                <a:schemeClr val="lt1"/>
              </a:solidFill>
            </a:endParaRPr>
          </a:p>
          <a:p>
            <a:pPr marL="0" indent="0">
              <a:spcBef>
                <a:spcPts val="1600"/>
              </a:spcBef>
              <a:buNone/>
            </a:pPr>
            <a:r>
              <a:rPr lang="en" sz="2200">
                <a:solidFill>
                  <a:schemeClr val="lt1"/>
                </a:solidFill>
              </a:rPr>
              <a:t>Similarly spin value s is ½ and therefore S is also ½. </a:t>
            </a:r>
            <a:endParaRPr sz="2200">
              <a:solidFill>
                <a:schemeClr val="lt1"/>
              </a:solidFill>
            </a:endParaRPr>
          </a:p>
          <a:p>
            <a:pPr marL="914400" indent="0">
              <a:spcBef>
                <a:spcPts val="1600"/>
              </a:spcBef>
              <a:spcAft>
                <a:spcPts val="1600"/>
              </a:spcAft>
              <a:buNone/>
            </a:pPr>
            <a:endParaRPr sz="22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457200"/>
            <a:ext cx="8305800" cy="830997"/>
          </a:xfrm>
          <a:prstGeom prst="rect">
            <a:avLst/>
          </a:prstGeom>
        </p:spPr>
        <p:txBody>
          <a:bodyPr wrap="square">
            <a:spAutoFit/>
          </a:bodyPr>
          <a:lstStyle/>
          <a:p>
            <a:pPr algn="just"/>
            <a:r>
              <a:rPr lang="en-US" sz="2400" b="1" dirty="0">
                <a:solidFill>
                  <a:srgbClr val="002060"/>
                </a:solidFill>
              </a:rPr>
              <a:t>Vapour pressure of a solvent is lowered when a non-volatile solute is dissolved in it to form a solution.</a:t>
            </a:r>
            <a:endParaRPr lang="en-IN" sz="2400" b="1" dirty="0">
              <a:solidFill>
                <a:srgbClr val="002060"/>
              </a:solidFill>
            </a:endParaRPr>
          </a:p>
        </p:txBody>
      </p:sp>
      <p:pic>
        <p:nvPicPr>
          <p:cNvPr id="3" name="Picture 6" descr="&#10;13_15A.jpg                                                     0007107DTina's Brain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65564"/>
            <a:ext cx="3733800" cy="2868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10;13_15B.jpg                                                     0007107DTina's Brain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65564"/>
            <a:ext cx="3657600" cy="2882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4800600"/>
            <a:ext cx="3810000" cy="1200329"/>
          </a:xfrm>
          <a:prstGeom prst="rect">
            <a:avLst/>
          </a:prstGeom>
          <a:noFill/>
        </p:spPr>
        <p:txBody>
          <a:bodyPr wrap="square" rtlCol="0">
            <a:spAutoFit/>
          </a:bodyPr>
          <a:lstStyle/>
          <a:p>
            <a:pPr algn="just"/>
            <a:r>
              <a:rPr lang="en-IN" sz="2400" b="1" dirty="0">
                <a:solidFill>
                  <a:srgbClr val="990033"/>
                </a:solidFill>
              </a:rPr>
              <a:t>In a pure liquid, the surface of the liquid is occupied by the molecules of the liquid</a:t>
            </a:r>
          </a:p>
        </p:txBody>
      </p:sp>
      <p:sp>
        <p:nvSpPr>
          <p:cNvPr id="6" name="TextBox 5"/>
          <p:cNvSpPr txBox="1"/>
          <p:nvPr/>
        </p:nvSpPr>
        <p:spPr>
          <a:xfrm>
            <a:off x="4800600" y="4876800"/>
            <a:ext cx="4114800" cy="1631216"/>
          </a:xfrm>
          <a:prstGeom prst="rect">
            <a:avLst/>
          </a:prstGeom>
          <a:noFill/>
        </p:spPr>
        <p:txBody>
          <a:bodyPr wrap="square" rtlCol="0">
            <a:spAutoFit/>
          </a:bodyPr>
          <a:lstStyle/>
          <a:p>
            <a:pPr algn="just"/>
            <a:r>
              <a:rPr lang="en-IN" sz="2000" b="1" dirty="0">
                <a:solidFill>
                  <a:srgbClr val="006600"/>
                </a:solidFill>
              </a:rPr>
              <a:t>Addition of non-volatile solute to this pure liquid. The vapour pressure of the solution is found to be lower than that of the pure liquid at a given temperature. </a:t>
            </a:r>
          </a:p>
        </p:txBody>
      </p:sp>
    </p:spTree>
    <p:extLst>
      <p:ext uri="{BB962C8B-B14F-4D97-AF65-F5344CB8AC3E}">
        <p14:creationId xmlns:p14="http://schemas.microsoft.com/office/powerpoint/2010/main" val="13058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5"/>
          <p:cNvSpPr txBox="1">
            <a:spLocks noGrp="1"/>
          </p:cNvSpPr>
          <p:nvPr>
            <p:ph type="body" idx="1"/>
          </p:nvPr>
        </p:nvSpPr>
        <p:spPr>
          <a:xfrm>
            <a:off x="311700" y="1119050"/>
            <a:ext cx="8520600" cy="4307100"/>
          </a:xfrm>
          <a:prstGeom prst="rect">
            <a:avLst/>
          </a:prstGeom>
        </p:spPr>
        <p:txBody>
          <a:bodyPr spcFirstLastPara="1" vert="horz" wrap="square" lIns="91425" tIns="91425" rIns="91425" bIns="91425" rtlCol="0" anchor="t" anchorCtr="0">
            <a:noAutofit/>
          </a:bodyPr>
          <a:lstStyle/>
          <a:p>
            <a:pPr marL="914400" indent="0">
              <a:spcBef>
                <a:spcPts val="0"/>
              </a:spcBef>
              <a:buNone/>
            </a:pPr>
            <a:r>
              <a:rPr lang="en" sz="2900">
                <a:solidFill>
                  <a:schemeClr val="lt1"/>
                </a:solidFill>
              </a:rPr>
              <a:t>L=1 and S=½ . The term notation is </a:t>
            </a:r>
            <a:r>
              <a:rPr lang="en" sz="2900" b="1" baseline="30000">
                <a:solidFill>
                  <a:schemeClr val="lt1"/>
                </a:solidFill>
              </a:rPr>
              <a:t>2</a:t>
            </a:r>
            <a:r>
              <a:rPr lang="en" sz="2900">
                <a:solidFill>
                  <a:schemeClr val="lt1"/>
                </a:solidFill>
              </a:rPr>
              <a:t>P  </a:t>
            </a:r>
            <a:endParaRPr sz="2900">
              <a:solidFill>
                <a:schemeClr val="lt1"/>
              </a:solidFill>
            </a:endParaRPr>
          </a:p>
          <a:p>
            <a:pPr marL="914400" indent="0">
              <a:spcBef>
                <a:spcPts val="1600"/>
              </a:spcBef>
              <a:buNone/>
            </a:pPr>
            <a:r>
              <a:rPr lang="en" sz="2900">
                <a:solidFill>
                  <a:schemeClr val="lt1"/>
                </a:solidFill>
              </a:rPr>
              <a:t>The possible J values are | L+S| …. To…. |L-S|</a:t>
            </a:r>
            <a:endParaRPr sz="2900">
              <a:solidFill>
                <a:schemeClr val="lt1"/>
              </a:solidFill>
            </a:endParaRPr>
          </a:p>
          <a:p>
            <a:pPr marL="914400" indent="0">
              <a:spcBef>
                <a:spcPts val="1600"/>
              </a:spcBef>
              <a:buNone/>
            </a:pPr>
            <a:r>
              <a:rPr lang="en" sz="2900">
                <a:solidFill>
                  <a:schemeClr val="lt1"/>
                </a:solidFill>
              </a:rPr>
              <a:t>Hence J= |1+½ | …. To …. | 1- ½ |</a:t>
            </a:r>
            <a:endParaRPr sz="2900">
              <a:solidFill>
                <a:schemeClr val="lt1"/>
              </a:solidFill>
            </a:endParaRPr>
          </a:p>
          <a:p>
            <a:pPr marL="914400" indent="0">
              <a:spcBef>
                <a:spcPts val="1600"/>
              </a:spcBef>
              <a:buNone/>
            </a:pPr>
            <a:r>
              <a:rPr lang="en" sz="2900">
                <a:solidFill>
                  <a:schemeClr val="lt1"/>
                </a:solidFill>
              </a:rPr>
              <a:t>I.e., J = </a:t>
            </a:r>
            <a:r>
              <a:rPr lang="en" sz="2600" i="1">
                <a:solidFill>
                  <a:schemeClr val="lt1"/>
                </a:solidFill>
              </a:rPr>
              <a:t>3/2</a:t>
            </a:r>
            <a:r>
              <a:rPr lang="en" sz="2900">
                <a:solidFill>
                  <a:schemeClr val="lt1"/>
                </a:solidFill>
              </a:rPr>
              <a:t>  and ½ </a:t>
            </a:r>
            <a:endParaRPr sz="2900">
              <a:solidFill>
                <a:schemeClr val="lt1"/>
              </a:solidFill>
            </a:endParaRPr>
          </a:p>
          <a:p>
            <a:pPr marL="914400" indent="0">
              <a:spcBef>
                <a:spcPts val="1600"/>
              </a:spcBef>
              <a:buNone/>
            </a:pPr>
            <a:r>
              <a:rPr lang="en" sz="2900">
                <a:solidFill>
                  <a:schemeClr val="lt1"/>
                </a:solidFill>
              </a:rPr>
              <a:t>Therefore the possible states are </a:t>
            </a:r>
            <a:r>
              <a:rPr lang="en" sz="2900" b="1" baseline="30000">
                <a:solidFill>
                  <a:schemeClr val="lt1"/>
                </a:solidFill>
              </a:rPr>
              <a:t>2</a:t>
            </a:r>
            <a:r>
              <a:rPr lang="en" sz="2900">
                <a:solidFill>
                  <a:schemeClr val="lt1"/>
                </a:solidFill>
              </a:rPr>
              <a:t>P</a:t>
            </a:r>
            <a:r>
              <a:rPr lang="en" sz="2900" baseline="-25000">
                <a:solidFill>
                  <a:schemeClr val="lt1"/>
                </a:solidFill>
              </a:rPr>
              <a:t>3/2</a:t>
            </a:r>
            <a:r>
              <a:rPr lang="en" sz="2900">
                <a:solidFill>
                  <a:schemeClr val="lt1"/>
                </a:solidFill>
              </a:rPr>
              <a:t> and </a:t>
            </a:r>
            <a:r>
              <a:rPr lang="en" sz="2900" b="1" baseline="30000">
                <a:solidFill>
                  <a:schemeClr val="lt1"/>
                </a:solidFill>
              </a:rPr>
              <a:t>2</a:t>
            </a:r>
            <a:r>
              <a:rPr lang="en" sz="2900">
                <a:solidFill>
                  <a:schemeClr val="lt1"/>
                </a:solidFill>
              </a:rPr>
              <a:t>P</a:t>
            </a:r>
            <a:r>
              <a:rPr lang="en" sz="2900" baseline="-25000">
                <a:solidFill>
                  <a:schemeClr val="lt1"/>
                </a:solidFill>
              </a:rPr>
              <a:t>1/2</a:t>
            </a:r>
            <a:endParaRPr sz="2900" baseline="-25000">
              <a:solidFill>
                <a:schemeClr val="lt1"/>
              </a:solidFill>
            </a:endParaRPr>
          </a:p>
          <a:p>
            <a:pPr marL="0" indent="0">
              <a:spcBef>
                <a:spcPts val="1600"/>
              </a:spcBef>
              <a:spcAft>
                <a:spcPts val="160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6"/>
          <p:cNvSpPr txBox="1">
            <a:spLocks noGrp="1"/>
          </p:cNvSpPr>
          <p:nvPr>
            <p:ph type="body" idx="1"/>
          </p:nvPr>
        </p:nvSpPr>
        <p:spPr>
          <a:xfrm>
            <a:off x="311700" y="1256675"/>
            <a:ext cx="8520600" cy="46044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a:solidFill>
                  <a:schemeClr val="lt1"/>
                </a:solidFill>
              </a:rPr>
              <a:t>Starting with microstates for p</a:t>
            </a:r>
            <a:r>
              <a:rPr lang="en" baseline="30000">
                <a:solidFill>
                  <a:schemeClr val="lt1"/>
                </a:solidFill>
              </a:rPr>
              <a:t>1</a:t>
            </a:r>
            <a:r>
              <a:rPr lang="en">
                <a:solidFill>
                  <a:schemeClr val="lt1"/>
                </a:solidFill>
              </a:rPr>
              <a:t> configuration</a:t>
            </a:r>
            <a:endParaRPr>
              <a:solidFill>
                <a:schemeClr val="lt1"/>
              </a:solidFill>
            </a:endParaRPr>
          </a:p>
          <a:p>
            <a:pPr marL="0" indent="0">
              <a:spcBef>
                <a:spcPts val="1600"/>
              </a:spcBef>
              <a:spcAft>
                <a:spcPts val="1600"/>
              </a:spcAft>
              <a:buNone/>
            </a:pPr>
            <a:endParaRPr>
              <a:solidFill>
                <a:schemeClr val="lt1"/>
              </a:solidFill>
            </a:endParaRPr>
          </a:p>
        </p:txBody>
      </p:sp>
      <p:graphicFrame>
        <p:nvGraphicFramePr>
          <p:cNvPr id="185" name="Google Shape;185;p36"/>
          <p:cNvGraphicFramePr/>
          <p:nvPr/>
        </p:nvGraphicFramePr>
        <p:xfrm>
          <a:off x="498225" y="2110825"/>
          <a:ext cx="3000000" cy="3000000"/>
        </p:xfrm>
        <a:graphic>
          <a:graphicData uri="http://schemas.openxmlformats.org/drawingml/2006/table">
            <a:tbl>
              <a:tblPr>
                <a:noFill/>
              </a:tblPr>
              <a:tblGrid>
                <a:gridCol w="1258025">
                  <a:extLst>
                    <a:ext uri="{9D8B030D-6E8A-4147-A177-3AD203B41FA5}">
                      <a16:colId xmlns:a16="http://schemas.microsoft.com/office/drawing/2014/main" val="20000"/>
                    </a:ext>
                  </a:extLst>
                </a:gridCol>
                <a:gridCol w="1203625">
                  <a:extLst>
                    <a:ext uri="{9D8B030D-6E8A-4147-A177-3AD203B41FA5}">
                      <a16:colId xmlns:a16="http://schemas.microsoft.com/office/drawing/2014/main" val="20001"/>
                    </a:ext>
                  </a:extLst>
                </a:gridCol>
                <a:gridCol w="1119325">
                  <a:extLst>
                    <a:ext uri="{9D8B030D-6E8A-4147-A177-3AD203B41FA5}">
                      <a16:colId xmlns:a16="http://schemas.microsoft.com/office/drawing/2014/main" val="20002"/>
                    </a:ext>
                  </a:extLst>
                </a:gridCol>
                <a:gridCol w="1038925">
                  <a:extLst>
                    <a:ext uri="{9D8B030D-6E8A-4147-A177-3AD203B41FA5}">
                      <a16:colId xmlns:a16="http://schemas.microsoft.com/office/drawing/2014/main" val="20003"/>
                    </a:ext>
                  </a:extLst>
                </a:gridCol>
                <a:gridCol w="778800">
                  <a:extLst>
                    <a:ext uri="{9D8B030D-6E8A-4147-A177-3AD203B41FA5}">
                      <a16:colId xmlns:a16="http://schemas.microsoft.com/office/drawing/2014/main" val="20004"/>
                    </a:ext>
                  </a:extLst>
                </a:gridCol>
              </a:tblGrid>
              <a:tr h="567925">
                <a:tc>
                  <a:txBody>
                    <a:bodyPr/>
                    <a:lstStyle/>
                    <a:p>
                      <a:pPr marL="0" lvl="0" indent="0" algn="l" rtl="0">
                        <a:spcBef>
                          <a:spcPts val="0"/>
                        </a:spcBef>
                        <a:spcAft>
                          <a:spcPts val="0"/>
                        </a:spcAft>
                        <a:buNone/>
                      </a:pPr>
                      <a:r>
                        <a:rPr lang="en" sz="2500" b="1">
                          <a:solidFill>
                            <a:schemeClr val="lt1"/>
                          </a:solidFill>
                        </a:rPr>
                        <a:t>+1</a:t>
                      </a:r>
                      <a:endParaRPr sz="2500" b="1">
                        <a:solidFill>
                          <a:schemeClr val="lt1"/>
                        </a:solidFill>
                      </a:endParaRPr>
                    </a:p>
                  </a:txBody>
                  <a:tcPr marL="91425" marR="91425" marT="91425" marB="91425"/>
                </a:tc>
                <a:tc>
                  <a:txBody>
                    <a:bodyPr/>
                    <a:lstStyle/>
                    <a:p>
                      <a:pPr marL="0" lvl="0" indent="0" algn="l" rtl="0">
                        <a:spcBef>
                          <a:spcPts val="0"/>
                        </a:spcBef>
                        <a:spcAft>
                          <a:spcPts val="0"/>
                        </a:spcAft>
                        <a:buNone/>
                      </a:pPr>
                      <a:r>
                        <a:rPr lang="en" sz="2500" b="1">
                          <a:solidFill>
                            <a:schemeClr val="lt1"/>
                          </a:solidFill>
                        </a:rPr>
                        <a:t>0</a:t>
                      </a:r>
                      <a:endParaRPr sz="2500" b="1">
                        <a:solidFill>
                          <a:schemeClr val="lt1"/>
                        </a:solidFill>
                      </a:endParaRPr>
                    </a:p>
                  </a:txBody>
                  <a:tcPr marL="91425" marR="91425" marT="91425" marB="91425"/>
                </a:tc>
                <a:tc>
                  <a:txBody>
                    <a:bodyPr/>
                    <a:lstStyle/>
                    <a:p>
                      <a:pPr marL="0" lvl="0" indent="0" algn="l" rtl="0">
                        <a:spcBef>
                          <a:spcPts val="0"/>
                        </a:spcBef>
                        <a:spcAft>
                          <a:spcPts val="0"/>
                        </a:spcAft>
                        <a:buNone/>
                      </a:pPr>
                      <a:r>
                        <a:rPr lang="en" sz="2500" b="1">
                          <a:solidFill>
                            <a:schemeClr val="lt1"/>
                          </a:solidFill>
                        </a:rPr>
                        <a:t>-1</a:t>
                      </a:r>
                      <a:endParaRPr sz="2500" b="1">
                        <a:solidFill>
                          <a:schemeClr val="lt1"/>
                        </a:solidFill>
                      </a:endParaRPr>
                    </a:p>
                  </a:txBody>
                  <a:tcPr marL="91425" marR="91425" marT="91425" marB="91425"/>
                </a:tc>
                <a:tc>
                  <a:txBody>
                    <a:bodyPr/>
                    <a:lstStyle/>
                    <a:p>
                      <a:pPr marL="0" lvl="0" indent="0" algn="l" rtl="0">
                        <a:spcBef>
                          <a:spcPts val="0"/>
                        </a:spcBef>
                        <a:spcAft>
                          <a:spcPts val="0"/>
                        </a:spcAft>
                        <a:buNone/>
                      </a:pPr>
                      <a:r>
                        <a:rPr lang="en" sz="2500">
                          <a:solidFill>
                            <a:schemeClr val="lt1"/>
                          </a:solidFill>
                        </a:rPr>
                        <a:t>M</a:t>
                      </a:r>
                      <a:r>
                        <a:rPr lang="en" sz="1500">
                          <a:solidFill>
                            <a:schemeClr val="lt1"/>
                          </a:solidFill>
                          <a:latin typeface="Pacifico"/>
                          <a:ea typeface="Pacifico"/>
                          <a:cs typeface="Pacifico"/>
                          <a:sym typeface="Pacifico"/>
                        </a:rPr>
                        <a:t>l</a:t>
                      </a:r>
                      <a:endParaRPr sz="1500">
                        <a:solidFill>
                          <a:schemeClr val="lt1"/>
                        </a:solidFill>
                        <a:latin typeface="Pacifico"/>
                        <a:ea typeface="Pacifico"/>
                        <a:cs typeface="Pacifico"/>
                        <a:sym typeface="Pacifico"/>
                      </a:endParaRPr>
                    </a:p>
                  </a:txBody>
                  <a:tcPr marL="91425" marR="91425" marT="91425" marB="91425"/>
                </a:tc>
                <a:tc>
                  <a:txBody>
                    <a:bodyPr/>
                    <a:lstStyle/>
                    <a:p>
                      <a:pPr marL="0" lvl="0" indent="0" algn="l" rtl="0">
                        <a:spcBef>
                          <a:spcPts val="0"/>
                        </a:spcBef>
                        <a:spcAft>
                          <a:spcPts val="0"/>
                        </a:spcAft>
                        <a:buNone/>
                      </a:pPr>
                      <a:r>
                        <a:rPr lang="en" sz="2500">
                          <a:solidFill>
                            <a:schemeClr val="lt1"/>
                          </a:solidFill>
                        </a:rPr>
                        <a:t>M</a:t>
                      </a:r>
                      <a:r>
                        <a:rPr lang="en" sz="2500">
                          <a:solidFill>
                            <a:schemeClr val="lt1"/>
                          </a:solidFill>
                          <a:latin typeface="Pacifico"/>
                          <a:ea typeface="Pacifico"/>
                          <a:cs typeface="Pacifico"/>
                          <a:sym typeface="Pacifico"/>
                        </a:rPr>
                        <a:t>s</a:t>
                      </a:r>
                      <a:endParaRPr sz="2500">
                        <a:solidFill>
                          <a:schemeClr val="lt1"/>
                        </a:solidFill>
                        <a:latin typeface="Pacifico"/>
                        <a:ea typeface="Pacifico"/>
                        <a:cs typeface="Pacifico"/>
                        <a:sym typeface="Pacifico"/>
                      </a:endParaRPr>
                    </a:p>
                  </a:txBody>
                  <a:tcPr marL="91425" marR="91425" marT="91425" marB="91425"/>
                </a:tc>
                <a:extLst>
                  <a:ext uri="{0D108BD9-81ED-4DB2-BD59-A6C34878D82A}">
                    <a16:rowId xmlns:a16="http://schemas.microsoft.com/office/drawing/2014/main" val="10000"/>
                  </a:ext>
                </a:extLst>
              </a:tr>
              <a:tr h="443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sz="1700">
                          <a:solidFill>
                            <a:schemeClr val="lt1"/>
                          </a:solidFill>
                        </a:rPr>
                        <a:t>+1</a:t>
                      </a:r>
                      <a:endParaRPr sz="1700">
                        <a:solidFill>
                          <a:schemeClr val="lt1"/>
                        </a:solidFill>
                      </a:endParaRPr>
                    </a:p>
                  </a:txBody>
                  <a:tcPr marL="91425" marR="91425" marT="91425" marB="91425"/>
                </a:tc>
                <a:tc>
                  <a:txBody>
                    <a:bodyPr/>
                    <a:lstStyle/>
                    <a:p>
                      <a:pPr marL="0" lvl="0" indent="0" algn="l" rtl="0">
                        <a:spcBef>
                          <a:spcPts val="0"/>
                        </a:spcBef>
                        <a:spcAft>
                          <a:spcPts val="0"/>
                        </a:spcAft>
                        <a:buNone/>
                      </a:pPr>
                      <a:r>
                        <a:rPr lang="en" sz="1700">
                          <a:solidFill>
                            <a:schemeClr val="lt1"/>
                          </a:solidFill>
                        </a:rPr>
                        <a:t>+1/2</a:t>
                      </a:r>
                      <a:endParaRPr sz="1700">
                        <a:solidFill>
                          <a:schemeClr val="lt1"/>
                        </a:solidFill>
                      </a:endParaRPr>
                    </a:p>
                  </a:txBody>
                  <a:tcPr marL="91425" marR="91425" marT="91425" marB="91425"/>
                </a:tc>
                <a:extLst>
                  <a:ext uri="{0D108BD9-81ED-4DB2-BD59-A6C34878D82A}">
                    <a16:rowId xmlns:a16="http://schemas.microsoft.com/office/drawing/2014/main" val="10001"/>
                  </a:ext>
                </a:extLst>
              </a:tr>
              <a:tr h="443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sz="1700">
                          <a:solidFill>
                            <a:schemeClr val="lt1"/>
                          </a:solidFill>
                        </a:rPr>
                        <a:t>0</a:t>
                      </a:r>
                      <a:endParaRPr sz="1700">
                        <a:solidFill>
                          <a:schemeClr val="lt1"/>
                        </a:solidFill>
                      </a:endParaRPr>
                    </a:p>
                  </a:txBody>
                  <a:tcPr marL="91425" marR="91425" marT="91425" marB="91425"/>
                </a:tc>
                <a:tc>
                  <a:txBody>
                    <a:bodyPr/>
                    <a:lstStyle/>
                    <a:p>
                      <a:pPr marL="0" lvl="0" indent="0" algn="l" rtl="0">
                        <a:spcBef>
                          <a:spcPts val="0"/>
                        </a:spcBef>
                        <a:spcAft>
                          <a:spcPts val="0"/>
                        </a:spcAft>
                        <a:buNone/>
                      </a:pPr>
                      <a:r>
                        <a:rPr lang="en" sz="1700">
                          <a:solidFill>
                            <a:schemeClr val="lt1"/>
                          </a:solidFill>
                        </a:rPr>
                        <a:t>+1/2</a:t>
                      </a:r>
                      <a:endParaRPr sz="1700">
                        <a:solidFill>
                          <a:schemeClr val="lt1"/>
                        </a:solidFill>
                      </a:endParaRPr>
                    </a:p>
                  </a:txBody>
                  <a:tcPr marL="91425" marR="91425" marT="91425" marB="91425"/>
                </a:tc>
                <a:extLst>
                  <a:ext uri="{0D108BD9-81ED-4DB2-BD59-A6C34878D82A}">
                    <a16:rowId xmlns:a16="http://schemas.microsoft.com/office/drawing/2014/main" val="10002"/>
                  </a:ext>
                </a:extLst>
              </a:tr>
              <a:tr h="443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sz="1700">
                          <a:solidFill>
                            <a:schemeClr val="lt1"/>
                          </a:solidFill>
                        </a:rPr>
                        <a:t>-1</a:t>
                      </a:r>
                      <a:endParaRPr sz="1700">
                        <a:solidFill>
                          <a:schemeClr val="lt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700">
                          <a:solidFill>
                            <a:schemeClr val="lt1"/>
                          </a:solidFill>
                        </a:rPr>
                        <a:t>+1/2</a:t>
                      </a:r>
                      <a:endParaRPr sz="1700">
                        <a:solidFill>
                          <a:schemeClr val="lt1"/>
                        </a:solidFill>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43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700">
                          <a:solidFill>
                            <a:schemeClr val="lt1"/>
                          </a:solidFill>
                        </a:rPr>
                        <a:t>+1</a:t>
                      </a:r>
                      <a:endParaRPr sz="17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700">
                          <a:solidFill>
                            <a:schemeClr val="lt1"/>
                          </a:solidFill>
                        </a:rPr>
                        <a:t>-1/2</a:t>
                      </a:r>
                      <a:endParaRPr sz="17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43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700">
                          <a:solidFill>
                            <a:schemeClr val="lt1"/>
                          </a:solidFill>
                        </a:rPr>
                        <a:t>0</a:t>
                      </a:r>
                      <a:endParaRPr sz="17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700">
                          <a:solidFill>
                            <a:schemeClr val="lt1"/>
                          </a:solidFill>
                        </a:rPr>
                        <a:t>-1/2</a:t>
                      </a:r>
                      <a:endParaRPr sz="17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43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r>
                        <a:rPr lang="en" sz="1700">
                          <a:solidFill>
                            <a:schemeClr val="lt1"/>
                          </a:solidFill>
                        </a:rPr>
                        <a:t>-1</a:t>
                      </a:r>
                      <a:endParaRPr sz="17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700">
                          <a:solidFill>
                            <a:schemeClr val="lt1"/>
                          </a:solidFill>
                        </a:rPr>
                        <a:t>-1/2</a:t>
                      </a:r>
                      <a:endParaRPr sz="1700">
                        <a:solidFill>
                          <a:schemeClr val="lt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86" name="Google Shape;186;p36"/>
          <p:cNvSpPr/>
          <p:nvPr/>
        </p:nvSpPr>
        <p:spPr>
          <a:xfrm>
            <a:off x="985575" y="2678750"/>
            <a:ext cx="277200" cy="3810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7" name="Google Shape;187;p36"/>
          <p:cNvSpPr/>
          <p:nvPr/>
        </p:nvSpPr>
        <p:spPr>
          <a:xfrm>
            <a:off x="2215950" y="3121950"/>
            <a:ext cx="277200" cy="3810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8" name="Google Shape;188;p36"/>
          <p:cNvSpPr/>
          <p:nvPr/>
        </p:nvSpPr>
        <p:spPr>
          <a:xfrm>
            <a:off x="3400125" y="3533888"/>
            <a:ext cx="277200" cy="3810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9" name="Google Shape;189;p36"/>
          <p:cNvSpPr/>
          <p:nvPr/>
        </p:nvSpPr>
        <p:spPr>
          <a:xfrm>
            <a:off x="985575" y="4070550"/>
            <a:ext cx="277200" cy="381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0" name="Google Shape;190;p36"/>
          <p:cNvSpPr/>
          <p:nvPr/>
        </p:nvSpPr>
        <p:spPr>
          <a:xfrm>
            <a:off x="2215950" y="4451550"/>
            <a:ext cx="277200" cy="381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1" name="Google Shape;191;p36"/>
          <p:cNvSpPr/>
          <p:nvPr/>
        </p:nvSpPr>
        <p:spPr>
          <a:xfrm>
            <a:off x="3478600" y="4894750"/>
            <a:ext cx="277200" cy="381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92" name="Google Shape;192;p36"/>
          <p:cNvSpPr txBox="1"/>
          <p:nvPr/>
        </p:nvSpPr>
        <p:spPr>
          <a:xfrm>
            <a:off x="6375475" y="1904425"/>
            <a:ext cx="2533800" cy="3588000"/>
          </a:xfrm>
          <a:prstGeom prst="rect">
            <a:avLst/>
          </a:prstGeom>
          <a:noFill/>
          <a:ln>
            <a:noFill/>
          </a:ln>
        </p:spPr>
        <p:txBody>
          <a:bodyPr spcFirstLastPara="1" wrap="square" lIns="91425" tIns="91425" rIns="91425" bIns="91425" anchor="t" anchorCtr="0">
            <a:noAutofit/>
          </a:bodyPr>
          <a:lstStyle/>
          <a:p>
            <a:r>
              <a:rPr lang="en" sz="2000">
                <a:solidFill>
                  <a:schemeClr val="lt1"/>
                </a:solidFill>
              </a:rPr>
              <a:t>The maximum possible M</a:t>
            </a:r>
            <a:r>
              <a:rPr lang="en" sz="1500">
                <a:solidFill>
                  <a:schemeClr val="lt1"/>
                </a:solidFill>
                <a:latin typeface="Pacifico"/>
                <a:ea typeface="Pacifico"/>
                <a:cs typeface="Pacifico"/>
                <a:sym typeface="Pacifico"/>
              </a:rPr>
              <a:t>l </a:t>
            </a:r>
            <a:r>
              <a:rPr lang="en">
                <a:solidFill>
                  <a:schemeClr val="lt1"/>
                </a:solidFill>
              </a:rPr>
              <a:t>value is +1 and hence possible L value is 1 and therefore symbol is P.</a:t>
            </a:r>
            <a:endParaRPr>
              <a:solidFill>
                <a:schemeClr val="lt1"/>
              </a:solidFill>
            </a:endParaRPr>
          </a:p>
          <a:p>
            <a:endParaRPr>
              <a:solidFill>
                <a:schemeClr val="lt1"/>
              </a:solidFill>
            </a:endParaRPr>
          </a:p>
          <a:p>
            <a:r>
              <a:rPr lang="en">
                <a:solidFill>
                  <a:schemeClr val="lt1"/>
                </a:solidFill>
              </a:rPr>
              <a:t>As S value is ½ and therefore (2S+1) is 2.</a:t>
            </a:r>
            <a:endParaRPr>
              <a:solidFill>
                <a:schemeClr val="lt1"/>
              </a:solidFill>
            </a:endParaRPr>
          </a:p>
          <a:p>
            <a:r>
              <a:rPr lang="en">
                <a:solidFill>
                  <a:schemeClr val="lt1"/>
                </a:solidFill>
              </a:rPr>
              <a:t>The possible term is </a:t>
            </a:r>
            <a:r>
              <a:rPr lang="en" baseline="30000">
                <a:solidFill>
                  <a:schemeClr val="lt1"/>
                </a:solidFill>
              </a:rPr>
              <a:t>2</a:t>
            </a:r>
            <a:r>
              <a:rPr lang="en">
                <a:solidFill>
                  <a:schemeClr val="lt1"/>
                </a:solidFill>
              </a:rPr>
              <a:t>P and the possible states are </a:t>
            </a:r>
            <a:r>
              <a:rPr lang="en" b="1" baseline="30000">
                <a:solidFill>
                  <a:schemeClr val="lt1"/>
                </a:solidFill>
              </a:rPr>
              <a:t>2</a:t>
            </a:r>
            <a:r>
              <a:rPr lang="en">
                <a:solidFill>
                  <a:schemeClr val="lt1"/>
                </a:solidFill>
              </a:rPr>
              <a:t>P</a:t>
            </a:r>
            <a:r>
              <a:rPr lang="en" baseline="-25000">
                <a:solidFill>
                  <a:schemeClr val="lt1"/>
                </a:solidFill>
              </a:rPr>
              <a:t>3/2</a:t>
            </a:r>
            <a:r>
              <a:rPr lang="en">
                <a:solidFill>
                  <a:schemeClr val="lt1"/>
                </a:solidFill>
              </a:rPr>
              <a:t> and </a:t>
            </a:r>
            <a:r>
              <a:rPr lang="en" b="1" baseline="30000">
                <a:solidFill>
                  <a:schemeClr val="lt1"/>
                </a:solidFill>
              </a:rPr>
              <a:t>2</a:t>
            </a:r>
            <a:r>
              <a:rPr lang="en">
                <a:solidFill>
                  <a:schemeClr val="lt1"/>
                </a:solidFill>
              </a:rPr>
              <a:t>P</a:t>
            </a:r>
            <a:r>
              <a:rPr lang="en" baseline="-25000">
                <a:solidFill>
                  <a:schemeClr val="lt1"/>
                </a:solidFill>
              </a:rPr>
              <a:t>1/2</a:t>
            </a:r>
            <a:endParaRPr baseline="-25000">
              <a:solidFill>
                <a:schemeClr val="lt1"/>
              </a:solidFill>
            </a:endParaRPr>
          </a:p>
          <a:p>
            <a:endParaRPr>
              <a:solidFill>
                <a:schemeClr val="lt1"/>
              </a:solidFill>
            </a:endParaRPr>
          </a:p>
          <a:p>
            <a:r>
              <a:rPr lang="en" sz="1600">
                <a:solidFill>
                  <a:schemeClr val="lt1"/>
                </a:solidFill>
              </a:rPr>
              <a:t> </a:t>
            </a:r>
            <a:endParaRPr sz="1600">
              <a:solidFill>
                <a:schemeClr val="lt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7"/>
          <p:cNvSpPr txBox="1">
            <a:spLocks noGrp="1"/>
          </p:cNvSpPr>
          <p:nvPr>
            <p:ph type="body" idx="1"/>
          </p:nvPr>
        </p:nvSpPr>
        <p:spPr>
          <a:xfrm>
            <a:off x="177400" y="1092425"/>
            <a:ext cx="8520600" cy="45120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sz="2200">
                <a:solidFill>
                  <a:schemeClr val="lt1"/>
                </a:solidFill>
              </a:rPr>
              <a:t>Derivation of Term symbols of p</a:t>
            </a:r>
            <a:r>
              <a:rPr lang="en" sz="2200" baseline="30000">
                <a:solidFill>
                  <a:schemeClr val="lt1"/>
                </a:solidFill>
              </a:rPr>
              <a:t>2 </a:t>
            </a:r>
            <a:r>
              <a:rPr lang="en" sz="2200">
                <a:solidFill>
                  <a:schemeClr val="lt1"/>
                </a:solidFill>
              </a:rPr>
              <a:t>Configuration</a:t>
            </a:r>
            <a:endParaRPr sz="2200">
              <a:solidFill>
                <a:schemeClr val="lt1"/>
              </a:solidFill>
            </a:endParaRPr>
          </a:p>
          <a:p>
            <a:pPr marL="0" indent="0">
              <a:spcBef>
                <a:spcPts val="1600"/>
              </a:spcBef>
              <a:buNone/>
            </a:pPr>
            <a:r>
              <a:rPr lang="en" sz="2200">
                <a:solidFill>
                  <a:schemeClr val="lt1"/>
                </a:solidFill>
              </a:rPr>
              <a:t>Azimuthal QN for p orbital is 1 and hence each electron can be considered as a vector.</a:t>
            </a:r>
            <a:endParaRPr sz="2200">
              <a:solidFill>
                <a:schemeClr val="lt1"/>
              </a:solidFill>
            </a:endParaRPr>
          </a:p>
          <a:p>
            <a:pPr marL="0" indent="0">
              <a:spcBef>
                <a:spcPts val="1600"/>
              </a:spcBef>
              <a:buNone/>
            </a:pPr>
            <a:r>
              <a:rPr lang="en" sz="2200">
                <a:solidFill>
                  <a:schemeClr val="lt1"/>
                </a:solidFill>
              </a:rPr>
              <a:t>Therefore </a:t>
            </a:r>
            <a:r>
              <a:rPr lang="en" sz="2200">
                <a:solidFill>
                  <a:schemeClr val="lt1"/>
                </a:solidFill>
                <a:latin typeface="Pacifico"/>
                <a:ea typeface="Pacifico"/>
                <a:cs typeface="Pacifico"/>
                <a:sym typeface="Pacifico"/>
              </a:rPr>
              <a:t>l</a:t>
            </a:r>
            <a:r>
              <a:rPr lang="en" sz="2200">
                <a:solidFill>
                  <a:schemeClr val="lt1"/>
                </a:solidFill>
              </a:rPr>
              <a:t> </a:t>
            </a:r>
            <a:r>
              <a:rPr lang="en" sz="2200" baseline="-25000">
                <a:solidFill>
                  <a:schemeClr val="lt1"/>
                </a:solidFill>
              </a:rPr>
              <a:t>1 </a:t>
            </a:r>
            <a:r>
              <a:rPr lang="en" sz="2200">
                <a:solidFill>
                  <a:schemeClr val="lt1"/>
                </a:solidFill>
              </a:rPr>
              <a:t>is 1 and </a:t>
            </a:r>
            <a:r>
              <a:rPr lang="en" sz="2200">
                <a:solidFill>
                  <a:schemeClr val="lt1"/>
                </a:solidFill>
                <a:latin typeface="Pacifico"/>
                <a:ea typeface="Pacifico"/>
                <a:cs typeface="Pacifico"/>
                <a:sym typeface="Pacifico"/>
              </a:rPr>
              <a:t>l</a:t>
            </a:r>
            <a:r>
              <a:rPr lang="en" sz="2200">
                <a:solidFill>
                  <a:schemeClr val="lt1"/>
                </a:solidFill>
              </a:rPr>
              <a:t> </a:t>
            </a:r>
            <a:r>
              <a:rPr lang="en" sz="2200" baseline="-25000">
                <a:solidFill>
                  <a:schemeClr val="lt1"/>
                </a:solidFill>
              </a:rPr>
              <a:t>2</a:t>
            </a:r>
            <a:r>
              <a:rPr lang="en" sz="2200">
                <a:solidFill>
                  <a:schemeClr val="lt1"/>
                </a:solidFill>
              </a:rPr>
              <a:t> is 1. L = | </a:t>
            </a:r>
            <a:r>
              <a:rPr lang="en" sz="2200">
                <a:solidFill>
                  <a:schemeClr val="lt1"/>
                </a:solidFill>
                <a:latin typeface="Pacifico"/>
                <a:ea typeface="Pacifico"/>
                <a:cs typeface="Pacifico"/>
                <a:sym typeface="Pacifico"/>
              </a:rPr>
              <a:t>l</a:t>
            </a:r>
            <a:r>
              <a:rPr lang="en" sz="2200">
                <a:solidFill>
                  <a:schemeClr val="lt1"/>
                </a:solidFill>
              </a:rPr>
              <a:t> </a:t>
            </a:r>
            <a:r>
              <a:rPr lang="en" sz="2200" baseline="-25000">
                <a:solidFill>
                  <a:schemeClr val="lt1"/>
                </a:solidFill>
              </a:rPr>
              <a:t>1</a:t>
            </a:r>
            <a:r>
              <a:rPr lang="en" sz="2200">
                <a:solidFill>
                  <a:schemeClr val="lt1"/>
                </a:solidFill>
              </a:rPr>
              <a:t>+ </a:t>
            </a:r>
            <a:r>
              <a:rPr lang="en" sz="2200">
                <a:solidFill>
                  <a:schemeClr val="lt1"/>
                </a:solidFill>
                <a:latin typeface="Pacifico"/>
                <a:ea typeface="Pacifico"/>
                <a:cs typeface="Pacifico"/>
                <a:sym typeface="Pacifico"/>
              </a:rPr>
              <a:t>l</a:t>
            </a:r>
            <a:r>
              <a:rPr lang="en" sz="2200">
                <a:solidFill>
                  <a:schemeClr val="lt1"/>
                </a:solidFill>
              </a:rPr>
              <a:t> </a:t>
            </a:r>
            <a:r>
              <a:rPr lang="en" sz="2200" baseline="-25000">
                <a:solidFill>
                  <a:schemeClr val="lt1"/>
                </a:solidFill>
              </a:rPr>
              <a:t>2</a:t>
            </a:r>
            <a:r>
              <a:rPr lang="en" sz="2200">
                <a:solidFill>
                  <a:schemeClr val="lt1"/>
                </a:solidFill>
              </a:rPr>
              <a:t>| ------- to ----- | </a:t>
            </a:r>
            <a:r>
              <a:rPr lang="en" sz="2200">
                <a:solidFill>
                  <a:schemeClr val="lt1"/>
                </a:solidFill>
                <a:latin typeface="Pacifico"/>
                <a:ea typeface="Pacifico"/>
                <a:cs typeface="Pacifico"/>
                <a:sym typeface="Pacifico"/>
              </a:rPr>
              <a:t>l</a:t>
            </a:r>
            <a:r>
              <a:rPr lang="en" sz="2200">
                <a:solidFill>
                  <a:schemeClr val="lt1"/>
                </a:solidFill>
              </a:rPr>
              <a:t> </a:t>
            </a:r>
            <a:r>
              <a:rPr lang="en" sz="2200" baseline="-25000">
                <a:solidFill>
                  <a:schemeClr val="lt1"/>
                </a:solidFill>
              </a:rPr>
              <a:t>1</a:t>
            </a:r>
            <a:r>
              <a:rPr lang="en" sz="2200">
                <a:solidFill>
                  <a:schemeClr val="lt1"/>
                </a:solidFill>
              </a:rPr>
              <a:t>- </a:t>
            </a:r>
            <a:r>
              <a:rPr lang="en" sz="2200">
                <a:solidFill>
                  <a:schemeClr val="lt1"/>
                </a:solidFill>
                <a:latin typeface="Pacifico"/>
                <a:ea typeface="Pacifico"/>
                <a:cs typeface="Pacifico"/>
                <a:sym typeface="Pacifico"/>
              </a:rPr>
              <a:t>l</a:t>
            </a:r>
            <a:r>
              <a:rPr lang="en" sz="2200">
                <a:solidFill>
                  <a:schemeClr val="lt1"/>
                </a:solidFill>
              </a:rPr>
              <a:t> </a:t>
            </a:r>
            <a:r>
              <a:rPr lang="en" sz="2200" baseline="-25000">
                <a:solidFill>
                  <a:schemeClr val="lt1"/>
                </a:solidFill>
              </a:rPr>
              <a:t>2</a:t>
            </a:r>
            <a:r>
              <a:rPr lang="en" sz="2200">
                <a:solidFill>
                  <a:schemeClr val="lt1"/>
                </a:solidFill>
              </a:rPr>
              <a:t>|</a:t>
            </a:r>
            <a:endParaRPr sz="2200">
              <a:solidFill>
                <a:schemeClr val="lt1"/>
              </a:solidFill>
            </a:endParaRPr>
          </a:p>
          <a:p>
            <a:pPr marL="0" indent="0">
              <a:spcBef>
                <a:spcPts val="1600"/>
              </a:spcBef>
              <a:buNone/>
            </a:pPr>
            <a:r>
              <a:rPr lang="en" sz="2200">
                <a:solidFill>
                  <a:schemeClr val="lt1"/>
                </a:solidFill>
              </a:rPr>
              <a:t>L = |1+1| ----- to ------ |1-1| i.e., L = 2, 1, 0</a:t>
            </a:r>
            <a:endParaRPr sz="2200">
              <a:solidFill>
                <a:schemeClr val="lt1"/>
              </a:solidFill>
            </a:endParaRPr>
          </a:p>
          <a:p>
            <a:pPr marL="0" indent="0">
              <a:spcBef>
                <a:spcPts val="1600"/>
              </a:spcBef>
              <a:buNone/>
            </a:pPr>
            <a:r>
              <a:rPr lang="en" sz="2200">
                <a:solidFill>
                  <a:schemeClr val="lt1"/>
                </a:solidFill>
              </a:rPr>
              <a:t>S</a:t>
            </a:r>
            <a:r>
              <a:rPr lang="en" sz="2200" baseline="-25000">
                <a:solidFill>
                  <a:schemeClr val="lt1"/>
                </a:solidFill>
              </a:rPr>
              <a:t>1  </a:t>
            </a:r>
            <a:r>
              <a:rPr lang="en" sz="2200">
                <a:solidFill>
                  <a:schemeClr val="lt1"/>
                </a:solidFill>
              </a:rPr>
              <a:t>is ½ and S</a:t>
            </a:r>
            <a:r>
              <a:rPr lang="en" sz="2200" baseline="-25000">
                <a:solidFill>
                  <a:schemeClr val="lt1"/>
                </a:solidFill>
              </a:rPr>
              <a:t>2  </a:t>
            </a:r>
            <a:r>
              <a:rPr lang="en" sz="2200">
                <a:solidFill>
                  <a:schemeClr val="lt1"/>
                </a:solidFill>
              </a:rPr>
              <a:t>is ½ and hence S = 1,0</a:t>
            </a:r>
            <a:endParaRPr sz="2200">
              <a:solidFill>
                <a:schemeClr val="lt1"/>
              </a:solidFill>
            </a:endParaRPr>
          </a:p>
          <a:p>
            <a:pPr marL="0" indent="0">
              <a:spcBef>
                <a:spcPts val="1600"/>
              </a:spcBef>
              <a:spcAft>
                <a:spcPts val="1600"/>
              </a:spcAft>
              <a:buNone/>
            </a:pPr>
            <a:r>
              <a:rPr lang="en" sz="2200">
                <a:solidFill>
                  <a:schemeClr val="lt1"/>
                </a:solidFill>
              </a:rPr>
              <a:t>The following possibilities will exist</a:t>
            </a:r>
            <a:endParaRPr sz="2200">
              <a:solidFill>
                <a:schemeClr val="lt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8"/>
          <p:cNvSpPr txBox="1">
            <a:spLocks noGrp="1"/>
          </p:cNvSpPr>
          <p:nvPr>
            <p:ph type="body" idx="4294967295"/>
          </p:nvPr>
        </p:nvSpPr>
        <p:spPr>
          <a:xfrm>
            <a:off x="311700" y="1166125"/>
            <a:ext cx="8520600" cy="4498800"/>
          </a:xfrm>
          <a:prstGeom prst="rect">
            <a:avLst/>
          </a:prstGeom>
        </p:spPr>
        <p:txBody>
          <a:bodyPr spcFirstLastPara="1" vert="horz" wrap="square" lIns="91425" tIns="91425" rIns="91425" bIns="91425" rtlCol="0" anchor="t" anchorCtr="0">
            <a:noAutofit/>
          </a:bodyPr>
          <a:lstStyle/>
          <a:p>
            <a:pPr marL="0" indent="0">
              <a:spcBef>
                <a:spcPts val="0"/>
              </a:spcBef>
              <a:buNone/>
            </a:pPr>
            <a:r>
              <a:rPr lang="en">
                <a:solidFill>
                  <a:srgbClr val="FCFCFC"/>
                </a:solidFill>
              </a:rPr>
              <a:t> </a:t>
            </a:r>
            <a:endParaRPr>
              <a:solidFill>
                <a:srgbClr val="FCFCFC"/>
              </a:solidFill>
            </a:endParaRPr>
          </a:p>
          <a:p>
            <a:pPr marL="0" indent="0">
              <a:spcBef>
                <a:spcPts val="1600"/>
              </a:spcBef>
              <a:buNone/>
            </a:pPr>
            <a:endParaRPr>
              <a:solidFill>
                <a:srgbClr val="FCFCFC"/>
              </a:solidFill>
            </a:endParaRPr>
          </a:p>
          <a:p>
            <a:pPr marL="0" indent="0">
              <a:spcBef>
                <a:spcPts val="1600"/>
              </a:spcBef>
              <a:spcAft>
                <a:spcPts val="1600"/>
              </a:spcAft>
              <a:buNone/>
            </a:pPr>
            <a:endParaRPr>
              <a:solidFill>
                <a:srgbClr val="FCFCFC"/>
              </a:solidFill>
            </a:endParaRPr>
          </a:p>
        </p:txBody>
      </p:sp>
      <p:graphicFrame>
        <p:nvGraphicFramePr>
          <p:cNvPr id="203" name="Google Shape;203;p38"/>
          <p:cNvGraphicFramePr/>
          <p:nvPr/>
        </p:nvGraphicFramePr>
        <p:xfrm>
          <a:off x="630150" y="1166125"/>
          <a:ext cx="3000000" cy="3000000"/>
        </p:xfrm>
        <a:graphic>
          <a:graphicData uri="http://schemas.openxmlformats.org/drawingml/2006/table">
            <a:tbl>
              <a:tblPr>
                <a:noFill/>
              </a:tblPr>
              <a:tblGrid>
                <a:gridCol w="4210450">
                  <a:extLst>
                    <a:ext uri="{9D8B030D-6E8A-4147-A177-3AD203B41FA5}">
                      <a16:colId xmlns:a16="http://schemas.microsoft.com/office/drawing/2014/main" val="20000"/>
                    </a:ext>
                  </a:extLst>
                </a:gridCol>
                <a:gridCol w="3834325">
                  <a:extLst>
                    <a:ext uri="{9D8B030D-6E8A-4147-A177-3AD203B41FA5}">
                      <a16:colId xmlns:a16="http://schemas.microsoft.com/office/drawing/2014/main" val="20001"/>
                    </a:ext>
                  </a:extLst>
                </a:gridCol>
              </a:tblGrid>
              <a:tr h="1403625">
                <a:tc>
                  <a:txBody>
                    <a:bodyPr/>
                    <a:lstStyle/>
                    <a:p>
                      <a:pPr marL="0" lvl="0" indent="0" algn="l" rtl="0">
                        <a:lnSpc>
                          <a:spcPct val="100000"/>
                        </a:lnSpc>
                        <a:spcBef>
                          <a:spcPts val="0"/>
                        </a:spcBef>
                        <a:spcAft>
                          <a:spcPts val="0"/>
                        </a:spcAft>
                        <a:buClr>
                          <a:schemeClr val="dk1"/>
                        </a:buClr>
                        <a:buSzPts val="1100"/>
                        <a:buFont typeface="Arial"/>
                        <a:buNone/>
                      </a:pPr>
                      <a:r>
                        <a:rPr lang="en" sz="1800">
                          <a:solidFill>
                            <a:srgbClr val="FCFCFC"/>
                          </a:solidFill>
                        </a:rPr>
                        <a:t>L=2 , S=1</a:t>
                      </a:r>
                      <a:endParaRPr sz="1800">
                        <a:solidFill>
                          <a:srgbClr val="FCFCFC"/>
                        </a:solidFill>
                      </a:endParaRPr>
                    </a:p>
                    <a:p>
                      <a:pPr marL="0" lvl="0" indent="0" algn="l" rtl="0">
                        <a:lnSpc>
                          <a:spcPct val="100000"/>
                        </a:lnSpc>
                        <a:spcBef>
                          <a:spcPts val="1600"/>
                        </a:spcBef>
                        <a:spcAft>
                          <a:spcPts val="0"/>
                        </a:spcAft>
                        <a:buNone/>
                      </a:pPr>
                      <a:r>
                        <a:rPr lang="en" sz="1800" baseline="30000">
                          <a:solidFill>
                            <a:schemeClr val="lt1"/>
                          </a:solidFill>
                        </a:rPr>
                        <a:t>3 </a:t>
                      </a:r>
                      <a:r>
                        <a:rPr lang="en" sz="1800">
                          <a:solidFill>
                            <a:schemeClr val="lt1"/>
                          </a:solidFill>
                        </a:rPr>
                        <a:t>D</a:t>
                      </a:r>
                      <a:r>
                        <a:rPr lang="en" sz="2800">
                          <a:solidFill>
                            <a:schemeClr val="lt1"/>
                          </a:solidFill>
                        </a:rPr>
                        <a:t> </a:t>
                      </a:r>
                      <a:r>
                        <a:rPr lang="en" sz="1800">
                          <a:solidFill>
                            <a:schemeClr val="lt1"/>
                          </a:solidFill>
                        </a:rPr>
                        <a:t>Not</a:t>
                      </a:r>
                      <a:r>
                        <a:rPr lang="en" sz="2800">
                          <a:solidFill>
                            <a:schemeClr val="lt1"/>
                          </a:solidFill>
                        </a:rPr>
                        <a:t> </a:t>
                      </a:r>
                      <a:r>
                        <a:rPr lang="en" sz="1600">
                          <a:solidFill>
                            <a:schemeClr val="lt1"/>
                          </a:solidFill>
                        </a:rPr>
                        <a:t>allowed as it</a:t>
                      </a:r>
                      <a:r>
                        <a:rPr lang="en" sz="2800">
                          <a:solidFill>
                            <a:schemeClr val="lt1"/>
                          </a:solidFill>
                        </a:rPr>
                        <a:t> </a:t>
                      </a:r>
                      <a:r>
                        <a:rPr lang="en" sz="1800">
                          <a:solidFill>
                            <a:schemeClr val="lt1"/>
                          </a:solidFill>
                        </a:rPr>
                        <a:t>violates Paulis Exclusion Principle</a:t>
                      </a:r>
                      <a:endParaRPr sz="1800">
                        <a:solidFill>
                          <a:schemeClr val="lt1"/>
                        </a:solidFill>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800">
                          <a:solidFill>
                            <a:srgbClr val="FCFCFC"/>
                          </a:solidFill>
                        </a:rPr>
                        <a:t>L=2 , S=0</a:t>
                      </a:r>
                      <a:endParaRPr sz="1800">
                        <a:solidFill>
                          <a:srgbClr val="FCFCFC"/>
                        </a:solidFill>
                      </a:endParaRPr>
                    </a:p>
                    <a:p>
                      <a:pPr marL="0" lvl="0" indent="0" algn="l" rtl="0">
                        <a:spcBef>
                          <a:spcPts val="1600"/>
                        </a:spcBef>
                        <a:spcAft>
                          <a:spcPts val="0"/>
                        </a:spcAft>
                        <a:buClr>
                          <a:schemeClr val="dk1"/>
                        </a:buClr>
                        <a:buSzPts val="1100"/>
                        <a:buFont typeface="Arial"/>
                        <a:buNone/>
                      </a:pPr>
                      <a:r>
                        <a:rPr lang="en" sz="1800" baseline="30000">
                          <a:solidFill>
                            <a:schemeClr val="lt1"/>
                          </a:solidFill>
                        </a:rPr>
                        <a:t>1 </a:t>
                      </a:r>
                      <a:r>
                        <a:rPr lang="en" sz="1800">
                          <a:solidFill>
                            <a:schemeClr val="lt1"/>
                          </a:solidFill>
                        </a:rPr>
                        <a:t>D</a:t>
                      </a:r>
                      <a:r>
                        <a:rPr lang="en" sz="2800">
                          <a:solidFill>
                            <a:schemeClr val="lt1"/>
                          </a:solidFill>
                        </a:rPr>
                        <a:t>  </a:t>
                      </a:r>
                      <a:r>
                        <a:rPr lang="en" sz="1600">
                          <a:solidFill>
                            <a:schemeClr val="lt1"/>
                          </a:solidFill>
                        </a:rPr>
                        <a:t>and state is  </a:t>
                      </a:r>
                      <a:r>
                        <a:rPr lang="en" sz="1800" baseline="30000">
                          <a:solidFill>
                            <a:schemeClr val="lt1"/>
                          </a:solidFill>
                        </a:rPr>
                        <a:t>1 </a:t>
                      </a:r>
                      <a:r>
                        <a:rPr lang="en" sz="1800">
                          <a:solidFill>
                            <a:schemeClr val="lt1"/>
                          </a:solidFill>
                        </a:rPr>
                        <a:t>D</a:t>
                      </a:r>
                      <a:r>
                        <a:rPr lang="en" sz="1800" baseline="-25000">
                          <a:solidFill>
                            <a:schemeClr val="lt1"/>
                          </a:solidFill>
                        </a:rPr>
                        <a:t>2 (5) </a:t>
                      </a:r>
                      <a:r>
                        <a:rPr lang="en" sz="1800">
                          <a:solidFill>
                            <a:schemeClr val="lt1"/>
                          </a:solidFill>
                        </a:rPr>
                        <a:t>Allowed term </a:t>
                      </a:r>
                      <a:endParaRPr sz="1800">
                        <a:solidFill>
                          <a:schemeClr val="lt1"/>
                        </a:solidFill>
                      </a:endParaRPr>
                    </a:p>
                  </a:txBody>
                  <a:tcPr marL="91425" marR="91425" marT="91425" marB="91425"/>
                </a:tc>
                <a:extLst>
                  <a:ext uri="{0D108BD9-81ED-4DB2-BD59-A6C34878D82A}">
                    <a16:rowId xmlns:a16="http://schemas.microsoft.com/office/drawing/2014/main" val="10000"/>
                  </a:ext>
                </a:extLst>
              </a:tr>
              <a:tr h="1266625">
                <a:tc>
                  <a:txBody>
                    <a:bodyPr/>
                    <a:lstStyle/>
                    <a:p>
                      <a:pPr marL="0" lvl="0" indent="0" algn="l" rtl="0">
                        <a:lnSpc>
                          <a:spcPct val="100000"/>
                        </a:lnSpc>
                        <a:spcBef>
                          <a:spcPts val="0"/>
                        </a:spcBef>
                        <a:spcAft>
                          <a:spcPts val="0"/>
                        </a:spcAft>
                        <a:buNone/>
                      </a:pPr>
                      <a:r>
                        <a:rPr lang="en" sz="1800">
                          <a:solidFill>
                            <a:srgbClr val="FCFCFC"/>
                          </a:solidFill>
                        </a:rPr>
                        <a:t>L=1 , S=1</a:t>
                      </a:r>
                      <a:endParaRPr sz="1800">
                        <a:solidFill>
                          <a:srgbClr val="FCFCFC"/>
                        </a:solidFill>
                      </a:endParaRPr>
                    </a:p>
                    <a:p>
                      <a:pPr marL="0" lvl="0" indent="0" algn="l" rtl="0">
                        <a:lnSpc>
                          <a:spcPct val="100000"/>
                        </a:lnSpc>
                        <a:spcBef>
                          <a:spcPts val="1600"/>
                        </a:spcBef>
                        <a:spcAft>
                          <a:spcPts val="0"/>
                        </a:spcAft>
                        <a:buNone/>
                      </a:pPr>
                      <a:r>
                        <a:rPr lang="en" sz="1800" baseline="30000">
                          <a:solidFill>
                            <a:schemeClr val="lt1"/>
                          </a:solidFill>
                        </a:rPr>
                        <a:t>3 </a:t>
                      </a:r>
                      <a:r>
                        <a:rPr lang="en" sz="1800">
                          <a:solidFill>
                            <a:schemeClr val="lt1"/>
                          </a:solidFill>
                        </a:rPr>
                        <a:t>P</a:t>
                      </a:r>
                      <a:r>
                        <a:rPr lang="en" sz="2800">
                          <a:solidFill>
                            <a:schemeClr val="lt1"/>
                          </a:solidFill>
                        </a:rPr>
                        <a:t> </a:t>
                      </a:r>
                      <a:r>
                        <a:rPr lang="en" sz="1200">
                          <a:solidFill>
                            <a:schemeClr val="lt1"/>
                          </a:solidFill>
                        </a:rPr>
                        <a:t>and states are </a:t>
                      </a:r>
                      <a:r>
                        <a:rPr lang="en" sz="1800" baseline="30000">
                          <a:solidFill>
                            <a:schemeClr val="lt1"/>
                          </a:solidFill>
                        </a:rPr>
                        <a:t>3 </a:t>
                      </a:r>
                      <a:r>
                        <a:rPr lang="en" sz="1800">
                          <a:solidFill>
                            <a:schemeClr val="lt1"/>
                          </a:solidFill>
                        </a:rPr>
                        <a:t>P</a:t>
                      </a:r>
                      <a:r>
                        <a:rPr lang="en" sz="1800" baseline="-25000">
                          <a:solidFill>
                            <a:schemeClr val="lt1"/>
                          </a:solidFill>
                        </a:rPr>
                        <a:t>2, </a:t>
                      </a:r>
                      <a:r>
                        <a:rPr lang="en" sz="1800" baseline="30000">
                          <a:solidFill>
                            <a:schemeClr val="lt1"/>
                          </a:solidFill>
                        </a:rPr>
                        <a:t>3 </a:t>
                      </a:r>
                      <a:r>
                        <a:rPr lang="en" sz="1800">
                          <a:solidFill>
                            <a:schemeClr val="lt1"/>
                          </a:solidFill>
                        </a:rPr>
                        <a:t>P</a:t>
                      </a:r>
                      <a:r>
                        <a:rPr lang="en" sz="1800" baseline="-25000">
                          <a:solidFill>
                            <a:schemeClr val="lt1"/>
                          </a:solidFill>
                        </a:rPr>
                        <a:t>1, </a:t>
                      </a:r>
                      <a:r>
                        <a:rPr lang="en" sz="1800" baseline="30000">
                          <a:solidFill>
                            <a:schemeClr val="lt1"/>
                          </a:solidFill>
                        </a:rPr>
                        <a:t>3 </a:t>
                      </a:r>
                      <a:r>
                        <a:rPr lang="en" sz="1800">
                          <a:solidFill>
                            <a:schemeClr val="lt1"/>
                          </a:solidFill>
                        </a:rPr>
                        <a:t>P</a:t>
                      </a:r>
                      <a:r>
                        <a:rPr lang="en" sz="1800" baseline="-25000">
                          <a:solidFill>
                            <a:schemeClr val="lt1"/>
                          </a:solidFill>
                        </a:rPr>
                        <a:t>0 </a:t>
                      </a:r>
                      <a:r>
                        <a:rPr lang="en" sz="1800">
                          <a:solidFill>
                            <a:schemeClr val="lt1"/>
                          </a:solidFill>
                        </a:rPr>
                        <a:t>. Allowed </a:t>
                      </a:r>
                      <a:endParaRPr sz="1800"/>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800">
                          <a:solidFill>
                            <a:srgbClr val="FCFCFC"/>
                          </a:solidFill>
                        </a:rPr>
                        <a:t>L=1 , S=0</a:t>
                      </a:r>
                      <a:endParaRPr sz="1800">
                        <a:solidFill>
                          <a:srgbClr val="FCFCFC"/>
                        </a:solidFill>
                      </a:endParaRPr>
                    </a:p>
                    <a:p>
                      <a:pPr marL="0" lvl="0" indent="0" algn="l" rtl="0">
                        <a:spcBef>
                          <a:spcPts val="1600"/>
                        </a:spcBef>
                        <a:spcAft>
                          <a:spcPts val="0"/>
                        </a:spcAft>
                        <a:buNone/>
                      </a:pPr>
                      <a:r>
                        <a:rPr lang="en" sz="1800" baseline="30000">
                          <a:solidFill>
                            <a:schemeClr val="lt1"/>
                          </a:solidFill>
                        </a:rPr>
                        <a:t>1 </a:t>
                      </a:r>
                      <a:r>
                        <a:rPr lang="en" sz="1800">
                          <a:solidFill>
                            <a:schemeClr val="lt1"/>
                          </a:solidFill>
                        </a:rPr>
                        <a:t>P   Not allowed</a:t>
                      </a:r>
                      <a:endParaRPr sz="1800">
                        <a:solidFill>
                          <a:schemeClr val="lt1"/>
                        </a:solidFill>
                      </a:endParaRPr>
                    </a:p>
                    <a:p>
                      <a:pPr marL="0" lvl="0" indent="0" algn="l" rtl="0">
                        <a:spcBef>
                          <a:spcPts val="0"/>
                        </a:spcBef>
                        <a:spcAft>
                          <a:spcPts val="0"/>
                        </a:spcAft>
                        <a:buClr>
                          <a:schemeClr val="dk1"/>
                        </a:buClr>
                        <a:buSzPts val="1100"/>
                        <a:buFont typeface="Arial"/>
                        <a:buNone/>
                      </a:pPr>
                      <a:endParaRPr sz="2800">
                        <a:solidFill>
                          <a:schemeClr val="lt1"/>
                        </a:solidFill>
                      </a:endParaRPr>
                    </a:p>
                  </a:txBody>
                  <a:tcPr marL="91425" marR="91425" marT="91425" marB="91425"/>
                </a:tc>
                <a:extLst>
                  <a:ext uri="{0D108BD9-81ED-4DB2-BD59-A6C34878D82A}">
                    <a16:rowId xmlns:a16="http://schemas.microsoft.com/office/drawing/2014/main" val="10001"/>
                  </a:ext>
                </a:extLst>
              </a:tr>
              <a:tr h="1202075">
                <a:tc>
                  <a:txBody>
                    <a:bodyPr/>
                    <a:lstStyle/>
                    <a:p>
                      <a:pPr marL="0" lvl="0" indent="0" algn="l" rtl="0">
                        <a:lnSpc>
                          <a:spcPct val="115000"/>
                        </a:lnSpc>
                        <a:spcBef>
                          <a:spcPts val="0"/>
                        </a:spcBef>
                        <a:spcAft>
                          <a:spcPts val="0"/>
                        </a:spcAft>
                        <a:buNone/>
                      </a:pPr>
                      <a:r>
                        <a:rPr lang="en" sz="1800">
                          <a:solidFill>
                            <a:srgbClr val="FCFCFC"/>
                          </a:solidFill>
                        </a:rPr>
                        <a:t>L=0 , S=1</a:t>
                      </a:r>
                      <a:endParaRPr sz="1800">
                        <a:solidFill>
                          <a:srgbClr val="FCFCFC"/>
                        </a:solidFill>
                      </a:endParaRPr>
                    </a:p>
                    <a:p>
                      <a:pPr marL="0" lvl="0" indent="0" algn="l" rtl="0">
                        <a:spcBef>
                          <a:spcPts val="1600"/>
                        </a:spcBef>
                        <a:spcAft>
                          <a:spcPts val="0"/>
                        </a:spcAft>
                        <a:buClr>
                          <a:schemeClr val="dk1"/>
                        </a:buClr>
                        <a:buSzPts val="1100"/>
                        <a:buFont typeface="Arial"/>
                        <a:buNone/>
                      </a:pPr>
                      <a:r>
                        <a:rPr lang="en" sz="1800" baseline="30000">
                          <a:solidFill>
                            <a:schemeClr val="lt1"/>
                          </a:solidFill>
                        </a:rPr>
                        <a:t>3 </a:t>
                      </a:r>
                      <a:r>
                        <a:rPr lang="en" sz="1800">
                          <a:solidFill>
                            <a:schemeClr val="lt1"/>
                          </a:solidFill>
                        </a:rPr>
                        <a:t>S   Not Allowed</a:t>
                      </a:r>
                      <a:endParaRPr sz="1800">
                        <a:solidFill>
                          <a:srgbClr val="FCFCFC"/>
                        </a:solidFill>
                      </a:endParaRPr>
                    </a:p>
                    <a:p>
                      <a:pPr marL="0" lvl="0" indent="0" algn="l" rtl="0">
                        <a:spcBef>
                          <a:spcPts val="0"/>
                        </a:spcBef>
                        <a:spcAft>
                          <a:spcPts val="0"/>
                        </a:spcAft>
                        <a:buNone/>
                      </a:pPr>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sz="1800">
                          <a:solidFill>
                            <a:srgbClr val="FCFCFC"/>
                          </a:solidFill>
                        </a:rPr>
                        <a:t>L=0 , S=0</a:t>
                      </a:r>
                      <a:endParaRPr sz="1800">
                        <a:solidFill>
                          <a:srgbClr val="FCFCFC"/>
                        </a:solidFill>
                      </a:endParaRPr>
                    </a:p>
                    <a:p>
                      <a:pPr marL="0" lvl="0" indent="0" algn="l" rtl="0">
                        <a:spcBef>
                          <a:spcPts val="1600"/>
                        </a:spcBef>
                        <a:spcAft>
                          <a:spcPts val="0"/>
                        </a:spcAft>
                        <a:buClr>
                          <a:schemeClr val="dk1"/>
                        </a:buClr>
                        <a:buSzPts val="1100"/>
                        <a:buFont typeface="Arial"/>
                        <a:buNone/>
                      </a:pPr>
                      <a:r>
                        <a:rPr lang="en" sz="1800" baseline="30000">
                          <a:solidFill>
                            <a:schemeClr val="lt1"/>
                          </a:solidFill>
                        </a:rPr>
                        <a:t>1 </a:t>
                      </a:r>
                      <a:r>
                        <a:rPr lang="en" sz="1800">
                          <a:solidFill>
                            <a:schemeClr val="lt1"/>
                          </a:solidFill>
                        </a:rPr>
                        <a:t>S allowed and state is </a:t>
                      </a:r>
                      <a:r>
                        <a:rPr lang="en" sz="1800" baseline="30000">
                          <a:solidFill>
                            <a:schemeClr val="lt1"/>
                          </a:solidFill>
                        </a:rPr>
                        <a:t>1 </a:t>
                      </a:r>
                      <a:r>
                        <a:rPr lang="en" sz="1800">
                          <a:solidFill>
                            <a:schemeClr val="lt1"/>
                          </a:solidFill>
                        </a:rPr>
                        <a:t>S</a:t>
                      </a:r>
                      <a:r>
                        <a:rPr lang="en" sz="1800" baseline="-25000">
                          <a:solidFill>
                            <a:schemeClr val="lt1"/>
                          </a:solidFill>
                        </a:rPr>
                        <a:t>0</a:t>
                      </a:r>
                      <a:endParaRPr baseline="-2500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9"/>
          <p:cNvSpPr txBox="1"/>
          <p:nvPr/>
        </p:nvSpPr>
        <p:spPr>
          <a:xfrm>
            <a:off x="134300" y="1327275"/>
            <a:ext cx="9009900" cy="3813900"/>
          </a:xfrm>
          <a:prstGeom prst="rect">
            <a:avLst/>
          </a:prstGeom>
          <a:noFill/>
          <a:ln>
            <a:noFill/>
          </a:ln>
        </p:spPr>
        <p:txBody>
          <a:bodyPr spcFirstLastPara="1" wrap="square" lIns="91425" tIns="91425" rIns="91425" bIns="91425" anchor="t" anchorCtr="0">
            <a:noAutofit/>
          </a:bodyPr>
          <a:lstStyle/>
          <a:p>
            <a:endParaRPr sz="2700">
              <a:solidFill>
                <a:schemeClr val="lt1"/>
              </a:solidFill>
            </a:endParaRPr>
          </a:p>
          <a:p>
            <a:r>
              <a:rPr lang="en" sz="2700">
                <a:solidFill>
                  <a:schemeClr val="lt1"/>
                </a:solidFill>
              </a:rPr>
              <a:t>The allowed terms for p</a:t>
            </a:r>
            <a:r>
              <a:rPr lang="en" sz="2700" baseline="30000">
                <a:solidFill>
                  <a:schemeClr val="lt1"/>
                </a:solidFill>
              </a:rPr>
              <a:t> 2 </a:t>
            </a:r>
            <a:r>
              <a:rPr lang="en" sz="2700">
                <a:solidFill>
                  <a:schemeClr val="lt1"/>
                </a:solidFill>
              </a:rPr>
              <a:t>configuration are </a:t>
            </a:r>
            <a:r>
              <a:rPr lang="en" sz="2700" baseline="30000">
                <a:solidFill>
                  <a:schemeClr val="lt1"/>
                </a:solidFill>
              </a:rPr>
              <a:t>1 </a:t>
            </a:r>
            <a:r>
              <a:rPr lang="en" sz="2700">
                <a:solidFill>
                  <a:schemeClr val="lt1"/>
                </a:solidFill>
              </a:rPr>
              <a:t>D, </a:t>
            </a:r>
            <a:r>
              <a:rPr lang="en" sz="2700" baseline="30000">
                <a:solidFill>
                  <a:schemeClr val="lt1"/>
                </a:solidFill>
              </a:rPr>
              <a:t>3 </a:t>
            </a:r>
            <a:r>
              <a:rPr lang="en" sz="2700">
                <a:solidFill>
                  <a:schemeClr val="lt1"/>
                </a:solidFill>
              </a:rPr>
              <a:t>P and </a:t>
            </a:r>
            <a:r>
              <a:rPr lang="en" sz="2700" baseline="30000">
                <a:solidFill>
                  <a:schemeClr val="lt1"/>
                </a:solidFill>
              </a:rPr>
              <a:t>1 </a:t>
            </a:r>
            <a:r>
              <a:rPr lang="en" sz="2700">
                <a:solidFill>
                  <a:schemeClr val="lt1"/>
                </a:solidFill>
              </a:rPr>
              <a:t>S</a:t>
            </a:r>
            <a:endParaRPr sz="2700">
              <a:solidFill>
                <a:schemeClr val="lt1"/>
              </a:solidFill>
            </a:endParaRPr>
          </a:p>
          <a:p>
            <a:endParaRPr sz="2700">
              <a:solidFill>
                <a:schemeClr val="lt1"/>
              </a:solidFill>
            </a:endParaRPr>
          </a:p>
          <a:p>
            <a:endParaRPr sz="2700">
              <a:solidFill>
                <a:schemeClr val="lt1"/>
              </a:solidFill>
            </a:endParaRPr>
          </a:p>
          <a:p>
            <a:r>
              <a:rPr lang="en" sz="2700">
                <a:solidFill>
                  <a:schemeClr val="lt1"/>
                </a:solidFill>
              </a:rPr>
              <a:t>States are </a:t>
            </a:r>
            <a:endParaRPr sz="2700">
              <a:solidFill>
                <a:schemeClr val="lt1"/>
              </a:solidFill>
            </a:endParaRPr>
          </a:p>
          <a:p>
            <a:endParaRPr sz="2200">
              <a:solidFill>
                <a:schemeClr val="lt1"/>
              </a:solidFill>
            </a:endParaRPr>
          </a:p>
          <a:p>
            <a:r>
              <a:rPr lang="en" sz="2700" baseline="30000">
                <a:solidFill>
                  <a:schemeClr val="lt1"/>
                </a:solidFill>
              </a:rPr>
              <a:t> 1 </a:t>
            </a:r>
            <a:r>
              <a:rPr lang="en" sz="2700">
                <a:solidFill>
                  <a:schemeClr val="lt1"/>
                </a:solidFill>
              </a:rPr>
              <a:t>D</a:t>
            </a:r>
            <a:r>
              <a:rPr lang="en" sz="2700" baseline="-25000">
                <a:solidFill>
                  <a:schemeClr val="lt1"/>
                </a:solidFill>
              </a:rPr>
              <a:t>2</a:t>
            </a:r>
            <a:r>
              <a:rPr lang="en" sz="2700">
                <a:solidFill>
                  <a:schemeClr val="lt1"/>
                </a:solidFill>
              </a:rPr>
              <a:t>,  </a:t>
            </a:r>
            <a:r>
              <a:rPr lang="en" sz="2700" baseline="30000">
                <a:solidFill>
                  <a:schemeClr val="lt1"/>
                </a:solidFill>
              </a:rPr>
              <a:t>3 </a:t>
            </a:r>
            <a:r>
              <a:rPr lang="en" sz="2700">
                <a:solidFill>
                  <a:schemeClr val="lt1"/>
                </a:solidFill>
              </a:rPr>
              <a:t>P</a:t>
            </a:r>
            <a:r>
              <a:rPr lang="en" sz="2700" baseline="-25000">
                <a:solidFill>
                  <a:schemeClr val="lt1"/>
                </a:solidFill>
              </a:rPr>
              <a:t>2</a:t>
            </a:r>
            <a:r>
              <a:rPr lang="en" sz="2700">
                <a:solidFill>
                  <a:schemeClr val="lt1"/>
                </a:solidFill>
              </a:rPr>
              <a:t>, </a:t>
            </a:r>
            <a:r>
              <a:rPr lang="en" sz="2700" baseline="30000">
                <a:solidFill>
                  <a:schemeClr val="lt1"/>
                </a:solidFill>
              </a:rPr>
              <a:t>3 </a:t>
            </a:r>
            <a:r>
              <a:rPr lang="en" sz="2700">
                <a:solidFill>
                  <a:schemeClr val="lt1"/>
                </a:solidFill>
              </a:rPr>
              <a:t>P</a:t>
            </a:r>
            <a:r>
              <a:rPr lang="en" sz="2700" baseline="-25000">
                <a:solidFill>
                  <a:schemeClr val="lt1"/>
                </a:solidFill>
              </a:rPr>
              <a:t>1</a:t>
            </a:r>
            <a:r>
              <a:rPr lang="en" sz="2700">
                <a:solidFill>
                  <a:schemeClr val="lt1"/>
                </a:solidFill>
              </a:rPr>
              <a:t>, </a:t>
            </a:r>
            <a:r>
              <a:rPr lang="en" sz="2700" baseline="30000">
                <a:solidFill>
                  <a:schemeClr val="lt1"/>
                </a:solidFill>
              </a:rPr>
              <a:t>3 </a:t>
            </a:r>
            <a:r>
              <a:rPr lang="en" sz="2700">
                <a:solidFill>
                  <a:schemeClr val="lt1"/>
                </a:solidFill>
              </a:rPr>
              <a:t>P</a:t>
            </a:r>
            <a:r>
              <a:rPr lang="en" sz="2700" baseline="-25000">
                <a:solidFill>
                  <a:schemeClr val="lt1"/>
                </a:solidFill>
              </a:rPr>
              <a:t>0 </a:t>
            </a:r>
            <a:r>
              <a:rPr lang="en" sz="2700">
                <a:solidFill>
                  <a:schemeClr val="lt1"/>
                </a:solidFill>
              </a:rPr>
              <a:t>and </a:t>
            </a:r>
            <a:r>
              <a:rPr lang="en" sz="2700" baseline="30000">
                <a:solidFill>
                  <a:schemeClr val="lt1"/>
                </a:solidFill>
              </a:rPr>
              <a:t>1 </a:t>
            </a:r>
            <a:r>
              <a:rPr lang="en" sz="2700">
                <a:solidFill>
                  <a:schemeClr val="lt1"/>
                </a:solidFill>
              </a:rPr>
              <a:t>S</a:t>
            </a:r>
            <a:r>
              <a:rPr lang="en" sz="2700" baseline="-25000">
                <a:solidFill>
                  <a:schemeClr val="lt1"/>
                </a:solidFill>
              </a:rPr>
              <a:t>0</a:t>
            </a:r>
            <a:endParaRPr sz="2700">
              <a:solidFill>
                <a:schemeClr val="lt1"/>
              </a:solidFill>
            </a:endParaRPr>
          </a:p>
          <a:p>
            <a:r>
              <a:rPr lang="en" sz="2700">
                <a:solidFill>
                  <a:schemeClr val="lt1"/>
                </a:solidFill>
              </a:rPr>
              <a:t>   </a:t>
            </a:r>
            <a:endParaRPr sz="2700">
              <a:solidFill>
                <a:schemeClr val="lt1"/>
              </a:solidFill>
            </a:endParaRPr>
          </a:p>
          <a:p>
            <a:pPr>
              <a:buClr>
                <a:schemeClr val="dk1"/>
              </a:buClr>
              <a:buSzPts val="1100"/>
            </a:pPr>
            <a:r>
              <a:rPr lang="en" sz="2700">
                <a:solidFill>
                  <a:schemeClr val="lt1"/>
                </a:solidFill>
              </a:rPr>
              <a:t>   5,     5,     3,     1  and  1 are no microstates possible</a:t>
            </a:r>
            <a:endParaRPr sz="2700">
              <a:solidFill>
                <a:schemeClr val="lt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0"/>
          <p:cNvSpPr txBox="1"/>
          <p:nvPr/>
        </p:nvSpPr>
        <p:spPr>
          <a:xfrm>
            <a:off x="819200" y="1340700"/>
            <a:ext cx="7338000" cy="4002000"/>
          </a:xfrm>
          <a:prstGeom prst="rect">
            <a:avLst/>
          </a:prstGeom>
          <a:noFill/>
          <a:ln>
            <a:noFill/>
          </a:ln>
        </p:spPr>
        <p:txBody>
          <a:bodyPr spcFirstLastPara="1" wrap="square" lIns="91425" tIns="91425" rIns="91425" bIns="91425" anchor="t" anchorCtr="0">
            <a:noAutofit/>
          </a:bodyPr>
          <a:lstStyle/>
          <a:p>
            <a:r>
              <a:rPr lang="en" sz="2100">
                <a:solidFill>
                  <a:schemeClr val="lt1"/>
                </a:solidFill>
              </a:rPr>
              <a:t>Derivation stating from microstates</a:t>
            </a:r>
            <a:endParaRPr sz="2100">
              <a:solidFill>
                <a:schemeClr val="lt1"/>
              </a:solidFill>
            </a:endParaRPr>
          </a:p>
          <a:p>
            <a:endParaRPr sz="2100">
              <a:solidFill>
                <a:schemeClr val="lt1"/>
              </a:solidFill>
            </a:endParaRPr>
          </a:p>
        </p:txBody>
      </p:sp>
      <p:pic>
        <p:nvPicPr>
          <p:cNvPr id="214" name="Google Shape;214;p40"/>
          <p:cNvPicPr preferRelativeResize="0"/>
          <p:nvPr/>
        </p:nvPicPr>
        <p:blipFill>
          <a:blip r:embed="rId3">
            <a:alphaModFix/>
          </a:blip>
          <a:stretch>
            <a:fillRect/>
          </a:stretch>
        </p:blipFill>
        <p:spPr>
          <a:xfrm>
            <a:off x="1262775" y="1889000"/>
            <a:ext cx="5713274" cy="386532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1"/>
          <p:cNvSpPr txBox="1"/>
          <p:nvPr/>
        </p:nvSpPr>
        <p:spPr>
          <a:xfrm>
            <a:off x="769975" y="1488625"/>
            <a:ext cx="7342500" cy="856500"/>
          </a:xfrm>
          <a:prstGeom prst="rect">
            <a:avLst/>
          </a:prstGeom>
          <a:noFill/>
          <a:ln>
            <a:noFill/>
          </a:ln>
        </p:spPr>
        <p:txBody>
          <a:bodyPr spcFirstLastPara="1" wrap="square" lIns="91425" tIns="91425" rIns="91425" bIns="91425" anchor="t" anchorCtr="0">
            <a:noAutofit/>
          </a:bodyPr>
          <a:lstStyle/>
          <a:p>
            <a:r>
              <a:rPr lang="en" sz="2200">
                <a:solidFill>
                  <a:schemeClr val="lt1"/>
                </a:solidFill>
              </a:rPr>
              <a:t>Summary Table </a:t>
            </a:r>
            <a:endParaRPr sz="2200">
              <a:solidFill>
                <a:schemeClr val="lt1"/>
              </a:solidFill>
            </a:endParaRPr>
          </a:p>
        </p:txBody>
      </p:sp>
      <p:pic>
        <p:nvPicPr>
          <p:cNvPr id="220" name="Google Shape;220;p41"/>
          <p:cNvPicPr preferRelativeResize="0"/>
          <p:nvPr/>
        </p:nvPicPr>
        <p:blipFill>
          <a:blip r:embed="rId3">
            <a:alphaModFix/>
          </a:blip>
          <a:stretch>
            <a:fillRect/>
          </a:stretch>
        </p:blipFill>
        <p:spPr>
          <a:xfrm>
            <a:off x="508201" y="2097151"/>
            <a:ext cx="5035699" cy="3350825"/>
          </a:xfrm>
          <a:prstGeom prst="rect">
            <a:avLst/>
          </a:prstGeom>
          <a:noFill/>
          <a:ln>
            <a:noFill/>
          </a:ln>
        </p:spPr>
      </p:pic>
      <p:sp>
        <p:nvSpPr>
          <p:cNvPr id="221" name="Google Shape;221;p41"/>
          <p:cNvSpPr txBox="1"/>
          <p:nvPr/>
        </p:nvSpPr>
        <p:spPr>
          <a:xfrm>
            <a:off x="6067475" y="1196050"/>
            <a:ext cx="2694900" cy="4727700"/>
          </a:xfrm>
          <a:prstGeom prst="rect">
            <a:avLst/>
          </a:prstGeom>
          <a:noFill/>
          <a:ln>
            <a:noFill/>
          </a:ln>
        </p:spPr>
        <p:txBody>
          <a:bodyPr spcFirstLastPara="1" wrap="square" lIns="91425" tIns="91425" rIns="91425" bIns="91425" anchor="t" anchorCtr="0">
            <a:noAutofit/>
          </a:bodyPr>
          <a:lstStyle/>
          <a:p>
            <a:r>
              <a:rPr lang="en" sz="1900">
                <a:solidFill>
                  <a:schemeClr val="lt1"/>
                </a:solidFill>
              </a:rPr>
              <a:t>The maximum possible M</a:t>
            </a:r>
            <a:r>
              <a:rPr lang="en">
                <a:solidFill>
                  <a:schemeClr val="lt1"/>
                </a:solidFill>
                <a:latin typeface="Pacifico"/>
                <a:ea typeface="Pacifico"/>
                <a:cs typeface="Pacifico"/>
                <a:sym typeface="Pacifico"/>
              </a:rPr>
              <a:t>l</a:t>
            </a:r>
            <a:r>
              <a:rPr lang="en" sz="1900">
                <a:solidFill>
                  <a:schemeClr val="lt1"/>
                </a:solidFill>
                <a:latin typeface="Pacifico"/>
                <a:ea typeface="Pacifico"/>
                <a:cs typeface="Pacifico"/>
                <a:sym typeface="Pacifico"/>
              </a:rPr>
              <a:t> </a:t>
            </a:r>
            <a:r>
              <a:rPr lang="en" sz="1900">
                <a:solidFill>
                  <a:schemeClr val="lt1"/>
                </a:solidFill>
              </a:rPr>
              <a:t>value in this summary table is +2 and therefore L value is 2.</a:t>
            </a:r>
            <a:endParaRPr sz="1900">
              <a:solidFill>
                <a:schemeClr val="lt1"/>
              </a:solidFill>
            </a:endParaRPr>
          </a:p>
          <a:p>
            <a:endParaRPr sz="1900">
              <a:solidFill>
                <a:schemeClr val="lt1"/>
              </a:solidFill>
            </a:endParaRPr>
          </a:p>
          <a:p>
            <a:r>
              <a:rPr lang="en" sz="1900">
                <a:solidFill>
                  <a:schemeClr val="lt1"/>
                </a:solidFill>
              </a:rPr>
              <a:t>With M</a:t>
            </a:r>
            <a:r>
              <a:rPr lang="en">
                <a:solidFill>
                  <a:schemeClr val="lt1"/>
                </a:solidFill>
                <a:latin typeface="Pacifico"/>
                <a:ea typeface="Pacifico"/>
                <a:cs typeface="Pacifico"/>
                <a:sym typeface="Pacifico"/>
              </a:rPr>
              <a:t>l</a:t>
            </a:r>
            <a:r>
              <a:rPr lang="en" sz="1900">
                <a:solidFill>
                  <a:schemeClr val="lt1"/>
                </a:solidFill>
                <a:latin typeface="Pacifico"/>
                <a:ea typeface="Pacifico"/>
                <a:cs typeface="Pacifico"/>
                <a:sym typeface="Pacifico"/>
              </a:rPr>
              <a:t> </a:t>
            </a:r>
            <a:r>
              <a:rPr lang="en" sz="1900">
                <a:solidFill>
                  <a:schemeClr val="lt1"/>
                </a:solidFill>
              </a:rPr>
              <a:t>value </a:t>
            </a:r>
            <a:r>
              <a:rPr lang="en" sz="1900">
                <a:solidFill>
                  <a:schemeClr val="lt1"/>
                </a:solidFill>
                <a:latin typeface="Pacifico"/>
                <a:ea typeface="Pacifico"/>
                <a:cs typeface="Pacifico"/>
                <a:sym typeface="Pacifico"/>
              </a:rPr>
              <a:t>+2 , </a:t>
            </a:r>
            <a:r>
              <a:rPr lang="en" sz="1900">
                <a:solidFill>
                  <a:schemeClr val="lt1"/>
                </a:solidFill>
              </a:rPr>
              <a:t>arrangement is possible only for Ms = 0.</a:t>
            </a:r>
            <a:endParaRPr sz="1900">
              <a:solidFill>
                <a:schemeClr val="lt1"/>
              </a:solidFill>
            </a:endParaRPr>
          </a:p>
          <a:p>
            <a:r>
              <a:rPr lang="en" sz="1900">
                <a:solidFill>
                  <a:schemeClr val="lt1"/>
                </a:solidFill>
              </a:rPr>
              <a:t>Hence S= 0</a:t>
            </a:r>
            <a:endParaRPr sz="1900">
              <a:solidFill>
                <a:schemeClr val="lt1"/>
              </a:solidFill>
            </a:endParaRPr>
          </a:p>
          <a:p>
            <a:endParaRPr sz="1900">
              <a:solidFill>
                <a:schemeClr val="lt1"/>
              </a:solidFill>
            </a:endParaRPr>
          </a:p>
          <a:p>
            <a:r>
              <a:rPr lang="en" sz="1900">
                <a:solidFill>
                  <a:schemeClr val="lt1"/>
                </a:solidFill>
              </a:rPr>
              <a:t>The possible term symbol is  </a:t>
            </a:r>
            <a:r>
              <a:rPr lang="en" baseline="30000">
                <a:solidFill>
                  <a:schemeClr val="lt1"/>
                </a:solidFill>
              </a:rPr>
              <a:t>1 </a:t>
            </a:r>
            <a:r>
              <a:rPr lang="en">
                <a:solidFill>
                  <a:schemeClr val="lt1"/>
                </a:solidFill>
              </a:rPr>
              <a:t>D and state is </a:t>
            </a:r>
            <a:r>
              <a:rPr lang="en" baseline="30000">
                <a:solidFill>
                  <a:schemeClr val="lt1"/>
                </a:solidFill>
              </a:rPr>
              <a:t>1 </a:t>
            </a:r>
            <a:r>
              <a:rPr lang="en">
                <a:solidFill>
                  <a:schemeClr val="lt1"/>
                </a:solidFill>
              </a:rPr>
              <a:t>D </a:t>
            </a:r>
            <a:r>
              <a:rPr lang="en" baseline="-25000">
                <a:solidFill>
                  <a:schemeClr val="lt1"/>
                </a:solidFill>
              </a:rPr>
              <a:t>2</a:t>
            </a:r>
            <a:r>
              <a:rPr lang="en">
                <a:solidFill>
                  <a:schemeClr val="lt1"/>
                </a:solidFill>
              </a:rPr>
              <a:t> for which 5 microstates are possible</a:t>
            </a:r>
            <a:endParaRPr sz="600">
              <a:solidFill>
                <a:schemeClr val="lt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p:nvPr/>
        </p:nvSpPr>
        <p:spPr>
          <a:xfrm>
            <a:off x="616000" y="1642625"/>
            <a:ext cx="7342500" cy="3757500"/>
          </a:xfrm>
          <a:prstGeom prst="rect">
            <a:avLst/>
          </a:prstGeom>
          <a:noFill/>
          <a:ln>
            <a:noFill/>
          </a:ln>
        </p:spPr>
        <p:txBody>
          <a:bodyPr spcFirstLastPara="1" wrap="square" lIns="91425" tIns="91425" rIns="91425" bIns="91425" anchor="t" anchorCtr="0">
            <a:noAutofit/>
          </a:bodyPr>
          <a:lstStyle/>
          <a:p>
            <a:r>
              <a:rPr lang="en">
                <a:solidFill>
                  <a:schemeClr val="lt1"/>
                </a:solidFill>
              </a:rPr>
              <a:t>Microstates of </a:t>
            </a:r>
            <a:r>
              <a:rPr lang="en" baseline="30000">
                <a:solidFill>
                  <a:schemeClr val="lt1"/>
                </a:solidFill>
              </a:rPr>
              <a:t>1 </a:t>
            </a:r>
            <a:r>
              <a:rPr lang="en">
                <a:solidFill>
                  <a:schemeClr val="lt1"/>
                </a:solidFill>
              </a:rPr>
              <a:t>D</a:t>
            </a:r>
            <a:r>
              <a:rPr lang="en" baseline="-25000">
                <a:solidFill>
                  <a:schemeClr val="lt1"/>
                </a:solidFill>
              </a:rPr>
              <a:t>2 .</a:t>
            </a:r>
            <a:r>
              <a:rPr lang="en">
                <a:solidFill>
                  <a:schemeClr val="lt1"/>
                </a:solidFill>
              </a:rPr>
              <a:t>term are as follows</a:t>
            </a:r>
            <a:endParaRPr>
              <a:solidFill>
                <a:schemeClr val="lt1"/>
              </a:solidFill>
            </a:endParaRPr>
          </a:p>
        </p:txBody>
      </p:sp>
      <p:pic>
        <p:nvPicPr>
          <p:cNvPr id="227" name="Google Shape;227;p42"/>
          <p:cNvPicPr preferRelativeResize="0"/>
          <p:nvPr/>
        </p:nvPicPr>
        <p:blipFill>
          <a:blip r:embed="rId3">
            <a:alphaModFix/>
          </a:blip>
          <a:stretch>
            <a:fillRect/>
          </a:stretch>
        </p:blipFill>
        <p:spPr>
          <a:xfrm>
            <a:off x="431200" y="2520425"/>
            <a:ext cx="8038624" cy="2879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3"/>
          <p:cNvSpPr txBox="1"/>
          <p:nvPr/>
        </p:nvSpPr>
        <p:spPr>
          <a:xfrm>
            <a:off x="477400" y="1319250"/>
            <a:ext cx="8054100" cy="4188600"/>
          </a:xfrm>
          <a:prstGeom prst="rect">
            <a:avLst/>
          </a:prstGeom>
          <a:noFill/>
          <a:ln>
            <a:noFill/>
          </a:ln>
        </p:spPr>
        <p:txBody>
          <a:bodyPr spcFirstLastPara="1" wrap="square" lIns="91425" tIns="91425" rIns="91425" bIns="91425" anchor="t" anchorCtr="0">
            <a:noAutofit/>
          </a:bodyPr>
          <a:lstStyle/>
          <a:p>
            <a:r>
              <a:rPr lang="en">
                <a:solidFill>
                  <a:schemeClr val="lt1"/>
                </a:solidFill>
              </a:rPr>
              <a:t>Left over table </a:t>
            </a:r>
            <a:endParaRPr>
              <a:solidFill>
                <a:schemeClr val="lt1"/>
              </a:solidFill>
            </a:endParaRPr>
          </a:p>
        </p:txBody>
      </p:sp>
      <p:pic>
        <p:nvPicPr>
          <p:cNvPr id="233" name="Google Shape;233;p43"/>
          <p:cNvPicPr preferRelativeResize="0"/>
          <p:nvPr/>
        </p:nvPicPr>
        <p:blipFill rotWithShape="1">
          <a:blip r:embed="rId3">
            <a:alphaModFix/>
          </a:blip>
          <a:srcRect r="5356"/>
          <a:stretch/>
        </p:blipFill>
        <p:spPr>
          <a:xfrm>
            <a:off x="477400" y="2043026"/>
            <a:ext cx="7792250" cy="33612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4"/>
          <p:cNvSpPr txBox="1"/>
          <p:nvPr/>
        </p:nvSpPr>
        <p:spPr>
          <a:xfrm>
            <a:off x="354200" y="1504025"/>
            <a:ext cx="8516100" cy="3942300"/>
          </a:xfrm>
          <a:prstGeom prst="rect">
            <a:avLst/>
          </a:prstGeom>
          <a:noFill/>
          <a:ln>
            <a:noFill/>
          </a:ln>
        </p:spPr>
        <p:txBody>
          <a:bodyPr spcFirstLastPara="1" wrap="square" lIns="91425" tIns="91425" rIns="91425" bIns="91425" anchor="t" anchorCtr="0">
            <a:noAutofit/>
          </a:bodyPr>
          <a:lstStyle/>
          <a:p>
            <a:r>
              <a:rPr lang="en">
                <a:solidFill>
                  <a:schemeClr val="lt1"/>
                </a:solidFill>
              </a:rPr>
              <a:t>Derivation of Next term from the left over summary table</a:t>
            </a:r>
            <a:endParaRPr>
              <a:solidFill>
                <a:schemeClr val="lt1"/>
              </a:solidFill>
            </a:endParaRPr>
          </a:p>
        </p:txBody>
      </p:sp>
      <p:pic>
        <p:nvPicPr>
          <p:cNvPr id="239" name="Google Shape;239;p44"/>
          <p:cNvPicPr preferRelativeResize="0"/>
          <p:nvPr/>
        </p:nvPicPr>
        <p:blipFill rotWithShape="1">
          <a:blip r:embed="rId3">
            <a:alphaModFix/>
          </a:blip>
          <a:srcRect l="53555" t="19198" r="3838"/>
          <a:stretch/>
        </p:blipFill>
        <p:spPr>
          <a:xfrm>
            <a:off x="1016376" y="2197026"/>
            <a:ext cx="7776851" cy="3526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458200" cy="6078587"/>
          </a:xfrm>
          <a:prstGeom prst="rect">
            <a:avLst/>
          </a:prstGeom>
        </p:spPr>
        <p:txBody>
          <a:bodyPr wrap="square">
            <a:spAutoFit/>
          </a:bodyPr>
          <a:lstStyle/>
          <a:p>
            <a:r>
              <a:rPr lang="en-IN" sz="2800" b="1" dirty="0">
                <a:solidFill>
                  <a:srgbClr val="006600"/>
                </a:solidFill>
              </a:rPr>
              <a:t>This lowering in vapour pressure is due to the fact</a:t>
            </a:r>
          </a:p>
          <a:p>
            <a:endParaRPr lang="en-US" sz="2000" dirty="0"/>
          </a:p>
          <a:p>
            <a:pPr algn="just">
              <a:lnSpc>
                <a:spcPct val="150000"/>
              </a:lnSpc>
            </a:pPr>
            <a:r>
              <a:rPr lang="en-IN" sz="2200" b="1" dirty="0">
                <a:solidFill>
                  <a:srgbClr val="003366"/>
                </a:solidFill>
              </a:rPr>
              <a:t>Liquid surface now had molecules of both, the pure liquid and the solute.</a:t>
            </a:r>
          </a:p>
          <a:p>
            <a:pPr algn="just">
              <a:lnSpc>
                <a:spcPct val="150000"/>
              </a:lnSpc>
            </a:pPr>
            <a:r>
              <a:rPr lang="en-IN" sz="2200" b="1" dirty="0">
                <a:solidFill>
                  <a:schemeClr val="tx2">
                    <a:lumMod val="50000"/>
                  </a:schemeClr>
                </a:solidFill>
              </a:rPr>
              <a:t>Number of solvent molecules escaping into vapour phase gets reduced </a:t>
            </a:r>
          </a:p>
          <a:p>
            <a:pPr algn="just">
              <a:lnSpc>
                <a:spcPct val="150000"/>
              </a:lnSpc>
            </a:pPr>
            <a:r>
              <a:rPr lang="en-IN" sz="2200" b="1" dirty="0">
                <a:solidFill>
                  <a:schemeClr val="accent6">
                    <a:lumMod val="50000"/>
                  </a:schemeClr>
                </a:solidFill>
              </a:rPr>
              <a:t>As a result the pressure exerted by the vapour phase is also reduced.</a:t>
            </a:r>
          </a:p>
          <a:p>
            <a:pPr algn="just">
              <a:lnSpc>
                <a:spcPct val="150000"/>
              </a:lnSpc>
            </a:pPr>
            <a:r>
              <a:rPr lang="en-IN" sz="2200" b="1" dirty="0">
                <a:solidFill>
                  <a:srgbClr val="663300"/>
                </a:solidFill>
              </a:rPr>
              <a:t>This is known as relative lowering of vapour pressure.</a:t>
            </a:r>
          </a:p>
          <a:p>
            <a:pPr algn="just"/>
            <a:endParaRPr lang="en-US" sz="2000" b="1" dirty="0">
              <a:solidFill>
                <a:srgbClr val="003366"/>
              </a:solidFill>
            </a:endParaRPr>
          </a:p>
          <a:p>
            <a:pPr algn="just"/>
            <a:r>
              <a:rPr lang="en-IN" sz="2400" b="1" dirty="0">
                <a:solidFill>
                  <a:srgbClr val="990033"/>
                </a:solidFill>
              </a:rPr>
              <a:t>Mathematical Representation</a:t>
            </a:r>
          </a:p>
          <a:p>
            <a:pPr algn="just"/>
            <a:r>
              <a:rPr lang="en-IN" sz="2000" b="1" dirty="0">
                <a:solidFill>
                  <a:srgbClr val="003366"/>
                </a:solidFill>
              </a:rPr>
              <a:t>Let us assume a binary solution in which the mole fraction of the solvent be x</a:t>
            </a:r>
            <a:r>
              <a:rPr lang="en-IN" sz="2000" b="1" baseline="-25000" dirty="0">
                <a:solidFill>
                  <a:srgbClr val="003366"/>
                </a:solidFill>
              </a:rPr>
              <a:t>1</a:t>
            </a:r>
            <a:r>
              <a:rPr lang="en-IN" sz="2000" b="1" dirty="0">
                <a:solidFill>
                  <a:srgbClr val="003366"/>
                </a:solidFill>
              </a:rPr>
              <a:t> and that of the solute be x</a:t>
            </a:r>
            <a:r>
              <a:rPr lang="en-IN" sz="2000" b="1" baseline="-25000" dirty="0">
                <a:solidFill>
                  <a:srgbClr val="003366"/>
                </a:solidFill>
              </a:rPr>
              <a:t>2</a:t>
            </a:r>
            <a:r>
              <a:rPr lang="en-IN" sz="2000" b="1" dirty="0">
                <a:solidFill>
                  <a:srgbClr val="003366"/>
                </a:solidFill>
              </a:rPr>
              <a:t>, p</a:t>
            </a:r>
            <a:r>
              <a:rPr lang="en-IN" sz="2000" b="1" baseline="-25000" dirty="0">
                <a:solidFill>
                  <a:srgbClr val="003366"/>
                </a:solidFill>
              </a:rPr>
              <a:t>1</a:t>
            </a:r>
            <a:r>
              <a:rPr lang="en-IN" sz="2000" b="1" dirty="0">
                <a:solidFill>
                  <a:srgbClr val="003366"/>
                </a:solidFill>
              </a:rPr>
              <a:t> be the vapour pressure of the solvent and p</a:t>
            </a:r>
            <a:r>
              <a:rPr lang="en-IN" sz="2000" b="1" baseline="-25000" dirty="0">
                <a:solidFill>
                  <a:srgbClr val="003366"/>
                </a:solidFill>
              </a:rPr>
              <a:t>1</a:t>
            </a:r>
            <a:r>
              <a:rPr lang="en-IN" sz="2000" b="1" baseline="30000" dirty="0">
                <a:solidFill>
                  <a:srgbClr val="003366"/>
                </a:solidFill>
              </a:rPr>
              <a:t>o</a:t>
            </a:r>
            <a:r>
              <a:rPr lang="en-IN" sz="2000" b="1" dirty="0">
                <a:solidFill>
                  <a:srgbClr val="003366"/>
                </a:solidFill>
              </a:rPr>
              <a:t> be the vapour pressure of the solvent in pure state.</a:t>
            </a:r>
          </a:p>
          <a:p>
            <a:endParaRPr lang="en-IN" sz="2400" dirty="0"/>
          </a:p>
          <a:p>
            <a:r>
              <a:rPr lang="en-IN" sz="2400" dirty="0"/>
              <a:t>According to </a:t>
            </a:r>
            <a:r>
              <a:rPr lang="en-IN" sz="2400" u="sng" dirty="0" err="1">
                <a:hlinkClick r:id="rId2"/>
              </a:rPr>
              <a:t>Raoult’s</a:t>
            </a:r>
            <a:r>
              <a:rPr lang="en-IN" sz="2400" u="sng" dirty="0">
                <a:hlinkClick r:id="rId2"/>
              </a:rPr>
              <a:t> Law</a:t>
            </a:r>
            <a:r>
              <a:rPr lang="en-IN" sz="2400" dirty="0"/>
              <a:t>:</a:t>
            </a:r>
          </a:p>
          <a:p>
            <a:r>
              <a:rPr lang="en-IN" sz="2400" b="1" dirty="0">
                <a:solidFill>
                  <a:srgbClr val="990033"/>
                </a:solidFill>
              </a:rPr>
              <a:t>p</a:t>
            </a:r>
            <a:r>
              <a:rPr lang="en-IN" sz="2400" b="1" baseline="-25000" dirty="0">
                <a:solidFill>
                  <a:srgbClr val="990033"/>
                </a:solidFill>
              </a:rPr>
              <a:t>1</a:t>
            </a:r>
            <a:r>
              <a:rPr lang="en-IN" sz="2400" b="1" dirty="0">
                <a:solidFill>
                  <a:srgbClr val="990033"/>
                </a:solidFill>
              </a:rPr>
              <a:t>=x</a:t>
            </a:r>
            <a:r>
              <a:rPr lang="en-IN" sz="2400" b="1" baseline="-25000" dirty="0">
                <a:solidFill>
                  <a:srgbClr val="990033"/>
                </a:solidFill>
              </a:rPr>
              <a:t>1</a:t>
            </a:r>
            <a:r>
              <a:rPr lang="en-IN" sz="2400" b="1" dirty="0">
                <a:solidFill>
                  <a:srgbClr val="990033"/>
                </a:solidFill>
              </a:rPr>
              <a:t>p</a:t>
            </a:r>
            <a:r>
              <a:rPr lang="en-IN" sz="2400" b="1" baseline="-25000" dirty="0">
                <a:solidFill>
                  <a:srgbClr val="990033"/>
                </a:solidFill>
              </a:rPr>
              <a:t>1</a:t>
            </a:r>
            <a:r>
              <a:rPr lang="en-IN" sz="2400" b="1" baseline="30000" dirty="0">
                <a:solidFill>
                  <a:srgbClr val="990033"/>
                </a:solidFill>
              </a:rPr>
              <a:t>o</a:t>
            </a:r>
            <a:r>
              <a:rPr lang="en-IN" sz="2400" b="1" dirty="0">
                <a:solidFill>
                  <a:srgbClr val="990033"/>
                </a:solidFill>
              </a:rPr>
              <a:t>…………………………..(1)</a:t>
            </a:r>
            <a:endParaRPr lang="en-IN" sz="2000" dirty="0">
              <a:solidFill>
                <a:srgbClr val="003366"/>
              </a:solidFill>
            </a:endParaRPr>
          </a:p>
        </p:txBody>
      </p:sp>
    </p:spTree>
    <p:extLst>
      <p:ext uri="{BB962C8B-B14F-4D97-AF65-F5344CB8AC3E}">
        <p14:creationId xmlns:p14="http://schemas.microsoft.com/office/powerpoint/2010/main" val="14061464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5"/>
          <p:cNvSpPr txBox="1"/>
          <p:nvPr/>
        </p:nvSpPr>
        <p:spPr>
          <a:xfrm>
            <a:off x="831575" y="1534825"/>
            <a:ext cx="7342500" cy="4003800"/>
          </a:xfrm>
          <a:prstGeom prst="rect">
            <a:avLst/>
          </a:prstGeom>
          <a:noFill/>
          <a:ln>
            <a:noFill/>
          </a:ln>
        </p:spPr>
        <p:txBody>
          <a:bodyPr spcFirstLastPara="1" wrap="square" lIns="91425" tIns="91425" rIns="91425" bIns="91425" anchor="t" anchorCtr="0">
            <a:noAutofit/>
          </a:bodyPr>
          <a:lstStyle/>
          <a:p>
            <a:r>
              <a:rPr lang="en">
                <a:solidFill>
                  <a:schemeClr val="lt1"/>
                </a:solidFill>
              </a:rPr>
              <a:t>Microstates possible for </a:t>
            </a:r>
            <a:r>
              <a:rPr lang="en" baseline="30000">
                <a:solidFill>
                  <a:schemeClr val="lt1"/>
                </a:solidFill>
              </a:rPr>
              <a:t>3 </a:t>
            </a:r>
            <a:r>
              <a:rPr lang="en">
                <a:solidFill>
                  <a:schemeClr val="lt1"/>
                </a:solidFill>
              </a:rPr>
              <a:t>P </a:t>
            </a:r>
            <a:endParaRPr>
              <a:solidFill>
                <a:schemeClr val="lt1"/>
              </a:solidFill>
            </a:endParaRPr>
          </a:p>
        </p:txBody>
      </p:sp>
      <p:pic>
        <p:nvPicPr>
          <p:cNvPr id="245" name="Google Shape;245;p45"/>
          <p:cNvPicPr preferRelativeResize="0"/>
          <p:nvPr/>
        </p:nvPicPr>
        <p:blipFill>
          <a:blip r:embed="rId3">
            <a:alphaModFix/>
          </a:blip>
          <a:stretch>
            <a:fillRect/>
          </a:stretch>
        </p:blipFill>
        <p:spPr>
          <a:xfrm>
            <a:off x="1219826" y="2089226"/>
            <a:ext cx="6704349" cy="323394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6"/>
          <p:cNvSpPr txBox="1"/>
          <p:nvPr/>
        </p:nvSpPr>
        <p:spPr>
          <a:xfrm>
            <a:off x="569800" y="1427050"/>
            <a:ext cx="7853700" cy="4003800"/>
          </a:xfrm>
          <a:prstGeom prst="rect">
            <a:avLst/>
          </a:prstGeom>
          <a:noFill/>
          <a:ln>
            <a:noFill/>
          </a:ln>
        </p:spPr>
        <p:txBody>
          <a:bodyPr spcFirstLastPara="1" wrap="square" lIns="91425" tIns="91425" rIns="91425" bIns="91425" anchor="t" anchorCtr="0">
            <a:noAutofit/>
          </a:bodyPr>
          <a:lstStyle/>
          <a:p>
            <a:r>
              <a:rPr lang="en" sz="1900">
                <a:solidFill>
                  <a:schemeClr val="lt1"/>
                </a:solidFill>
              </a:rPr>
              <a:t>Final possible term derivation</a:t>
            </a:r>
            <a:endParaRPr sz="1900">
              <a:solidFill>
                <a:schemeClr val="lt1"/>
              </a:solidFill>
            </a:endParaRPr>
          </a:p>
          <a:p>
            <a:endParaRPr/>
          </a:p>
          <a:p>
            <a:endParaRPr/>
          </a:p>
        </p:txBody>
      </p:sp>
      <p:pic>
        <p:nvPicPr>
          <p:cNvPr id="251" name="Google Shape;251;p46"/>
          <p:cNvPicPr preferRelativeResize="0"/>
          <p:nvPr/>
        </p:nvPicPr>
        <p:blipFill>
          <a:blip r:embed="rId3">
            <a:alphaModFix/>
          </a:blip>
          <a:stretch>
            <a:fillRect/>
          </a:stretch>
        </p:blipFill>
        <p:spPr>
          <a:xfrm>
            <a:off x="693001" y="2477250"/>
            <a:ext cx="7592051" cy="2057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txBox="1"/>
          <p:nvPr/>
        </p:nvSpPr>
        <p:spPr>
          <a:xfrm>
            <a:off x="277200" y="1534825"/>
            <a:ext cx="8361900" cy="4234800"/>
          </a:xfrm>
          <a:prstGeom prst="rect">
            <a:avLst/>
          </a:prstGeom>
          <a:noFill/>
          <a:ln>
            <a:noFill/>
          </a:ln>
        </p:spPr>
        <p:txBody>
          <a:bodyPr spcFirstLastPara="1" wrap="square" lIns="91425" tIns="91425" rIns="91425" bIns="91425" anchor="t" anchorCtr="0">
            <a:noAutofit/>
          </a:bodyPr>
          <a:lstStyle/>
          <a:p>
            <a:r>
              <a:rPr lang="en" sz="2000">
                <a:solidFill>
                  <a:schemeClr val="lt1"/>
                </a:solidFill>
              </a:rPr>
              <a:t>Similarly terms can be derived for d</a:t>
            </a:r>
            <a:r>
              <a:rPr lang="en" sz="2000" baseline="30000">
                <a:solidFill>
                  <a:schemeClr val="lt1"/>
                </a:solidFill>
              </a:rPr>
              <a:t>1</a:t>
            </a:r>
            <a:r>
              <a:rPr lang="en" sz="2000">
                <a:solidFill>
                  <a:schemeClr val="lt1"/>
                </a:solidFill>
              </a:rPr>
              <a:t> and d</a:t>
            </a:r>
            <a:r>
              <a:rPr lang="en" sz="2000" baseline="30000">
                <a:solidFill>
                  <a:schemeClr val="lt1"/>
                </a:solidFill>
              </a:rPr>
              <a:t>2</a:t>
            </a:r>
            <a:r>
              <a:rPr lang="en" sz="2000">
                <a:solidFill>
                  <a:schemeClr val="lt1"/>
                </a:solidFill>
              </a:rPr>
              <a:t> configurations also.</a:t>
            </a:r>
            <a:endParaRPr sz="2000">
              <a:solidFill>
                <a:schemeClr val="lt1"/>
              </a:solidFill>
            </a:endParaRPr>
          </a:p>
          <a:p>
            <a:r>
              <a:rPr lang="en" sz="2000">
                <a:solidFill>
                  <a:schemeClr val="lt1"/>
                </a:solidFill>
              </a:rPr>
              <a:t>The possible terms which can assign 45 microstates of d</a:t>
            </a:r>
            <a:r>
              <a:rPr lang="en" sz="2000" baseline="30000">
                <a:solidFill>
                  <a:schemeClr val="lt1"/>
                </a:solidFill>
              </a:rPr>
              <a:t> 2</a:t>
            </a:r>
            <a:r>
              <a:rPr lang="en" sz="2000">
                <a:solidFill>
                  <a:schemeClr val="lt1"/>
                </a:solidFill>
              </a:rPr>
              <a:t> configuration are</a:t>
            </a:r>
            <a:endParaRPr sz="2000">
              <a:solidFill>
                <a:schemeClr val="lt1"/>
              </a:solidFill>
            </a:endParaRPr>
          </a:p>
        </p:txBody>
      </p:sp>
      <p:pic>
        <p:nvPicPr>
          <p:cNvPr id="257" name="Google Shape;257;p47"/>
          <p:cNvPicPr preferRelativeResize="0"/>
          <p:nvPr/>
        </p:nvPicPr>
        <p:blipFill>
          <a:blip r:embed="rId3">
            <a:alphaModFix/>
          </a:blip>
          <a:stretch>
            <a:fillRect/>
          </a:stretch>
        </p:blipFill>
        <p:spPr>
          <a:xfrm>
            <a:off x="762214" y="2812950"/>
            <a:ext cx="7391875" cy="16785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8"/>
          <p:cNvSpPr txBox="1"/>
          <p:nvPr/>
        </p:nvSpPr>
        <p:spPr>
          <a:xfrm>
            <a:off x="492775" y="1226850"/>
            <a:ext cx="8331300" cy="4558200"/>
          </a:xfrm>
          <a:prstGeom prst="rect">
            <a:avLst/>
          </a:prstGeom>
          <a:noFill/>
          <a:ln>
            <a:noFill/>
          </a:ln>
        </p:spPr>
        <p:txBody>
          <a:bodyPr spcFirstLastPara="1" wrap="square" lIns="91425" tIns="91425" rIns="91425" bIns="91425" anchor="t" anchorCtr="0">
            <a:noAutofit/>
          </a:bodyPr>
          <a:lstStyle/>
          <a:p>
            <a:r>
              <a:rPr lang="en" sz="2200">
                <a:solidFill>
                  <a:schemeClr val="lt1"/>
                </a:solidFill>
              </a:rPr>
              <a:t>Hund’s Rules to determine ground term and state</a:t>
            </a:r>
            <a:endParaRPr sz="2200">
              <a:solidFill>
                <a:schemeClr val="lt1"/>
              </a:solidFill>
            </a:endParaRPr>
          </a:p>
          <a:p>
            <a:pPr marL="342900">
              <a:lnSpc>
                <a:spcPct val="115000"/>
              </a:lnSpc>
              <a:spcBef>
                <a:spcPts val="800"/>
              </a:spcBef>
              <a:buClr>
                <a:schemeClr val="dk1"/>
              </a:buClr>
              <a:buSzPts val="1100"/>
            </a:pPr>
            <a:r>
              <a:rPr lang="en" sz="1900">
                <a:solidFill>
                  <a:srgbClr val="FFFFFF"/>
                </a:solidFill>
              </a:rPr>
              <a:t>The ground state term to interpret the spectra of transition metal complexes.  This can be obtained without constructing a microstate table.</a:t>
            </a:r>
            <a:endParaRPr sz="1900">
              <a:solidFill>
                <a:srgbClr val="FFFFFF"/>
              </a:solidFill>
            </a:endParaRPr>
          </a:p>
          <a:p>
            <a:pPr marL="342900">
              <a:lnSpc>
                <a:spcPct val="115000"/>
              </a:lnSpc>
              <a:spcBef>
                <a:spcPts val="800"/>
              </a:spcBef>
              <a:buClr>
                <a:schemeClr val="dk1"/>
              </a:buClr>
              <a:buSzPts val="1100"/>
            </a:pPr>
            <a:r>
              <a:rPr lang="en" sz="1900">
                <a:solidFill>
                  <a:srgbClr val="FFFFFF"/>
                </a:solidFill>
              </a:rPr>
              <a:t>  The ground state will</a:t>
            </a:r>
            <a:endParaRPr sz="1900">
              <a:solidFill>
                <a:srgbClr val="FFFFFF"/>
              </a:solidFill>
            </a:endParaRPr>
          </a:p>
          <a:p>
            <a:pPr marL="457200" indent="-349250">
              <a:lnSpc>
                <a:spcPct val="115000"/>
              </a:lnSpc>
              <a:spcBef>
                <a:spcPts val="800"/>
              </a:spcBef>
              <a:buClr>
                <a:srgbClr val="FFFFFF"/>
              </a:buClr>
              <a:buSzPts val="1900"/>
              <a:buAutoNum type="arabicPeriod"/>
            </a:pPr>
            <a:r>
              <a:rPr lang="en" sz="1900">
                <a:solidFill>
                  <a:srgbClr val="FFFFFF"/>
                </a:solidFill>
              </a:rPr>
              <a:t>  State with maximum spin multiplicity</a:t>
            </a:r>
            <a:endParaRPr sz="1900">
              <a:solidFill>
                <a:srgbClr val="FFFFFF"/>
              </a:solidFill>
            </a:endParaRPr>
          </a:p>
          <a:p>
            <a:pPr marL="457200" indent="-349250">
              <a:lnSpc>
                <a:spcPct val="115000"/>
              </a:lnSpc>
              <a:buClr>
                <a:srgbClr val="FFFFFF"/>
              </a:buClr>
              <a:buSzPts val="1900"/>
              <a:buAutoNum type="arabicPeriod"/>
            </a:pPr>
            <a:r>
              <a:rPr lang="en" sz="1900">
                <a:solidFill>
                  <a:srgbClr val="FFFFFF"/>
                </a:solidFill>
              </a:rPr>
              <a:t>  State with maximum L value </a:t>
            </a:r>
            <a:endParaRPr sz="1900">
              <a:solidFill>
                <a:srgbClr val="FFFFFF"/>
              </a:solidFill>
            </a:endParaRPr>
          </a:p>
          <a:p>
            <a:pPr marL="457200" indent="-349250">
              <a:lnSpc>
                <a:spcPct val="115000"/>
              </a:lnSpc>
              <a:buClr>
                <a:srgbClr val="FFFFFF"/>
              </a:buClr>
              <a:buSzPts val="1900"/>
              <a:buAutoNum type="arabicPeriod"/>
            </a:pPr>
            <a:r>
              <a:rPr lang="en" sz="1900">
                <a:solidFill>
                  <a:srgbClr val="FFFFFF"/>
                </a:solidFill>
              </a:rPr>
              <a:t>  If there are two or more states with same S and L values then</a:t>
            </a:r>
            <a:endParaRPr sz="1900">
              <a:solidFill>
                <a:srgbClr val="FFFFFF"/>
              </a:solidFill>
            </a:endParaRPr>
          </a:p>
          <a:p>
            <a:pPr marL="914400" indent="-349250">
              <a:lnSpc>
                <a:spcPct val="115000"/>
              </a:lnSpc>
              <a:buClr>
                <a:srgbClr val="FFFFFF"/>
              </a:buClr>
              <a:buSzPts val="1900"/>
              <a:buAutoNum type="alphaLcParenR"/>
            </a:pPr>
            <a:r>
              <a:rPr lang="en" sz="1900">
                <a:solidFill>
                  <a:srgbClr val="FFFFFF"/>
                </a:solidFill>
              </a:rPr>
              <a:t>the state with lowest J value will be the ground state if config is LT HF</a:t>
            </a:r>
            <a:endParaRPr sz="1900">
              <a:solidFill>
                <a:srgbClr val="FFFFFF"/>
              </a:solidFill>
            </a:endParaRPr>
          </a:p>
          <a:p>
            <a:pPr marL="914400" indent="-349250">
              <a:lnSpc>
                <a:spcPct val="115000"/>
              </a:lnSpc>
              <a:buClr>
                <a:srgbClr val="FFFFFF"/>
              </a:buClr>
              <a:buSzPts val="1900"/>
              <a:buAutoNum type="alphaLcParenR"/>
            </a:pPr>
            <a:r>
              <a:rPr lang="en" sz="1900">
                <a:solidFill>
                  <a:srgbClr val="FFFFFF"/>
                </a:solidFill>
              </a:rPr>
              <a:t>the state with highest J value will be the ground state if config is GT HF</a:t>
            </a:r>
            <a:endParaRPr sz="1900">
              <a:solidFill>
                <a:srgbClr val="FFFFFF"/>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9"/>
          <p:cNvSpPr txBox="1"/>
          <p:nvPr/>
        </p:nvSpPr>
        <p:spPr>
          <a:xfrm>
            <a:off x="3711325" y="2828400"/>
            <a:ext cx="7342500" cy="856500"/>
          </a:xfrm>
          <a:prstGeom prst="rect">
            <a:avLst/>
          </a:prstGeom>
          <a:noFill/>
          <a:ln>
            <a:noFill/>
          </a:ln>
        </p:spPr>
        <p:txBody>
          <a:bodyPr spcFirstLastPara="1" wrap="square" lIns="91425" tIns="91425" rIns="91425" bIns="91425" anchor="t" anchorCtr="0">
            <a:noAutofit/>
          </a:bodyPr>
          <a:lstStyle/>
          <a:p>
            <a:endParaRPr/>
          </a:p>
        </p:txBody>
      </p:sp>
      <p:pic>
        <p:nvPicPr>
          <p:cNvPr id="268" name="Google Shape;268;p49"/>
          <p:cNvPicPr preferRelativeResize="0"/>
          <p:nvPr/>
        </p:nvPicPr>
        <p:blipFill>
          <a:blip r:embed="rId3">
            <a:alphaModFix/>
          </a:blip>
          <a:stretch>
            <a:fillRect/>
          </a:stretch>
        </p:blipFill>
        <p:spPr>
          <a:xfrm>
            <a:off x="152401" y="1827426"/>
            <a:ext cx="8671625" cy="3973125"/>
          </a:xfrm>
          <a:prstGeom prst="rect">
            <a:avLst/>
          </a:prstGeom>
          <a:noFill/>
          <a:ln>
            <a:noFill/>
          </a:ln>
        </p:spPr>
      </p:pic>
      <p:sp>
        <p:nvSpPr>
          <p:cNvPr id="269" name="Google Shape;269;p49"/>
          <p:cNvSpPr txBox="1"/>
          <p:nvPr/>
        </p:nvSpPr>
        <p:spPr>
          <a:xfrm>
            <a:off x="152400" y="1057450"/>
            <a:ext cx="8902500" cy="662100"/>
          </a:xfrm>
          <a:prstGeom prst="rect">
            <a:avLst/>
          </a:prstGeom>
          <a:noFill/>
          <a:ln>
            <a:noFill/>
          </a:ln>
        </p:spPr>
        <p:txBody>
          <a:bodyPr spcFirstLastPara="1" wrap="square" lIns="91425" tIns="91425" rIns="91425" bIns="91425" anchor="t" anchorCtr="0">
            <a:noAutofit/>
          </a:bodyPr>
          <a:lstStyle/>
          <a:p>
            <a:r>
              <a:rPr lang="en">
                <a:solidFill>
                  <a:schemeClr val="lt1"/>
                </a:solidFill>
              </a:rPr>
              <a:t>The following procedure can be adopted basing on Hund’s rules to derive the ground term</a:t>
            </a:r>
            <a:endParaRPr>
              <a:solidFill>
                <a:schemeClr val="l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50"/>
          <p:cNvPicPr preferRelativeResize="0"/>
          <p:nvPr/>
        </p:nvPicPr>
        <p:blipFill>
          <a:blip r:embed="rId3">
            <a:alphaModFix/>
          </a:blip>
          <a:stretch>
            <a:fillRect/>
          </a:stretch>
        </p:blipFill>
        <p:spPr>
          <a:xfrm>
            <a:off x="152401" y="1565625"/>
            <a:ext cx="8733225" cy="4327326"/>
          </a:xfrm>
          <a:prstGeom prst="rect">
            <a:avLst/>
          </a:prstGeom>
          <a:noFill/>
          <a:ln>
            <a:noFill/>
          </a:ln>
        </p:spPr>
      </p:pic>
      <p:sp>
        <p:nvSpPr>
          <p:cNvPr id="275" name="Google Shape;275;p50"/>
          <p:cNvSpPr txBox="1"/>
          <p:nvPr/>
        </p:nvSpPr>
        <p:spPr>
          <a:xfrm>
            <a:off x="662175" y="995850"/>
            <a:ext cx="7342500" cy="569700"/>
          </a:xfrm>
          <a:prstGeom prst="rect">
            <a:avLst/>
          </a:prstGeom>
          <a:noFill/>
          <a:ln>
            <a:noFill/>
          </a:ln>
        </p:spPr>
        <p:txBody>
          <a:bodyPr spcFirstLastPara="1" wrap="square" lIns="91425" tIns="91425" rIns="91425" bIns="91425" anchor="t" anchorCtr="0">
            <a:noAutofit/>
          </a:bodyPr>
          <a:lstStyle/>
          <a:p>
            <a:r>
              <a:rPr lang="en" sz="2000">
                <a:solidFill>
                  <a:schemeClr val="lt1"/>
                </a:solidFill>
              </a:rPr>
              <a:t>Higher Energy and ground energy terms for d</a:t>
            </a:r>
            <a:r>
              <a:rPr lang="en" sz="2000" baseline="30000">
                <a:solidFill>
                  <a:schemeClr val="lt1"/>
                </a:solidFill>
              </a:rPr>
              <a:t> n </a:t>
            </a:r>
            <a:r>
              <a:rPr lang="en" sz="2000">
                <a:solidFill>
                  <a:schemeClr val="lt1"/>
                </a:solidFill>
              </a:rPr>
              <a:t>configurations</a:t>
            </a:r>
            <a:endParaRPr sz="2000">
              <a:solidFill>
                <a:schemeClr val="lt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51"/>
          <p:cNvPicPr preferRelativeResize="0"/>
          <p:nvPr/>
        </p:nvPicPr>
        <p:blipFill>
          <a:blip r:embed="rId3">
            <a:alphaModFix/>
          </a:blip>
          <a:stretch>
            <a:fillRect/>
          </a:stretch>
        </p:blipFill>
        <p:spPr>
          <a:xfrm>
            <a:off x="354201" y="1246326"/>
            <a:ext cx="8300425" cy="43848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543050"/>
            <a:ext cx="6172200" cy="1337072"/>
          </a:xfrm>
        </p:spPr>
        <p:txBody>
          <a:bodyPr>
            <a:noAutofit/>
          </a:bodyPr>
          <a:lstStyle/>
          <a:p>
            <a:r>
              <a:rPr lang="en-US" sz="3600" b="1" dirty="0">
                <a:solidFill>
                  <a:schemeClr val="accent3">
                    <a:lumMod val="50000"/>
                  </a:schemeClr>
                </a:solidFill>
              </a:rPr>
              <a:t>FORMATION OF CARBON – CARBON DOUBLE BONDS</a:t>
            </a:r>
            <a:br>
              <a:rPr lang="en-US" sz="3600" b="1" dirty="0">
                <a:solidFill>
                  <a:schemeClr val="accent3">
                    <a:lumMod val="50000"/>
                  </a:schemeClr>
                </a:solidFill>
              </a:rPr>
            </a:br>
            <a:r>
              <a:rPr lang="en-US" sz="1200" dirty="0"/>
              <a:t>Importance of formation of carbon-carbon double bond:</a:t>
            </a:r>
            <a:br>
              <a:rPr lang="en-US" sz="1200" dirty="0"/>
            </a:br>
            <a:r>
              <a:rPr lang="en-US" sz="1200" dirty="0"/>
              <a:t>Allows the introduction of wide variety of functional groups</a:t>
            </a:r>
            <a:endParaRPr lang="en-IN" sz="1200" b="1" dirty="0">
              <a:solidFill>
                <a:schemeClr val="accent3">
                  <a:lumMod val="50000"/>
                </a:schemeClr>
              </a:solidFill>
            </a:endParaRPr>
          </a:p>
        </p:txBody>
      </p:sp>
      <p:sp>
        <p:nvSpPr>
          <p:cNvPr id="3" name="Content Placeholder 2"/>
          <p:cNvSpPr>
            <a:spLocks noGrp="1"/>
          </p:cNvSpPr>
          <p:nvPr>
            <p:ph idx="1"/>
          </p:nvPr>
        </p:nvSpPr>
        <p:spPr>
          <a:xfrm>
            <a:off x="1485900" y="3200403"/>
            <a:ext cx="6400800" cy="1679972"/>
          </a:xfrm>
        </p:spPr>
        <p:txBody>
          <a:bodyPr>
            <a:normAutofit fontScale="92500" lnSpcReduction="20000"/>
          </a:bodyPr>
          <a:lstStyle/>
          <a:p>
            <a:pPr marL="0" indent="0" algn="ctr">
              <a:buNone/>
            </a:pPr>
            <a:r>
              <a:rPr lang="en-US" dirty="0">
                <a:solidFill>
                  <a:schemeClr val="accent5">
                    <a:lumMod val="75000"/>
                  </a:schemeClr>
                </a:solidFill>
                <a:latin typeface="Arial Rounded MT Bold" pitchFamily="34" charset="0"/>
              </a:rPr>
              <a:t>By </a:t>
            </a:r>
          </a:p>
          <a:p>
            <a:pPr marL="0" indent="0" algn="ctr">
              <a:buNone/>
            </a:pPr>
            <a:r>
              <a:rPr lang="en-US" dirty="0" err="1">
                <a:solidFill>
                  <a:schemeClr val="accent5">
                    <a:lumMod val="75000"/>
                  </a:schemeClr>
                </a:solidFill>
                <a:latin typeface="Arial Rounded MT Bold" pitchFamily="34" charset="0"/>
              </a:rPr>
              <a:t>Dr</a:t>
            </a:r>
            <a:r>
              <a:rPr lang="en-US" dirty="0">
                <a:solidFill>
                  <a:schemeClr val="accent5">
                    <a:lumMod val="75000"/>
                  </a:schemeClr>
                </a:solidFill>
                <a:latin typeface="Arial Rounded MT Bold" pitchFamily="34" charset="0"/>
              </a:rPr>
              <a:t> T N V S </a:t>
            </a:r>
            <a:r>
              <a:rPr lang="en-US" dirty="0" err="1">
                <a:solidFill>
                  <a:schemeClr val="accent5">
                    <a:lumMod val="75000"/>
                  </a:schemeClr>
                </a:solidFill>
                <a:latin typeface="Arial Rounded MT Bold" pitchFamily="34" charset="0"/>
              </a:rPr>
              <a:t>S</a:t>
            </a:r>
            <a:r>
              <a:rPr lang="en-US" dirty="0">
                <a:solidFill>
                  <a:schemeClr val="accent5">
                    <a:lumMod val="75000"/>
                  </a:schemeClr>
                </a:solidFill>
                <a:latin typeface="Arial Rounded MT Bold" pitchFamily="34" charset="0"/>
              </a:rPr>
              <a:t> </a:t>
            </a:r>
            <a:r>
              <a:rPr lang="en-US" dirty="0" err="1">
                <a:solidFill>
                  <a:schemeClr val="accent5">
                    <a:lumMod val="75000"/>
                  </a:schemeClr>
                </a:solidFill>
                <a:latin typeface="Arial Rounded MT Bold" pitchFamily="34" charset="0"/>
              </a:rPr>
              <a:t>Satyadev</a:t>
            </a:r>
            <a:endParaRPr lang="en-US" dirty="0">
              <a:solidFill>
                <a:schemeClr val="accent5">
                  <a:lumMod val="75000"/>
                </a:schemeClr>
              </a:solidFill>
              <a:latin typeface="Arial Rounded MT Bold" pitchFamily="34" charset="0"/>
            </a:endParaRPr>
          </a:p>
          <a:p>
            <a:pPr marL="0" indent="0">
              <a:buNone/>
            </a:pPr>
            <a:endParaRPr lang="en-US" dirty="0"/>
          </a:p>
          <a:p>
            <a:pPr marL="0" indent="0">
              <a:buNone/>
            </a:pPr>
            <a:r>
              <a:rPr lang="en-US" sz="1350" b="1" dirty="0">
                <a:solidFill>
                  <a:srgbClr val="FF0000"/>
                </a:solidFill>
                <a:latin typeface="Times New Roman" panose="02020603050405020304" pitchFamily="18" charset="0"/>
                <a:cs typeface="Times New Roman" panose="02020603050405020304" pitchFamily="18" charset="0"/>
              </a:rPr>
              <a:t>Ref: MODERN METHODS OF ORGANIC SYNTHESIS by William Carruthers</a:t>
            </a:r>
            <a:endParaRPr lang="en-IN" sz="1350" b="1" dirty="0">
              <a:solidFill>
                <a:srgbClr val="FF0000"/>
              </a:solidFill>
              <a:latin typeface="Times New Roman" panose="02020603050405020304" pitchFamily="18" charset="0"/>
              <a:cs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6438023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95303-5FEE-470B-8998-B49564E9553C}"/>
              </a:ext>
            </a:extLst>
          </p:cNvPr>
          <p:cNvSpPr/>
          <p:nvPr/>
        </p:nvSpPr>
        <p:spPr>
          <a:xfrm>
            <a:off x="1160944" y="833602"/>
            <a:ext cx="4871718" cy="415498"/>
          </a:xfrm>
          <a:prstGeom prst="rect">
            <a:avLst/>
          </a:prstGeom>
        </p:spPr>
        <p:txBody>
          <a:bodyPr wrap="none">
            <a:spAutoFit/>
          </a:bodyPr>
          <a:lstStyle/>
          <a:p>
            <a:r>
              <a:rPr lang="en-IN" sz="2100" b="1" dirty="0">
                <a:solidFill>
                  <a:srgbClr val="002060"/>
                </a:solidFill>
                <a:latin typeface="Times New Roman" panose="02020603050405020304" pitchFamily="18" charset="0"/>
                <a:cs typeface="Times New Roman" panose="02020603050405020304" pitchFamily="18" charset="0"/>
              </a:rPr>
              <a:t>Pyrolytic elimination or  </a:t>
            </a:r>
            <a:r>
              <a:rPr lang="en-IN" sz="2100" b="1" i="1" dirty="0">
                <a:solidFill>
                  <a:srgbClr val="002060"/>
                </a:solidFill>
                <a:latin typeface="Times New Roman" panose="02020603050405020304" pitchFamily="18" charset="0"/>
                <a:cs typeface="Times New Roman" panose="02020603050405020304" pitchFamily="18" charset="0"/>
              </a:rPr>
              <a:t>syn eliminations</a:t>
            </a:r>
            <a:endParaRPr lang="en-IN" sz="2100" b="1"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96EE72E-C64D-4172-80E0-DF41651AB301}"/>
              </a:ext>
            </a:extLst>
          </p:cNvPr>
          <p:cNvSpPr/>
          <p:nvPr/>
        </p:nvSpPr>
        <p:spPr>
          <a:xfrm>
            <a:off x="285750" y="1428751"/>
            <a:ext cx="8229600" cy="4016484"/>
          </a:xfrm>
          <a:prstGeom prst="rect">
            <a:avLst/>
          </a:prstGeom>
        </p:spPr>
        <p:txBody>
          <a:bodyPr wrap="square">
            <a:spAutoFit/>
          </a:bodyPr>
          <a:lstStyle/>
          <a:p>
            <a:pPr marL="214313" indent="-214313" algn="just">
              <a:buFont typeface="Wingdings" panose="05000000000000000000" pitchFamily="2" charset="2"/>
              <a:buChar char="v"/>
            </a:pPr>
            <a:r>
              <a:rPr lang="en-US" sz="1500" dirty="0">
                <a:solidFill>
                  <a:prstClr val="black"/>
                </a:solidFill>
              </a:rPr>
              <a:t>The term pyrolytic elimination literally means an elimination reaction occurring in the organic substrate due to the application of heat (Greek word </a:t>
            </a:r>
            <a:r>
              <a:rPr lang="en-US" sz="1500" i="1" dirty="0" err="1">
                <a:solidFill>
                  <a:prstClr val="black"/>
                </a:solidFill>
              </a:rPr>
              <a:t>pyr</a:t>
            </a:r>
            <a:r>
              <a:rPr lang="en-US" sz="1500" i="1" dirty="0">
                <a:solidFill>
                  <a:prstClr val="black"/>
                </a:solidFill>
              </a:rPr>
              <a:t> meaning fire). Pyrolytic eliminations do </a:t>
            </a:r>
            <a:r>
              <a:rPr lang="en-US" sz="1500" dirty="0">
                <a:solidFill>
                  <a:prstClr val="black"/>
                </a:solidFill>
              </a:rPr>
              <a:t>not require any additional reagent or solvent to occur, and mostly carried out in the gaseous phase though can be performed in inert solvents. Thus, these type of eliminations are different from other types of eliminations (E1,E2 or E1cB) as all other types of elimination reactions require an added base (external base or solvent) to proceed. These thermal elimination reactions of molecules can also be termed as pyrolytic </a:t>
            </a:r>
            <a:r>
              <a:rPr lang="en-US" sz="1500" b="1" dirty="0" err="1">
                <a:solidFill>
                  <a:prstClr val="black"/>
                </a:solidFill>
              </a:rPr>
              <a:t>Ei</a:t>
            </a:r>
            <a:r>
              <a:rPr lang="en-US" sz="1500" b="1" dirty="0">
                <a:solidFill>
                  <a:prstClr val="black"/>
                </a:solidFill>
              </a:rPr>
              <a:t> (</a:t>
            </a:r>
            <a:r>
              <a:rPr lang="en-US" sz="1500" b="1" i="1" dirty="0">
                <a:solidFill>
                  <a:prstClr val="black"/>
                </a:solidFill>
              </a:rPr>
              <a:t>Elimination internal) reactions. </a:t>
            </a:r>
            <a:endParaRPr lang="en-US" sz="1500" dirty="0">
              <a:solidFill>
                <a:srgbClr val="000000"/>
              </a:solidFill>
              <a:latin typeface="Times New Roman" panose="02020603050405020304" pitchFamily="18" charset="0"/>
              <a:cs typeface="Times New Roman" panose="02020603050405020304" pitchFamily="18" charset="0"/>
            </a:endParaRPr>
          </a:p>
          <a:p>
            <a:pPr marL="214313" indent="-214313" algn="just">
              <a:buFont typeface="Wingdings" panose="05000000000000000000" pitchFamily="2" charset="2"/>
              <a:buChar char="v"/>
            </a:pPr>
            <a:r>
              <a:rPr lang="en-US" sz="1500" dirty="0">
                <a:solidFill>
                  <a:srgbClr val="000000"/>
                </a:solidFill>
                <a:latin typeface="Times New Roman" panose="02020603050405020304" pitchFamily="18" charset="0"/>
                <a:cs typeface="Times New Roman" panose="02020603050405020304" pitchFamily="18" charset="0"/>
              </a:rPr>
              <a:t>Pyrolytic eliminations are an important group of alkene-forming reactions, </a:t>
            </a:r>
            <a:r>
              <a:rPr lang="en-IN" sz="1500" dirty="0">
                <a:solidFill>
                  <a:srgbClr val="000000"/>
                </a:solidFill>
                <a:latin typeface="Times New Roman" panose="02020603050405020304" pitchFamily="18" charset="0"/>
                <a:cs typeface="Times New Roman" panose="02020603050405020304" pitchFamily="18" charset="0"/>
              </a:rPr>
              <a:t>by thermal decomposition. </a:t>
            </a:r>
          </a:p>
          <a:p>
            <a:pPr marL="214313" indent="-214313" algn="just">
              <a:buFont typeface="Wingdings" panose="05000000000000000000" pitchFamily="2" charset="2"/>
              <a:buChar char="v"/>
            </a:pPr>
            <a:r>
              <a:rPr lang="en-US" sz="1500" dirty="0">
                <a:solidFill>
                  <a:prstClr val="black"/>
                </a:solidFill>
              </a:rPr>
              <a:t>The </a:t>
            </a:r>
            <a:r>
              <a:rPr lang="en-US" sz="1500" b="1" dirty="0">
                <a:solidFill>
                  <a:prstClr val="black"/>
                </a:solidFill>
              </a:rPr>
              <a:t>pyrolytic</a:t>
            </a:r>
            <a:r>
              <a:rPr lang="en-US" sz="1500" dirty="0">
                <a:solidFill>
                  <a:prstClr val="black"/>
                </a:solidFill>
              </a:rPr>
              <a:t> decomposition of </a:t>
            </a:r>
            <a:r>
              <a:rPr lang="en-US" sz="1500" dirty="0">
                <a:solidFill>
                  <a:srgbClr val="000000"/>
                </a:solidFill>
                <a:latin typeface="Times New Roman" panose="02020603050405020304" pitchFamily="18" charset="0"/>
                <a:cs typeface="Times New Roman" panose="02020603050405020304" pitchFamily="18" charset="0"/>
              </a:rPr>
              <a:t>carboxylic esters, xanthates, amine oxides, sulfoxides and selenoxides under high temperature to form carbon-carbon double are commonly known examples of pyrolytic elimination. </a:t>
            </a:r>
          </a:p>
          <a:p>
            <a:pPr marL="214313" indent="-214313" algn="just">
              <a:buFont typeface="Wingdings" panose="05000000000000000000" pitchFamily="2" charset="2"/>
              <a:buChar char="v"/>
            </a:pPr>
            <a:r>
              <a:rPr lang="en-US" sz="1500" dirty="0">
                <a:solidFill>
                  <a:srgbClr val="000000"/>
                </a:solidFill>
                <a:latin typeface="Times New Roman" panose="02020603050405020304" pitchFamily="18" charset="0"/>
                <a:cs typeface="Times New Roman" panose="02020603050405020304" pitchFamily="18" charset="0"/>
              </a:rPr>
              <a:t>These reactions take place in a concerted manner, by way of a cyclic transition state (five or six membered TS) and therefore proceed with </a:t>
            </a:r>
            <a:r>
              <a:rPr lang="en-US" sz="1500" i="1" dirty="0">
                <a:solidFill>
                  <a:srgbClr val="000000"/>
                </a:solidFill>
                <a:latin typeface="Times New Roman" panose="02020603050405020304" pitchFamily="18" charset="0"/>
                <a:cs typeface="Times New Roman" panose="02020603050405020304" pitchFamily="18" charset="0"/>
              </a:rPr>
              <a:t>syn stereochemistry, such that the hydrogen atom and the </a:t>
            </a:r>
            <a:r>
              <a:rPr lang="en-US" sz="1500" dirty="0">
                <a:solidFill>
                  <a:srgbClr val="000000"/>
                </a:solidFill>
                <a:latin typeface="Times New Roman" panose="02020603050405020304" pitchFamily="18" charset="0"/>
                <a:cs typeface="Times New Roman" panose="02020603050405020304" pitchFamily="18" charset="0"/>
              </a:rPr>
              <a:t>leaving group depart from the same side of the incipient double bond.</a:t>
            </a:r>
          </a:p>
          <a:p>
            <a:pPr marL="214313" indent="-214313">
              <a:buFont typeface="Wingdings" panose="05000000000000000000" pitchFamily="2" charset="2"/>
              <a:buChar char="v"/>
            </a:pPr>
            <a:r>
              <a:rPr lang="en-US" sz="1500" dirty="0">
                <a:solidFill>
                  <a:srgbClr val="000000"/>
                </a:solidFill>
                <a:latin typeface="Times New Roman" panose="02020603050405020304" pitchFamily="18" charset="0"/>
                <a:cs typeface="Times New Roman" panose="02020603050405020304" pitchFamily="18" charset="0"/>
              </a:rPr>
              <a:t>Or </a:t>
            </a:r>
            <a:r>
              <a:rPr lang="en-US" sz="1500" i="1" dirty="0">
                <a:solidFill>
                  <a:prstClr val="black"/>
                </a:solidFill>
              </a:rPr>
              <a:t>Some substrates such as </a:t>
            </a:r>
            <a:r>
              <a:rPr lang="en-US" sz="1500" b="1" i="1" dirty="0">
                <a:solidFill>
                  <a:prstClr val="black"/>
                </a:solidFill>
              </a:rPr>
              <a:t>esters and amine oxides do not require any </a:t>
            </a:r>
            <a:r>
              <a:rPr lang="en-US" sz="1500" i="1" dirty="0">
                <a:solidFill>
                  <a:prstClr val="black"/>
                </a:solidFill>
              </a:rPr>
              <a:t>external agent for elimination. Simply heating such substrates provides elimination product. These reactions are known as </a:t>
            </a:r>
            <a:r>
              <a:rPr lang="en-US" sz="1500" b="1" i="1" dirty="0">
                <a:solidFill>
                  <a:prstClr val="black"/>
                </a:solidFill>
              </a:rPr>
              <a:t>pyrolytic  </a:t>
            </a:r>
            <a:r>
              <a:rPr lang="en-IN" sz="1500" b="1" i="1" dirty="0">
                <a:solidFill>
                  <a:prstClr val="black"/>
                </a:solidFill>
              </a:rPr>
              <a:t>Elimination.</a:t>
            </a:r>
            <a:endParaRPr lang="en-IN" sz="1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68303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D50E49-0E17-4A69-9FD3-081EAB03879B}"/>
              </a:ext>
            </a:extLst>
          </p:cNvPr>
          <p:cNvPicPr>
            <a:picLocks noChangeAspect="1"/>
          </p:cNvPicPr>
          <p:nvPr/>
        </p:nvPicPr>
        <p:blipFill>
          <a:blip r:embed="rId2">
            <a:duotone>
              <a:prstClr val="black"/>
              <a:schemeClr val="accent3">
                <a:tint val="45000"/>
                <a:satMod val="400000"/>
              </a:schemeClr>
            </a:duotone>
          </a:blip>
          <a:stretch>
            <a:fillRect/>
          </a:stretch>
        </p:blipFill>
        <p:spPr>
          <a:xfrm>
            <a:off x="1485900" y="1200150"/>
            <a:ext cx="6115050" cy="2000250"/>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486150"/>
            <a:ext cx="5715000" cy="166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93848" y="5486400"/>
            <a:ext cx="2002471" cy="300082"/>
          </a:xfrm>
          <a:prstGeom prst="rect">
            <a:avLst/>
          </a:prstGeom>
        </p:spPr>
        <p:txBody>
          <a:bodyPr wrap="none">
            <a:spAutoFit/>
          </a:bodyPr>
          <a:lstStyle/>
          <a:p>
            <a:r>
              <a:rPr lang="en-IN" sz="1350" b="1" dirty="0">
                <a:solidFill>
                  <a:srgbClr val="FF0000"/>
                </a:solidFill>
                <a:latin typeface="Times New Roman" panose="02020603050405020304" pitchFamily="18" charset="0"/>
                <a:cs typeface="Times New Roman" panose="02020603050405020304" pitchFamily="18" charset="0"/>
              </a:rPr>
              <a:t>Generalized mechanism </a:t>
            </a:r>
          </a:p>
        </p:txBody>
      </p:sp>
    </p:spTree>
    <p:extLst>
      <p:ext uri="{BB962C8B-B14F-4D97-AF65-F5344CB8AC3E}">
        <p14:creationId xmlns:p14="http://schemas.microsoft.com/office/powerpoint/2010/main" val="2835195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3469</TotalTime>
  <Words>17376</Words>
  <Application>Microsoft Office PowerPoint</Application>
  <PresentationFormat>On-screen Show (4:3)</PresentationFormat>
  <Paragraphs>1228</Paragraphs>
  <Slides>260</Slides>
  <Notes>68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260</vt:i4>
      </vt:variant>
    </vt:vector>
  </HeadingPairs>
  <TitlesOfParts>
    <vt:vector size="275" baseType="lpstr">
      <vt:lpstr>Arial</vt:lpstr>
      <vt:lpstr>Arial Black</vt:lpstr>
      <vt:lpstr>Arial Rounded MT Bold</vt:lpstr>
      <vt:lpstr>Arial Unicode MS</vt:lpstr>
      <vt:lpstr>Calibri</vt:lpstr>
      <vt:lpstr>Cambria</vt:lpstr>
      <vt:lpstr>Cambria Math</vt:lpstr>
      <vt:lpstr>Impact</vt:lpstr>
      <vt:lpstr>Inter-Regular</vt:lpstr>
      <vt:lpstr>Pacifico</vt:lpstr>
      <vt:lpstr>Times New Roman</vt:lpstr>
      <vt:lpstr>TimesNewRomanPS-BoldMT</vt:lpstr>
      <vt:lpstr>TimesNewRomanPSMT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DISCONNECTION APPROACH (Retrosynthetic Analysis) </vt:lpstr>
      <vt:lpstr>Introduction</vt:lpstr>
      <vt:lpstr>PowerPoint Presentation</vt:lpstr>
      <vt:lpstr>PowerPoint Presentation</vt:lpstr>
      <vt:lpstr>PowerPoint Presentation</vt:lpstr>
      <vt:lpstr>PowerPoint Presentation</vt:lpstr>
      <vt:lpstr>In the above case of amide (I) formation, it was chosen to disconnect the C-N bond because this disconnection corresponds to the reverse of a real and workable reaction, i.e., formation of the amide (I) from the amine (III) and acyl chloride (II). This is the best disconnection of (I) because no other possible disconnection of this molecule corresponds to the reverse of such a real and workable reaction which yields (I).   Disconnections are the reverse of synthetic steps or reactions and for every disconnection there must be a real and workable reaction in mind for effecting the corresponding reconnection (bond formation). </vt:lpstr>
      <vt:lpstr>PowerPoint Presentation</vt:lpstr>
      <vt:lpstr>PowerPoint Presentation</vt:lpstr>
      <vt:lpstr>PowerPoint Presentation</vt:lpstr>
      <vt:lpstr>Functional Group Transposition (FGT)    This particular transformation involves the interchange of a functional group during retrosynthesis. Isomerisation can be another term for the description of FGT. </vt:lpstr>
      <vt:lpstr>Synthons and Synthetic Equivalents:    </vt:lpstr>
      <vt:lpstr>PowerPoint Presentation</vt:lpstr>
      <vt:lpstr>Synthetic equivalents are the chemical species which are used to generate synthons. They are the actual substrates used for the forward reaction and hence forward synthesis. Also, the synthetic equivalents are the reagents derived from inverting the polarity of synthons. For example, in the retrosynthesis of 4,4-dimethyl-1-phenylpentan-1-ol (1), the synthons and corresponding synthetic equivalents are given below.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ELECTRONIC SPECTRA OF TRANSITION METAL COMPLEXES -I</vt:lpstr>
      <vt:lpstr>Lecture Topics </vt:lpstr>
      <vt:lpstr>PowerPoint Presentation</vt:lpstr>
      <vt:lpstr>Transition of electrons from one d- orbital to other is responsible for the spectral band.  These transitions are known as d-d transitions.  Similarly f-f transitions are possible Lanthanide and Actinide complexes.  These d-d and f-f transitions are combinedly known as ligand field spectra.  Splitting of d- orbitals or f- orbitals is possible in the presence of ligand field and hence transition from one low energy orbital to other high energy orbital is possible.   </vt:lpstr>
      <vt:lpstr>In addition to this ligand field spectra, the other types of spectra possible in complexes are  Charge Transfer spectra ( MLCT and LMCT).  Intraligand transitions.  Counter ion Spectra.  These three spectral studies are possible in UV region.  Ligand field transitions are possible mostly in Visible region and rarely in UV region.   </vt:lpstr>
      <vt:lpstr>The study of ligand field spectra is confined to visible region only. Color of the complex is due to complementary wavelength and not due to absorbed wavelength. Color of the complex depends on the amount of energy absorbed, which in turn depends on crystal field or ligand field strength.      </vt:lpstr>
      <vt:lpstr>PowerPoint Presentation</vt:lpstr>
      <vt:lpstr>Analysis of these spectra is not simple and lot of theoretical knowledge is required </vt:lpstr>
      <vt:lpstr>PowerPoint Presentation</vt:lpstr>
      <vt:lpstr>Energy Levels  To derive the number of possible energy levels it is necessary to have the knowledge of Electronic configuration and Quantum numbers.  Electronic configuration : Electrons are arranged in the orbitals basing on Aufbau’s principle, Hund’s rule and Pauli’s exclusion principle. Quantum numbers : Basically there four quantum numbers Principal QN (n) Azimuthal or Orbital angular momentum QN (l) Magnetic QN (ml) Spin QN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FORMATION OF CARBON – CARBON DOUBLE BONDS Importance of formation of carbon-carbon double bond: Allows the introduction of wide variety of functional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Sulphoxide – Sulphenate rearrangement – synthesis of allyl alcohols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Stereo selective Synthesis of Tri and Tetra Substituted Alkenes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PROTECTION AND DEPROTECTION OF FUNCTIONAL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skill</dc:creator>
  <cp:lastModifiedBy>Bhuvi Kosana</cp:lastModifiedBy>
  <cp:revision>54</cp:revision>
  <dcterms:created xsi:type="dcterms:W3CDTF">2006-08-16T00:00:00Z</dcterms:created>
  <dcterms:modified xsi:type="dcterms:W3CDTF">2024-11-10T08:13:35Z</dcterms:modified>
</cp:coreProperties>
</file>